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6" r:id="rId4"/>
    <p:sldId id="257" r:id="rId5"/>
    <p:sldId id="258" r:id="rId6"/>
    <p:sldId id="259" r:id="rId7"/>
    <p:sldId id="267" r:id="rId8"/>
    <p:sldId id="268" r:id="rId9"/>
    <p:sldId id="260" r:id="rId10"/>
    <p:sldId id="261" r:id="rId11"/>
    <p:sldId id="262" r:id="rId12"/>
    <p:sldId id="263" r:id="rId13"/>
  </p:sldIdLst>
  <p:sldSz cx="6096000" cy="4819650"/>
  <p:notesSz cx="6096000" cy="48196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1494091"/>
            <a:ext cx="5181600" cy="10121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4400" y="2699004"/>
            <a:ext cx="4267200" cy="1204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4800" y="1108519"/>
            <a:ext cx="2651760" cy="31809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39440" y="1108519"/>
            <a:ext cx="2651760" cy="31809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bg1">
              <a:lumMod val="65000"/>
            </a:schemeClr>
          </a:fgClr>
          <a:bgClr>
            <a:schemeClr val="accent5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800" y="192786"/>
            <a:ext cx="5486400" cy="7711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4800" y="1108519"/>
            <a:ext cx="5486400" cy="31809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72640" y="4482274"/>
            <a:ext cx="1950720" cy="240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4800" y="4482274"/>
            <a:ext cx="1402080" cy="240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89120" y="4482274"/>
            <a:ext cx="1402080" cy="2409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1065" y="295545"/>
            <a:ext cx="5376929" cy="673166"/>
          </a:xfrm>
        </p:spPr>
        <p:txBody>
          <a:bodyPr>
            <a:normAutofit fontScale="90000"/>
          </a:bodyPr>
          <a:lstStyle/>
          <a:p>
            <a:pPr marL="228611">
              <a:spcBef>
                <a:spcPts val="667"/>
              </a:spcBef>
              <a:buClr>
                <a:srgbClr val="A53010"/>
              </a:buClr>
            </a:pPr>
            <a:r>
              <a:rPr lang="tr-T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						</a:t>
            </a:r>
            <a:r>
              <a:rPr lang="tr-TR" sz="2933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Bildirme Eki</a:t>
            </a:r>
            <a:r>
              <a:rPr lang="tr-T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/>
            </a:r>
            <a:br>
              <a:rPr lang="tr-T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</a:br>
            <a:r>
              <a:rPr lang="tr-TR" sz="2067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/>
            </a:r>
            <a:br>
              <a:rPr lang="tr-TR" sz="2067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631066" y="1139825"/>
            <a:ext cx="5351173" cy="264434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Günümüz Türkçesinde, ismin 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kalın ve ince ünlülere sahip olması 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ile, 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sert veya tersi ünsüzle bitişine göre, </a:t>
            </a:r>
            <a:endParaRPr lang="tr-TR" sz="24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-</a:t>
            </a:r>
            <a:r>
              <a:rPr lang="tr-TR" sz="24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dır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24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dir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24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dur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24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dür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24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tır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24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tir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24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tur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ve -</a:t>
            </a:r>
            <a:r>
              <a:rPr lang="tr-TR" sz="2400" i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tür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şeklinde sekiz ayrı telaffuzu 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vardır. Osmanlı dönemi alfabesinde ise</a:t>
            </a:r>
          </a:p>
          <a:p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hepsi 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aynı 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şekilde (</a:t>
            </a:r>
            <a:r>
              <a:rPr lang="ar-SA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در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olarak 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yazılır</a:t>
            </a:r>
            <a:r>
              <a:rPr lang="tr-T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059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00025"/>
            <a:ext cx="5410200" cy="4387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00025"/>
            <a:ext cx="5715000" cy="4387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200025"/>
            <a:ext cx="5638800" cy="4463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830575" y="408556"/>
            <a:ext cx="5207471" cy="4282583"/>
          </a:xfrm>
          <a:prstGeom prst="rect">
            <a:avLst/>
          </a:prstGeom>
        </p:spPr>
        <p:txBody>
          <a:bodyPr numCol="3">
            <a:noAutofit/>
          </a:bodyPr>
          <a:lstStyle/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بابادر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baba-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dır</a:t>
            </a:r>
            <a:endParaRPr lang="tr-TR" sz="2667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دفتردر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defter-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dir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اوقولدر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okul-dur</a:t>
            </a: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قورودر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kuru-dur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اوزومدر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üzüm-dür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آ</a:t>
            </a:r>
            <a:r>
              <a:rPr lang="fa-IR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چ</a:t>
            </a:r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يقدر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açık-tır</a:t>
            </a: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سرتدر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sert-tir</a:t>
            </a:r>
          </a:p>
          <a:p>
            <a:r>
              <a:rPr lang="fa-IR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چيچكدر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çiçek-tir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قورقون</a:t>
            </a:r>
            <a:r>
              <a:rPr lang="fa-IR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چدر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korkunç-tur</a:t>
            </a:r>
          </a:p>
          <a:p>
            <a:r>
              <a:rPr lang="fa-IR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گوچدر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güç-tür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fa-IR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چوروکدر</a:t>
            </a:r>
            <a:endParaRPr lang="tr-TR" sz="2667" b="1" dirty="0"/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çürük-tür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140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276225"/>
            <a:ext cx="5486400" cy="4158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123825"/>
            <a:ext cx="5715000" cy="4311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00025"/>
            <a:ext cx="5638800" cy="4387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76225"/>
            <a:ext cx="5638800" cy="42348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4800" y="1038225"/>
            <a:ext cx="5295107" cy="3698725"/>
          </a:xfrm>
        </p:spPr>
        <p:txBody>
          <a:bodyPr>
            <a:normAutofit/>
          </a:bodyPr>
          <a:lstStyle/>
          <a:p>
            <a:pPr indent="299735" algn="ctr"/>
            <a:r>
              <a:rPr lang="tr-T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Çoğul </a:t>
            </a:r>
            <a:r>
              <a:rPr lang="tr-T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Ekleri</a:t>
            </a:r>
            <a:r>
              <a:rPr lang="tr-T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/>
            </a:r>
            <a:br>
              <a:rPr lang="tr-T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</a:b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/>
            </a:r>
            <a:b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</a:b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İsimlerin sonuna gelen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çoğul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ekleri, ismin kalın veya ince ünlüye sahip olmasına göre (-</a:t>
            </a:r>
            <a:r>
              <a:rPr lang="tr-TR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lar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veya -</a:t>
            </a:r>
            <a:r>
              <a:rPr lang="tr-TR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ler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 gelir ve her ikisi de (</a:t>
            </a:r>
            <a:r>
              <a:rPr lang="ar-SA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لر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 yazılır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.</a:t>
            </a:r>
            <a:b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</a:b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Bu ek üçüncü </a:t>
            </a:r>
            <a:r>
              <a:rPr lang="tr-TR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çoğul şahıs için fiillerde de </a:t>
            </a:r>
            <a:r>
              <a:rPr lang="tr-TR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kullanılır.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275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598868" y="539900"/>
            <a:ext cx="5563673" cy="3358091"/>
          </a:xfrm>
          <a:prstGeom prst="rect">
            <a:avLst/>
          </a:prstGeom>
        </p:spPr>
        <p:txBody>
          <a:bodyPr numCol="3">
            <a:normAutofit fontScale="92500" lnSpcReduction="10000"/>
          </a:bodyPr>
          <a:lstStyle/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كتابلر</a:t>
            </a:r>
            <a:r>
              <a:rPr lang="tr-TR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kitap-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lar</a:t>
            </a:r>
            <a:endParaRPr lang="tr-TR" sz="2667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اوقوللر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okul-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lar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يازيلر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yazı-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lar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يازارلر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yazar-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lar</a:t>
            </a:r>
            <a:endParaRPr lang="tr-TR" sz="2667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آيتلر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âyet-ler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سورﻩلر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sûre-ler</a:t>
            </a:r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سو</a:t>
            </a:r>
            <a:r>
              <a:rPr lang="fa-IR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گيلر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sevgi-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ler</a:t>
            </a:r>
            <a:endParaRPr lang="tr-TR" sz="2667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بيل</a:t>
            </a:r>
            <a:r>
              <a:rPr lang="fa-IR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گيلر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bilgi-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ler</a:t>
            </a:r>
            <a:endParaRPr lang="tr-TR" sz="2667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endParaRPr lang="tr-TR" sz="2667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تقويملر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takvim-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ler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آغلاديلر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ağladı-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lar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fa-IR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گلسـﻪلر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gelse-</a:t>
            </a:r>
            <a:r>
              <a:rPr lang="tr-TR" sz="2667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ler</a:t>
            </a:r>
            <a:endParaRPr lang="tr-TR" sz="2667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2667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اوقورلردى</a:t>
            </a:r>
            <a:endParaRPr lang="tr-TR" sz="2667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okur-</a:t>
            </a:r>
            <a:r>
              <a:rPr lang="tr-TR" sz="2667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lar</a:t>
            </a:r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-</a:t>
            </a:r>
            <a:r>
              <a:rPr lang="tr-TR" sz="2667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dı</a:t>
            </a:r>
            <a:r>
              <a:rPr lang="tr-TR" sz="2667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</a:p>
          <a:p>
            <a:endParaRPr lang="tr-TR" sz="2667" dirty="0"/>
          </a:p>
        </p:txBody>
      </p:sp>
      <p:sp>
        <p:nvSpPr>
          <p:cNvPr id="2" name="Dikdörtgen 1"/>
          <p:cNvSpPr/>
          <p:nvPr/>
        </p:nvSpPr>
        <p:spPr>
          <a:xfrm>
            <a:off x="2567947" y="3917553"/>
            <a:ext cx="3528053" cy="695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Daha fazla örnek için bkz.:</a:t>
            </a:r>
          </a:p>
          <a:p>
            <a:pPr>
              <a:lnSpc>
                <a:spcPct val="107000"/>
              </a:lnSpc>
            </a:pP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Yılmaz, Ali; Akkuş Mehmet, Güngör, Zülfikar, İslamoğlu, Abdülmecit,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 Türkçesi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Ankara Üniversitesi Uzaktan Eğitim Yayınları, Ankara 2011. </a:t>
            </a:r>
          </a:p>
          <a:p>
            <a:pPr>
              <a:lnSpc>
                <a:spcPct val="107000"/>
              </a:lnSpc>
            </a:pP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Timurtaş, Faruk Kadri,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Grameri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Alfa, İstanbul 1999.</a:t>
            </a:r>
          </a:p>
          <a:p>
            <a:pPr>
              <a:lnSpc>
                <a:spcPct val="107000"/>
              </a:lnSpc>
            </a:pP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Develi, Hayati,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733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Kılavuzu</a:t>
            </a:r>
            <a:r>
              <a:rPr lang="tr-TR" sz="733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Kitabevi, İstanbul 2002.</a:t>
            </a:r>
          </a:p>
        </p:txBody>
      </p:sp>
    </p:spTree>
    <p:extLst>
      <p:ext uri="{BB962C8B-B14F-4D97-AF65-F5344CB8AC3E}">
        <p14:creationId xmlns:p14="http://schemas.microsoft.com/office/powerpoint/2010/main" val="91418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200025"/>
            <a:ext cx="5715000" cy="4311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181</Words>
  <Application>Microsoft Office PowerPoint</Application>
  <PresentationFormat>Özel</PresentationFormat>
  <Paragraphs>57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Traditional Arabic</vt:lpstr>
      <vt:lpstr>Office Theme</vt:lpstr>
      <vt:lpstr>      Bildirme Eki   </vt:lpstr>
      <vt:lpstr>PowerPoint Sunusu</vt:lpstr>
      <vt:lpstr>PowerPoint Sunusu</vt:lpstr>
      <vt:lpstr>PowerPoint Sunusu</vt:lpstr>
      <vt:lpstr>PowerPoint Sunusu</vt:lpstr>
      <vt:lpstr>PowerPoint Sunusu</vt:lpstr>
      <vt:lpstr>Çoğul Ekleri   İsimlerin sonuna gelen çoğul ekleri, ismin kalın veya ince ünlüye sahip olmasına göre (-lar veya -ler) şeklinde gelir ve her ikisi de (لر) şeklinde yazılır.  Bu ek üçüncü çoğul şahıs için fiillerde de kullanılır.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aaaaa</cp:lastModifiedBy>
  <cp:revision>3</cp:revision>
  <dcterms:created xsi:type="dcterms:W3CDTF">2018-09-08T09:51:41Z</dcterms:created>
  <dcterms:modified xsi:type="dcterms:W3CDTF">2018-09-08T17:41:26Z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2018-09-08T00:00:00Z</vt:filetime>
  </property>
</Properties>
</file>