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214" autoAdjust="0"/>
    <p:restoredTop sz="94660"/>
  </p:normalViewPr>
  <p:slideViewPr>
    <p:cSldViewPr>
      <p:cViewPr varScale="1">
        <p:scale>
          <a:sx n="108" d="100"/>
          <a:sy n="108" d="100"/>
        </p:scale>
        <p:origin x="1302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07704" y="836712"/>
            <a:ext cx="6172200" cy="4896544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1. Hafta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Sanskrit Harflerin Okunuşları ve Sanskrit Dili Alfabesi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endParaRPr lang="tr-TR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03232" cy="4873752"/>
          </a:xfrm>
        </p:spPr>
        <p:txBody>
          <a:bodyPr/>
          <a:lstStyle/>
          <a:p>
            <a:pPr indent="226695" algn="ctr">
              <a:lnSpc>
                <a:spcPts val="1400"/>
              </a:lnSpc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Alfabe soldan sağa doğru yazılır.</a:t>
            </a:r>
          </a:p>
          <a:p>
            <a:pPr indent="0" algn="ctr">
              <a:lnSpc>
                <a:spcPts val="1400"/>
              </a:lnSpc>
              <a:buNone/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indent="226695" algn="ctr">
              <a:lnSpc>
                <a:spcPts val="1400"/>
              </a:lnSpc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Her bir harf tek bir heceyi gösterir.</a:t>
            </a:r>
          </a:p>
          <a:p>
            <a:pPr indent="0" algn="ctr">
              <a:lnSpc>
                <a:spcPts val="1400"/>
              </a:lnSpc>
              <a:buNone/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indent="226695" algn="ctr">
              <a:lnSpc>
                <a:spcPts val="1400"/>
              </a:lnSpc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Harfler düz bir çizgiye bağlantılı olarak yazılır.</a:t>
            </a:r>
          </a:p>
          <a:p>
            <a:pPr indent="0" algn="ctr">
              <a:lnSpc>
                <a:spcPts val="1400"/>
              </a:lnSpc>
              <a:buNone/>
            </a:pP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6695" algn="ctr">
              <a:lnSpc>
                <a:spcPts val="1400"/>
              </a:lnSpc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Sanskrit alfabesinden büyük harf ya da küçük harf  yoktur.</a:t>
            </a:r>
          </a:p>
          <a:p>
            <a:pPr indent="0" algn="ctr">
              <a:lnSpc>
                <a:spcPts val="1400"/>
              </a:lnSpc>
              <a:buNone/>
            </a:pP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6695" algn="ctr">
              <a:lnSpc>
                <a:spcPts val="1400"/>
              </a:lnSpc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Nokta işareti 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</a:t>
            </a:r>
            <a:r>
              <a:rPr lang="tr-TR" i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õó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 l ) adı verilen dikey bir çizgi ile</a:t>
            </a:r>
          </a:p>
          <a:p>
            <a:pPr indent="0" algn="ctr">
              <a:lnSpc>
                <a:spcPts val="1400"/>
              </a:lnSpc>
              <a:buNone/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gösterilir. </a:t>
            </a:r>
          </a:p>
          <a:p>
            <a:pPr algn="ctr"/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571184" cy="5141168"/>
          </a:xfrm>
        </p:spPr>
        <p:txBody>
          <a:bodyPr/>
          <a:lstStyle/>
          <a:p>
            <a:pPr indent="226695" algn="just">
              <a:lnSpc>
                <a:spcPts val="1400"/>
              </a:lnSpc>
              <a:spcBef>
                <a:spcPts val="1200"/>
              </a:spcBef>
              <a:spcAft>
                <a:spcPts val="0"/>
              </a:spcAft>
            </a:pP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6695" algn="ctr">
              <a:lnSpc>
                <a:spcPts val="1400"/>
              </a:lnSpc>
              <a:spcBef>
                <a:spcPts val="1200"/>
              </a:spcBef>
              <a:spcAft>
                <a:spcPts val="0"/>
              </a:spcAft>
            </a:pP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Devan</a:t>
            </a:r>
            <a:r>
              <a:rPr lang="tr-TR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à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gar</a:t>
            </a:r>
            <a:r>
              <a:rPr lang="tr-TR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ã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alfabesini okumak zor değildir. </a:t>
            </a:r>
          </a:p>
          <a:p>
            <a:pPr indent="0" algn="ctr">
              <a:lnSpc>
                <a:spcPts val="14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Türkçe karakterlerle okuduğumuzda herhangi bir</a:t>
            </a:r>
          </a:p>
          <a:p>
            <a:pPr indent="0" algn="ctr">
              <a:lnSpc>
                <a:spcPts val="14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hataya düşmeyiz.</a:t>
            </a:r>
          </a:p>
          <a:p>
            <a:pPr algn="ctr"/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Basit seslilerden </a:t>
            </a: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sesi için </a:t>
            </a: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ayna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sesi için </a:t>
            </a: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siren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sesi için </a:t>
            </a: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uyku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tr-TR" b="1" dirty="0">
                <a:latin typeface="Roman Sanskrit Serif" panose="04020500000000000000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ç(</a:t>
            </a:r>
            <a:r>
              <a:rPr lang="tr-TR" b="1" dirty="0" err="1">
                <a:latin typeface="Roman Sanskrit Serif" panose="04020500000000000000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</a:t>
            </a:r>
            <a:r>
              <a:rPr lang="tr-TR" b="1" dirty="0">
                <a:latin typeface="Roman Sanskrit Serif" panose="04020500000000000000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sesi için </a:t>
            </a: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risk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 </a:t>
            </a:r>
            <a:r>
              <a:rPr lang="tr-TR" b="1" dirty="0">
                <a:latin typeface="Roman Sanskrit Serif" panose="04020500000000000000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à</a:t>
            </a: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sesi için </a:t>
            </a: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âlâ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tr-TR" b="1" dirty="0">
                <a:latin typeface="Roman Sanskrit Serif" panose="04020500000000000000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ã</a:t>
            </a: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sesi için </a:t>
            </a: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bağış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 </a:t>
            </a:r>
            <a:r>
              <a:rPr lang="tr-TR" b="1" dirty="0">
                <a:latin typeface="Roman Sanskrit Serif" panose="04020500000000000000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å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sesi için </a:t>
            </a: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buğday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çift seslilerden </a:t>
            </a: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sesi için </a:t>
            </a: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gel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tr-TR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ai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sesi için </a:t>
            </a: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ait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sesi için </a:t>
            </a: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okul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tr-TR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au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sesi için </a:t>
            </a: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raunt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verilebilinir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79884" y="1916832"/>
            <a:ext cx="7467600" cy="4873752"/>
          </a:xfrm>
        </p:spPr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Sessiz harflerin okunuşlarında da çok zorlanmayız. Sadece </a:t>
            </a: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nefes sesleri içeren harflerin okunuşlarına dikkat etmemiz gerekir. </a:t>
            </a:r>
          </a:p>
          <a:p>
            <a:pPr algn="ctr"/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Örneğin </a:t>
            </a:r>
            <a:r>
              <a:rPr lang="tr-TR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khalu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“gerçekten” kelimesini </a:t>
            </a:r>
            <a:r>
              <a:rPr lang="tr-TR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kıhalu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tr-TR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ghora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“korkunç” kelimesini </a:t>
            </a:r>
            <a:r>
              <a:rPr lang="tr-TR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gıhora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şeklinde okumalıyız.</a:t>
            </a:r>
          </a:p>
          <a:p>
            <a:pPr algn="ctr"/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Bunun dışında </a:t>
            </a:r>
            <a:r>
              <a:rPr lang="tr-TR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sha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harfi </a:t>
            </a:r>
            <a:r>
              <a:rPr lang="tr-TR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şeklinde yani </a:t>
            </a:r>
            <a:r>
              <a:rPr lang="tr-TR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shash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“altı” </a:t>
            </a: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şaş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şeklinde okunur. Altı noktalı harflerin okunuşlarında da nokta yokmuş gibi okumakta bir sakınca yoktur.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Ancak harflerin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tanskripsiyonunu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yaparken, altlarına ve üstlerine konan işaretler hatasız yazılmalıdır. Özellikle harflerin üstüne konan ve harfi uzun okutan işaret çok önemlidir. </a:t>
            </a:r>
          </a:p>
          <a:p>
            <a:pPr algn="ctr"/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Çünkü bu uzatma işaretini koymadığımız ya da hatalı koyduğumuz zaman kelime tamamen anlam değiştirebilmektedir. 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indent="226695" algn="ctr">
              <a:lnSpc>
                <a:spcPts val="1400"/>
              </a:lnSpc>
              <a:spcBef>
                <a:spcPts val="1200"/>
              </a:spcBef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Örneğin; dişil bir isim olan </a:t>
            </a:r>
            <a:r>
              <a:rPr lang="tr-TR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car</a:t>
            </a:r>
            <a:r>
              <a:rPr lang="tr-TR" b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à</a:t>
            </a:r>
            <a:r>
              <a:rPr lang="tr-TR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‘</a:t>
            </a:r>
            <a:r>
              <a:rPr lang="tr-TR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ihtiyarl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ık’ anlamına</a:t>
            </a:r>
          </a:p>
          <a:p>
            <a:pPr indent="0" algn="ctr">
              <a:lnSpc>
                <a:spcPts val="14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gelirken eril bir isim olan </a:t>
            </a:r>
            <a:r>
              <a:rPr lang="tr-TR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tr-TR" b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à</a:t>
            </a:r>
            <a:r>
              <a:rPr lang="tr-TR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‘aşık, sevdalı; düşman’</a:t>
            </a:r>
          </a:p>
          <a:p>
            <a:pPr indent="0" algn="ctr">
              <a:lnSpc>
                <a:spcPts val="14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anlamına gelmektedir. </a:t>
            </a:r>
          </a:p>
          <a:p>
            <a:pPr indent="0" algn="ctr">
              <a:lnSpc>
                <a:spcPts val="14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Aynı şekilde eril bir isim olan </a:t>
            </a:r>
            <a:r>
              <a:rPr lang="tr-TR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tr-TR" b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à</a:t>
            </a:r>
            <a:r>
              <a:rPr lang="tr-TR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‘erkek çocuk’, dişil</a:t>
            </a:r>
          </a:p>
          <a:p>
            <a:pPr indent="0" algn="ctr">
              <a:lnSpc>
                <a:spcPts val="14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bir isim olan </a:t>
            </a:r>
            <a:r>
              <a:rPr lang="tr-TR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tr-TR" b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à</a:t>
            </a:r>
            <a:r>
              <a:rPr lang="tr-TR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tr-TR" b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à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‘ kız çocuk’ anlamına gelmektedir. </a:t>
            </a:r>
          </a:p>
          <a:p>
            <a:pPr indent="0" algn="ctr">
              <a:lnSpc>
                <a:spcPts val="14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ctr">
              <a:lnSpc>
                <a:spcPts val="14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Bu örnekleri çoğaltmak mümkündür. </a:t>
            </a:r>
          </a:p>
          <a:p>
            <a:pPr indent="0" algn="ctr">
              <a:lnSpc>
                <a:spcPts val="14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Görüldüğü gibi her iki örnekte de harfin üstüne konan </a:t>
            </a:r>
          </a:p>
          <a:p>
            <a:pPr indent="0" algn="ctr">
              <a:lnSpc>
                <a:spcPts val="14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uzatma işareti anlamlarını değiştirmektedir.</a:t>
            </a:r>
          </a:p>
          <a:p>
            <a:pPr algn="ctr"/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800100" indent="-800100" algn="ctr"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Sanskrit dilinin yazıldığı alfabeye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Devan</a:t>
            </a:r>
            <a:r>
              <a:rPr lang="tr-TR" dirty="0" err="1">
                <a:latin typeface="Roman Sanskrit Serif" panose="04020500000000000000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à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gar</a:t>
            </a:r>
            <a:r>
              <a:rPr lang="tr-TR" dirty="0" err="1">
                <a:latin typeface="Roman Sanskrit Serif" panose="04020500000000000000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ã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adı verilmektedir. Ancak şimdiye kadar bu alfabeye neden bu adın verildiğine dair bir bilgi bulunmamaktadır. </a:t>
            </a:r>
          </a:p>
          <a:p>
            <a:pPr marL="800100" indent="-800100" algn="ctr"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Sanskrit dilinden Çinceye MÖ 76’da çevrilen ve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Buddha’nın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hayatını anlatan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Lalita-Vistara’da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çeşitli alfabe isimleri verilmesine karşın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Devan</a:t>
            </a:r>
            <a:r>
              <a:rPr lang="tr-TR" dirty="0" err="1">
                <a:latin typeface="Roman Sanskrit Serif" panose="04020500000000000000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à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gar</a:t>
            </a:r>
            <a:r>
              <a:rPr lang="tr-TR" dirty="0" err="1">
                <a:latin typeface="Roman Sanskrit Serif" panose="04020500000000000000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ã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alfabesinin ismi yoktur. 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indent="226695" algn="ctr">
              <a:lnSpc>
                <a:spcPts val="1400"/>
              </a:lnSpc>
            </a:pP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Devan</a:t>
            </a:r>
            <a:r>
              <a:rPr lang="tr-TR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à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gar</a:t>
            </a:r>
            <a:r>
              <a:rPr lang="tr-TR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ã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kelimesi Deva ve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tr-TR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à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gar</a:t>
            </a:r>
            <a:r>
              <a:rPr lang="tr-TR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ã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kelimesinden</a:t>
            </a:r>
          </a:p>
          <a:p>
            <a:pPr indent="0" algn="ctr">
              <a:lnSpc>
                <a:spcPts val="1400"/>
              </a:lnSpc>
              <a:buNone/>
            </a:pP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ctr">
              <a:lnSpc>
                <a:spcPts val="1400"/>
              </a:lnSpc>
              <a:buNone/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meydana gelmiştir. Bu kelimenin anlamı Tanrıların</a:t>
            </a:r>
          </a:p>
          <a:p>
            <a:pPr indent="0" algn="ctr">
              <a:lnSpc>
                <a:spcPts val="1400"/>
              </a:lnSpc>
              <a:buNone/>
            </a:pP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ctr">
              <a:lnSpc>
                <a:spcPts val="1400"/>
              </a:lnSpc>
              <a:buNone/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büyük olasılıkla Brahmanların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tr-TR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à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gar</a:t>
            </a:r>
            <a:r>
              <a:rPr lang="tr-TR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ã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’sidir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indent="0" algn="ctr">
              <a:lnSpc>
                <a:spcPts val="1400"/>
              </a:lnSpc>
              <a:buNone/>
            </a:pP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6695" algn="ctr">
              <a:lnSpc>
                <a:spcPts val="1400"/>
              </a:lnSpc>
            </a:pP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tr-TR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à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gar</a:t>
            </a:r>
            <a:r>
              <a:rPr lang="tr-TR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ã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kelimesi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nagara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şehir kelimesinden türetildiği</a:t>
            </a:r>
          </a:p>
          <a:p>
            <a:pPr indent="0" algn="ctr">
              <a:lnSpc>
                <a:spcPts val="1400"/>
              </a:lnSpc>
              <a:buNone/>
            </a:pP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ctr">
              <a:lnSpc>
                <a:spcPts val="1400"/>
              </a:lnSpc>
              <a:buNone/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düşünülürse alfabe “Tanrıların Şehri”  anlamına gelir. </a:t>
            </a:r>
          </a:p>
          <a:p>
            <a:pPr algn="ctr"/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Bu alfabenin ve Hindistan’da kullanılan diğer alfabelerin hemen hepsinin kökeni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Brahmiye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dayandırılmaktadır. “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Brahmi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alfabesinin kökeninde ise hangi alfabenin bulunduğu çok net değildir. </a:t>
            </a:r>
          </a:p>
          <a:p>
            <a:pPr algn="ctr"/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Bazı bilim adamları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İndus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Vadisi yazısı ile ilgi kurmaya çalışmışlar, bazı bilim adamları da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Brahmi’nin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temelinde başka alfabeler aramışlardır.”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19256" cy="4873752"/>
          </a:xfrm>
        </p:spPr>
        <p:txBody>
          <a:bodyPr/>
          <a:lstStyle/>
          <a:p>
            <a:pPr indent="226695" algn="ctr">
              <a:lnSpc>
                <a:spcPts val="1400"/>
              </a:lnSpc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Bu dilde 46 ses vardır.</a:t>
            </a:r>
          </a:p>
          <a:p>
            <a:pPr indent="0" algn="ctr">
              <a:lnSpc>
                <a:spcPts val="1400"/>
              </a:lnSpc>
              <a:buNone/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indent="226695" algn="ctr">
              <a:lnSpc>
                <a:spcPts val="1400"/>
              </a:lnSpc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Bunların 13 tanesi sesli (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svara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), </a:t>
            </a:r>
          </a:p>
          <a:p>
            <a:pPr indent="226695" algn="ctr">
              <a:lnSpc>
                <a:spcPts val="1400"/>
              </a:lnSpc>
            </a:pP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6695" algn="ctr">
              <a:lnSpc>
                <a:spcPts val="1400"/>
              </a:lnSpc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33 tanesi sessiz (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vya</a:t>
            </a:r>
            <a:r>
              <a:rPr lang="tr-TR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¤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cana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dir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indent="226695" algn="ctr">
              <a:lnSpc>
                <a:spcPts val="1400"/>
              </a:lnSpc>
            </a:pP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6695" algn="ctr">
              <a:lnSpc>
                <a:spcPts val="1400"/>
              </a:lnSpc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Ayrıca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Anusv</a:t>
            </a:r>
            <a:r>
              <a:rPr lang="tr-TR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à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Anun</a:t>
            </a:r>
            <a:r>
              <a:rPr lang="tr-TR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à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sika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Visarga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seslerini de  sayarsak </a:t>
            </a:r>
          </a:p>
          <a:p>
            <a:pPr indent="226695" algn="ctr">
              <a:lnSpc>
                <a:spcPts val="1400"/>
              </a:lnSpc>
            </a:pP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6695" algn="ctr">
              <a:lnSpc>
                <a:spcPts val="1400"/>
              </a:lnSpc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Sanskrit dilinde 49 ses olduğunu söyleyebiliriz.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1331</TotalTime>
  <Words>567</Words>
  <Application>Microsoft Office PowerPoint</Application>
  <PresentationFormat>Ekran Gösterisi (4:3)</PresentationFormat>
  <Paragraphs>68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8" baseType="lpstr">
      <vt:lpstr>Calibri</vt:lpstr>
      <vt:lpstr>Century Schoolbook</vt:lpstr>
      <vt:lpstr>Comic Sans MS</vt:lpstr>
      <vt:lpstr>Roman Sanskrit Serif</vt:lpstr>
      <vt:lpstr>Times New Roman</vt:lpstr>
      <vt:lpstr>Wingdings</vt:lpstr>
      <vt:lpstr>Wingdings 2</vt:lpstr>
      <vt:lpstr>Oriel</vt:lpstr>
      <vt:lpstr>                  HİN 131 DEVANAGARİ ALFABESİ  1. Hafta  Sanskrit Harflerin Okunuşları ve Sanskrit Dili Alfabesi        </vt:lpstr>
      <vt:lpstr>HİN 131 DEVANAGARİ ALFABESİ</vt:lpstr>
      <vt:lpstr>HİN 131 DEVANAGARİ ALFABESİ</vt:lpstr>
      <vt:lpstr>HİN 131 DEVANAGARİ ALFABESİ</vt:lpstr>
      <vt:lpstr>HİN 131 DEVANAGARİ ALFABESİ</vt:lpstr>
      <vt:lpstr>HİN 131 DEVANAGARİ ALFABESİ</vt:lpstr>
      <vt:lpstr>HİN 131 DEVANAGARİ ALFABESİ</vt:lpstr>
      <vt:lpstr>HİN 131 DEVANAGARİ ALFABESİ</vt:lpstr>
      <vt:lpstr>HİN 131 DEVANAGARİ ALFABESİ</vt:lpstr>
      <vt:lpstr>HİN 131 DEVANAGARİ ALFABESİ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138</cp:revision>
  <dcterms:created xsi:type="dcterms:W3CDTF">2014-11-21T09:52:05Z</dcterms:created>
  <dcterms:modified xsi:type="dcterms:W3CDTF">2020-03-08T17:39:23Z</dcterms:modified>
</cp:coreProperties>
</file>