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90" r:id="rId2"/>
    <p:sldId id="291" r:id="rId3"/>
    <p:sldId id="292" r:id="rId4"/>
    <p:sldId id="293" r:id="rId5"/>
    <p:sldId id="294" r:id="rId6"/>
    <p:sldId id="295" r:id="rId7"/>
    <p:sldId id="296" r:id="rId8"/>
    <p:sldId id="297"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3" d="100"/>
          <a:sy n="93" d="100"/>
        </p:scale>
        <p:origin x="4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11/23/2018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tr-TR" smtClean="0"/>
              <a:t>Resim eklemek için simgeyi tıklatın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8A87A34-81AB-432B-8DAE-1953F412C126}" type="datetimeFigureOut">
              <a:rPr lang="en-US" dirty="0"/>
              <a:t>11/23/2018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41410" y="3073397"/>
            <a:ext cx="4878391" cy="271780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3073397"/>
            <a:ext cx="4875210" cy="271780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11/23/2018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b="1" dirty="0"/>
              <a:t>ULUSLARARASI PAZARLAMA PLANLAMASI, PAZAR BÖLÜMLEMESİ VE HEDEF PAZAR SEÇİMİ</a:t>
            </a:r>
            <a:endParaRPr lang="tr-TR" sz="2800" dirty="0">
              <a:latin typeface="Arial" panose="020B0604020202020204" pitchFamily="34" charset="0"/>
              <a:cs typeface="Arial" panose="020B0604020202020204" pitchFamily="34" charset="0"/>
            </a:endParaRPr>
          </a:p>
        </p:txBody>
      </p:sp>
      <p:sp>
        <p:nvSpPr>
          <p:cNvPr id="7" name="Dikdörtgen 6"/>
          <p:cNvSpPr/>
          <p:nvPr/>
        </p:nvSpPr>
        <p:spPr>
          <a:xfrm>
            <a:off x="970908" y="1721218"/>
            <a:ext cx="10654300" cy="1793055"/>
          </a:xfrm>
          <a:prstGeom prst="rect">
            <a:avLst/>
          </a:prstGeom>
        </p:spPr>
        <p:txBody>
          <a:bodyPr wrap="square">
            <a:spAutoFit/>
          </a:bodyPr>
          <a:lstStyle/>
          <a:p>
            <a:pPr indent="449580">
              <a:lnSpc>
                <a:spcPct val="107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Uluslararası Pazarlama Planlaması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nSpc>
                <a:spcPct val="107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4.1.1.Uluslararası pazarlama planı nedir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tr-TR" dirty="0">
                <a:latin typeface="Times New Roman" panose="02020603050405020304" pitchFamily="18" charset="0"/>
              </a:rPr>
              <a:t>Tarımsal ürün ve hizmet üreten bir işletmenin pazarlama planında, plan alanında önemli oyunculara, işletme verimlilik durumlarına mevcut piyasa koşullarında bakılarak, belirli süreler için pazarı etkileyecek eğilimleri tespit etmek amaçlamaktadır. Planlamanın son aşamasında, ulaşılmak istenen hedeflere varmada çeşitli stratejiler sıralanmaktadır.</a:t>
            </a:r>
            <a:endParaRPr lang="tr-TR" dirty="0">
              <a:effectLst/>
            </a:endParaRPr>
          </a:p>
        </p:txBody>
      </p:sp>
      <p:sp>
        <p:nvSpPr>
          <p:cNvPr id="8" name="Dikdörtgen 7"/>
          <p:cNvSpPr/>
          <p:nvPr/>
        </p:nvSpPr>
        <p:spPr>
          <a:xfrm>
            <a:off x="1208924" y="3514273"/>
            <a:ext cx="9733053" cy="1779333"/>
          </a:xfrm>
          <a:prstGeom prst="rect">
            <a:avLst/>
          </a:prstGeom>
        </p:spPr>
        <p:txBody>
          <a:bodyPr wrap="square">
            <a:spAutoFit/>
          </a:bodyPr>
          <a:lstStyle/>
          <a:p>
            <a:pPr>
              <a:lnSpc>
                <a:spcPct val="107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Uluslararası pazarlama planlarının çeşitleri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i="1" dirty="0">
                <a:latin typeface="Times New Roman" panose="02020603050405020304" pitchFamily="18" charset="0"/>
                <a:ea typeface="Calibri" panose="020F0502020204030204" pitchFamily="34" charset="0"/>
                <a:cs typeface="Times New Roman" panose="02020603050405020304" pitchFamily="18" charset="0"/>
              </a:rPr>
              <a:t>Stratejik planlama</a:t>
            </a:r>
            <a:r>
              <a:rPr lang="tr-TR" dirty="0">
                <a:latin typeface="Times New Roman" panose="02020603050405020304" pitchFamily="18" charset="0"/>
                <a:ea typeface="Calibri" panose="020F0502020204030204" pitchFamily="34" charset="0"/>
                <a:cs typeface="Times New Roman" panose="02020603050405020304" pitchFamily="18" charset="0"/>
              </a:rPr>
              <a:t>, işletmenin temel amaçlarının belirlenmesi ve daha sonra da bu amaçları gerçekleştirecek eylem yollarının belirlenmesi sürecidir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i="1" dirty="0">
                <a:latin typeface="Times New Roman" panose="02020603050405020304" pitchFamily="18" charset="0"/>
                <a:ea typeface="Calibri" panose="020F0502020204030204" pitchFamily="34" charset="0"/>
                <a:cs typeface="Times New Roman" panose="02020603050405020304" pitchFamily="18" charset="0"/>
              </a:rPr>
              <a:t>Taktik planlama </a:t>
            </a:r>
            <a:r>
              <a:rPr lang="tr-TR" dirty="0">
                <a:latin typeface="Times New Roman" panose="02020603050405020304" pitchFamily="18" charset="0"/>
                <a:ea typeface="Calibri" panose="020F0502020204030204" pitchFamily="34" charset="0"/>
                <a:cs typeface="Times New Roman" panose="02020603050405020304" pitchFamily="18" charset="0"/>
              </a:rPr>
              <a:t>ise, bir stratejinin harekete geçmeye ve uygulamaya yönelik ayrıntı düzeyi ya da ayrıntılı eylem biçimidir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493448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b="1" dirty="0"/>
              <a:t>ULUSLARARASI PAZARLAMA PLANLAMASI, PAZAR BÖLÜMLEMESİ VE HEDEF PAZAR SEÇİMİ</a:t>
            </a:r>
            <a:endParaRPr lang="tr-TR" sz="2800" dirty="0">
              <a:latin typeface="Arial" panose="020B0604020202020204" pitchFamily="34" charset="0"/>
              <a:cs typeface="Arial" panose="020B0604020202020204" pitchFamily="34" charset="0"/>
            </a:endParaRPr>
          </a:p>
        </p:txBody>
      </p:sp>
      <p:pic>
        <p:nvPicPr>
          <p:cNvPr id="3" name="Resim 2"/>
          <p:cNvPicPr/>
          <p:nvPr/>
        </p:nvPicPr>
        <p:blipFill>
          <a:blip r:embed="rId2"/>
          <a:stretch>
            <a:fillRect/>
          </a:stretch>
        </p:blipFill>
        <p:spPr>
          <a:xfrm>
            <a:off x="3372802" y="1967230"/>
            <a:ext cx="5446395" cy="2923540"/>
          </a:xfrm>
          <a:prstGeom prst="rect">
            <a:avLst/>
          </a:prstGeom>
        </p:spPr>
      </p:pic>
    </p:spTree>
    <p:extLst>
      <p:ext uri="{BB962C8B-B14F-4D97-AF65-F5344CB8AC3E}">
        <p14:creationId xmlns:p14="http://schemas.microsoft.com/office/powerpoint/2010/main" val="22828592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b="1" dirty="0"/>
              <a:t>ULUSLARARASI PAZARLAMA PLANLAMASI, PAZAR BÖLÜMLEMESİ VE HEDEF PAZAR SEÇİMİ</a:t>
            </a:r>
            <a:endParaRPr lang="tr-TR" sz="2800" dirty="0">
              <a:latin typeface="Arial" panose="020B0604020202020204" pitchFamily="34" charset="0"/>
              <a:cs typeface="Arial" panose="020B0604020202020204" pitchFamily="34" charset="0"/>
            </a:endParaRPr>
          </a:p>
        </p:txBody>
      </p:sp>
      <p:pic>
        <p:nvPicPr>
          <p:cNvPr id="3" name="Resim 2"/>
          <p:cNvPicPr/>
          <p:nvPr/>
        </p:nvPicPr>
        <p:blipFill>
          <a:blip r:embed="rId2"/>
          <a:stretch>
            <a:fillRect/>
          </a:stretch>
        </p:blipFill>
        <p:spPr>
          <a:xfrm>
            <a:off x="2989609" y="2282878"/>
            <a:ext cx="5760720" cy="3730625"/>
          </a:xfrm>
          <a:prstGeom prst="rect">
            <a:avLst/>
          </a:prstGeom>
        </p:spPr>
      </p:pic>
    </p:spTree>
    <p:extLst>
      <p:ext uri="{BB962C8B-B14F-4D97-AF65-F5344CB8AC3E}">
        <p14:creationId xmlns:p14="http://schemas.microsoft.com/office/powerpoint/2010/main" val="14987338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b="1" dirty="0"/>
              <a:t>ULUSLARARASI PAZARLAMA PLANLAMASI, PAZAR BÖLÜMLEMESİ VE HEDEF PAZAR SEÇİMİ</a:t>
            </a:r>
            <a:endParaRPr lang="tr-TR" sz="2800" dirty="0">
              <a:latin typeface="Arial" panose="020B0604020202020204" pitchFamily="34" charset="0"/>
              <a:cs typeface="Arial" panose="020B0604020202020204" pitchFamily="34" charset="0"/>
            </a:endParaRPr>
          </a:p>
        </p:txBody>
      </p:sp>
      <p:sp>
        <p:nvSpPr>
          <p:cNvPr id="3" name="Dikdörtgen 2"/>
          <p:cNvSpPr/>
          <p:nvPr/>
        </p:nvSpPr>
        <p:spPr>
          <a:xfrm>
            <a:off x="976045" y="1780902"/>
            <a:ext cx="10489915" cy="2463238"/>
          </a:xfrm>
          <a:prstGeom prst="rect">
            <a:avLst/>
          </a:prstGeom>
        </p:spPr>
        <p:txBody>
          <a:bodyPr wrap="square">
            <a:spAutoFit/>
          </a:bodyPr>
          <a:lstStyle/>
          <a:p>
            <a:pPr indent="449580" algn="just">
              <a:lnSpc>
                <a:spcPct val="107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2. Hedefler ve amaçlar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Hedefler ve amaçlar nitel ve nicel bütün hedefleri ve amaçları belirtir: 1. </a:t>
            </a:r>
            <a:r>
              <a:rPr lang="tr-TR" i="1" dirty="0">
                <a:latin typeface="Times New Roman" panose="02020603050405020304" pitchFamily="18" charset="0"/>
                <a:ea typeface="Calibri" panose="020F0502020204030204" pitchFamily="34" charset="0"/>
                <a:cs typeface="Times New Roman" panose="02020603050405020304" pitchFamily="18" charset="0"/>
              </a:rPr>
              <a:t>Nicel hedefler</a:t>
            </a:r>
            <a:r>
              <a:rPr lang="tr-TR" dirty="0">
                <a:latin typeface="Times New Roman" panose="02020603050405020304" pitchFamily="18" charset="0"/>
                <a:ea typeface="Calibri" panose="020F0502020204030204" pitchFamily="34" charset="0"/>
                <a:cs typeface="Times New Roman" panose="02020603050405020304" pitchFamily="18" charset="0"/>
              </a:rPr>
              <a:t>;  Satış artışı, pazar payı, yatırım getirisi, kâr ve yönetim tarafından istenen diğer nicel hedefler, 2. </a:t>
            </a:r>
            <a:r>
              <a:rPr lang="tr-TR" i="1" dirty="0">
                <a:latin typeface="Times New Roman" panose="02020603050405020304" pitchFamily="18" charset="0"/>
                <a:ea typeface="Calibri" panose="020F0502020204030204" pitchFamily="34" charset="0"/>
                <a:cs typeface="Times New Roman" panose="02020603050405020304" pitchFamily="18" charset="0"/>
              </a:rPr>
              <a:t>Nitel hedefler;</a:t>
            </a:r>
            <a:r>
              <a:rPr lang="tr-TR" dirty="0">
                <a:latin typeface="Times New Roman" panose="02020603050405020304" pitchFamily="18" charset="0"/>
                <a:ea typeface="Calibri" panose="020F0502020204030204" pitchFamily="34" charset="0"/>
                <a:cs typeface="Times New Roman" panose="02020603050405020304" pitchFamily="18" charset="0"/>
              </a:rPr>
              <a:t> İşletmenin şu anki güçlerinin dayanacağı ve bünyedeki zayıflıkları ortadan kaldıracak bir temel değişkenlerini içerir.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 Büyüme stratejisi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Büyüme stratejilerini üretirken; işletmenin iç becerilerinden yararlanmak, güçlü ve zayıf yönlerini dikkate almak gerekir.  İşletmenin becerileri (beceri düzeyi); 1- performans, 2- stratejik öncelikler, 3- maliyetler (gider analizi), 4- ürün portföyü, 5- finansal kaynaklar ile 6- güçlü ve zayıf yönleri gibi unsurları kapsar.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124074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b="1" dirty="0"/>
              <a:t>ULUSLARARASI PAZARLAMA PLANLAMASI, PAZAR BÖLÜMLEMESİ VE HEDEF PAZAR SEÇİMİ</a:t>
            </a:r>
            <a:endParaRPr lang="tr-TR" sz="2800" dirty="0">
              <a:latin typeface="Arial" panose="020B0604020202020204" pitchFamily="34" charset="0"/>
              <a:cs typeface="Arial" panose="020B0604020202020204" pitchFamily="34" charset="0"/>
            </a:endParaRPr>
          </a:p>
        </p:txBody>
      </p:sp>
      <p:pic>
        <p:nvPicPr>
          <p:cNvPr id="3" name="Resim 2"/>
          <p:cNvPicPr/>
          <p:nvPr/>
        </p:nvPicPr>
        <p:blipFill>
          <a:blip r:embed="rId2"/>
          <a:stretch>
            <a:fillRect/>
          </a:stretch>
        </p:blipFill>
        <p:spPr>
          <a:xfrm>
            <a:off x="3373120" y="1924050"/>
            <a:ext cx="5445760" cy="3009900"/>
          </a:xfrm>
          <a:prstGeom prst="rect">
            <a:avLst/>
          </a:prstGeom>
        </p:spPr>
      </p:pic>
    </p:spTree>
    <p:extLst>
      <p:ext uri="{BB962C8B-B14F-4D97-AF65-F5344CB8AC3E}">
        <p14:creationId xmlns:p14="http://schemas.microsoft.com/office/powerpoint/2010/main" val="39610881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b="1" dirty="0"/>
              <a:t>ULUSLARARASI PAZARLAMA PLANLAMASI, PAZAR BÖLÜMLEMESİ VE HEDEF PAZAR SEÇİMİ</a:t>
            </a:r>
            <a:endParaRPr lang="tr-TR" sz="2800" dirty="0">
              <a:latin typeface="Arial" panose="020B0604020202020204" pitchFamily="34" charset="0"/>
              <a:cs typeface="Arial" panose="020B0604020202020204" pitchFamily="34" charset="0"/>
            </a:endParaRPr>
          </a:p>
        </p:txBody>
      </p:sp>
      <p:pic>
        <p:nvPicPr>
          <p:cNvPr id="3" name="Resim 2"/>
          <p:cNvPicPr/>
          <p:nvPr/>
        </p:nvPicPr>
        <p:blipFill>
          <a:blip r:embed="rId2"/>
          <a:stretch>
            <a:fillRect/>
          </a:stretch>
        </p:blipFill>
        <p:spPr>
          <a:xfrm>
            <a:off x="2935457" y="2943756"/>
            <a:ext cx="5437505" cy="3066415"/>
          </a:xfrm>
          <a:prstGeom prst="rect">
            <a:avLst/>
          </a:prstGeom>
        </p:spPr>
      </p:pic>
      <p:sp>
        <p:nvSpPr>
          <p:cNvPr id="4" name="Dikdörtgen 3"/>
          <p:cNvSpPr/>
          <p:nvPr/>
        </p:nvSpPr>
        <p:spPr>
          <a:xfrm>
            <a:off x="2935457" y="1878999"/>
            <a:ext cx="1710725" cy="369332"/>
          </a:xfrm>
          <a:prstGeom prst="rect">
            <a:avLst/>
          </a:prstGeom>
        </p:spPr>
        <p:txBody>
          <a:bodyPr wrap="none">
            <a:spAutoFit/>
          </a:bodyPr>
          <a:lstStyle/>
          <a:p>
            <a:r>
              <a:rPr lang="tr-TR" b="1" dirty="0">
                <a:latin typeface="Times New Roman" panose="02020603050405020304" pitchFamily="18" charset="0"/>
                <a:ea typeface="Calibri" panose="020F0502020204030204" pitchFamily="34" charset="0"/>
              </a:rPr>
              <a:t>İş portföy planı</a:t>
            </a:r>
            <a:endParaRPr lang="tr-TR" dirty="0"/>
          </a:p>
        </p:txBody>
      </p:sp>
    </p:spTree>
    <p:extLst>
      <p:ext uri="{BB962C8B-B14F-4D97-AF65-F5344CB8AC3E}">
        <p14:creationId xmlns:p14="http://schemas.microsoft.com/office/powerpoint/2010/main" val="27144613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b="1" dirty="0"/>
              <a:t>ULUSLARARASI PAZARLAMA PLANLAMASI, PAZAR BÖLÜMLEMESİ VE HEDEF PAZAR SEÇİMİ</a:t>
            </a:r>
            <a:endParaRPr lang="tr-TR" sz="2800" dirty="0">
              <a:latin typeface="Arial" panose="020B0604020202020204" pitchFamily="34" charset="0"/>
              <a:cs typeface="Arial" panose="020B0604020202020204" pitchFamily="34" charset="0"/>
            </a:endParaRPr>
          </a:p>
        </p:txBody>
      </p:sp>
      <p:pic>
        <p:nvPicPr>
          <p:cNvPr id="3" name="Resim 2"/>
          <p:cNvPicPr/>
          <p:nvPr/>
        </p:nvPicPr>
        <p:blipFill>
          <a:blip r:embed="rId2"/>
          <a:stretch>
            <a:fillRect/>
          </a:stretch>
        </p:blipFill>
        <p:spPr>
          <a:xfrm>
            <a:off x="3386137" y="1795780"/>
            <a:ext cx="5419725" cy="3266440"/>
          </a:xfrm>
          <a:prstGeom prst="rect">
            <a:avLst/>
          </a:prstGeom>
        </p:spPr>
      </p:pic>
    </p:spTree>
    <p:extLst>
      <p:ext uri="{BB962C8B-B14F-4D97-AF65-F5344CB8AC3E}">
        <p14:creationId xmlns:p14="http://schemas.microsoft.com/office/powerpoint/2010/main" val="1092939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b="1" dirty="0"/>
              <a:t>ULUSLARARASI PAZARLAMA PLANLAMASI, PAZAR BÖLÜMLEMESİ VE HEDEF PAZAR SEÇİMİ</a:t>
            </a:r>
            <a:endParaRPr lang="tr-TR" sz="2800" dirty="0">
              <a:latin typeface="Arial" panose="020B0604020202020204" pitchFamily="34" charset="0"/>
              <a:cs typeface="Arial" panose="020B0604020202020204" pitchFamily="34" charset="0"/>
            </a:endParaRPr>
          </a:p>
        </p:txBody>
      </p:sp>
      <p:sp>
        <p:nvSpPr>
          <p:cNvPr id="3" name="Dikdörtgen 2"/>
          <p:cNvSpPr/>
          <p:nvPr/>
        </p:nvSpPr>
        <p:spPr>
          <a:xfrm>
            <a:off x="3048000" y="2590630"/>
            <a:ext cx="6096000" cy="1676741"/>
          </a:xfrm>
          <a:prstGeom prst="rect">
            <a:avLst/>
          </a:prstGeom>
        </p:spPr>
        <p:txBody>
          <a:bodyPr>
            <a:spAutoFit/>
          </a:bodyPr>
          <a:lstStyle/>
          <a:p>
            <a:pPr indent="449580">
              <a:lnSpc>
                <a:spcPct val="107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Durum Analizi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b="1" dirty="0" smtClean="0">
                <a:latin typeface="Times New Roman" panose="02020603050405020304" pitchFamily="18" charset="0"/>
                <a:ea typeface="Calibri" panose="020F0502020204030204" pitchFamily="34" charset="0"/>
                <a:cs typeface="Times New Roman" panose="02020603050405020304" pitchFamily="18" charset="0"/>
              </a:rPr>
              <a:t>        Pazarlama </a:t>
            </a:r>
            <a:r>
              <a:rPr lang="tr-TR" b="1" dirty="0">
                <a:latin typeface="Times New Roman" panose="02020603050405020304" pitchFamily="18" charset="0"/>
                <a:ea typeface="Calibri" panose="020F0502020204030204" pitchFamily="34" charset="0"/>
                <a:cs typeface="Times New Roman" panose="02020603050405020304" pitchFamily="18" charset="0"/>
              </a:rPr>
              <a:t>Fırsatları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Pazarlama Hedefleri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Stratejiler ve Eylem Planları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Mali Kontroller ve Bütçeler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85813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vre">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TM04033919[[fn=Devre]]</Template>
  <TotalTime>384</TotalTime>
  <Words>294</Words>
  <Application>Microsoft Office PowerPoint</Application>
  <PresentationFormat>Geniş ekran</PresentationFormat>
  <Paragraphs>24</Paragraphs>
  <Slides>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8</vt:i4>
      </vt:variant>
    </vt:vector>
  </HeadingPairs>
  <TitlesOfParts>
    <vt:vector size="14" baseType="lpstr">
      <vt:lpstr>Arial</vt:lpstr>
      <vt:lpstr>Calibri</vt:lpstr>
      <vt:lpstr>Times New Roman</vt:lpstr>
      <vt:lpstr>Trebuchet MS</vt:lpstr>
      <vt:lpstr>Tw Cen MT</vt:lpstr>
      <vt:lpstr>Devre</vt:lpstr>
      <vt:lpstr>ULUSLARARASI PAZARLAMA PLANLAMASI, PAZAR BÖLÜMLEMESİ VE HEDEF PAZAR SEÇİMİ</vt:lpstr>
      <vt:lpstr>ULUSLARARASI PAZARLAMA PLANLAMASI, PAZAR BÖLÜMLEMESİ VE HEDEF PAZAR SEÇİMİ</vt:lpstr>
      <vt:lpstr>ULUSLARARASI PAZARLAMA PLANLAMASI, PAZAR BÖLÜMLEMESİ VE HEDEF PAZAR SEÇİMİ</vt:lpstr>
      <vt:lpstr>ULUSLARARASI PAZARLAMA PLANLAMASI, PAZAR BÖLÜMLEMESİ VE HEDEF PAZAR SEÇİMİ</vt:lpstr>
      <vt:lpstr>ULUSLARARASI PAZARLAMA PLANLAMASI, PAZAR BÖLÜMLEMESİ VE HEDEF PAZAR SEÇİMİ</vt:lpstr>
      <vt:lpstr>ULUSLARARASI PAZARLAMA PLANLAMASI, PAZAR BÖLÜMLEMESİ VE HEDEF PAZAR SEÇİMİ</vt:lpstr>
      <vt:lpstr>ULUSLARARASI PAZARLAMA PLANLAMASI, PAZAR BÖLÜMLEMESİ VE HEDEF PAZAR SEÇİMİ</vt:lpstr>
      <vt:lpstr>ULUSLARARASI PAZARLAMA PLANLAMASI, PAZAR BÖLÜMLEMESİ VE HEDEF PAZAR SEÇİMİ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 Tarım ekonomisi ve üretim ekonomisi Nedir?</dc:title>
  <dc:creator>halil fidan</dc:creator>
  <cp:lastModifiedBy>halil fidan</cp:lastModifiedBy>
  <cp:revision>137</cp:revision>
  <dcterms:created xsi:type="dcterms:W3CDTF">2018-11-16T06:39:51Z</dcterms:created>
  <dcterms:modified xsi:type="dcterms:W3CDTF">2018-11-23T12:19:20Z</dcterms:modified>
</cp:coreProperties>
</file>