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2" r:id="rId1"/>
  </p:sldMasterIdLst>
  <p:sldIdLst>
    <p:sldId id="289" r:id="rId2"/>
    <p:sldId id="290" r:id="rId3"/>
    <p:sldId id="291" r:id="rId4"/>
    <p:sldId id="292" r:id="rId5"/>
    <p:sldId id="293" r:id="rId6"/>
    <p:sldId id="296" r:id="rId7"/>
    <p:sldId id="294" r:id="rId8"/>
    <p:sldId id="297" r:id="rId9"/>
    <p:sldId id="295" r:id="rId10"/>
    <p:sldId id="298" r:id="rId11"/>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4" autoAdjust="0"/>
    <p:restoredTop sz="94660"/>
  </p:normalViewPr>
  <p:slideViewPr>
    <p:cSldViewPr snapToGrid="0">
      <p:cViewPr varScale="1">
        <p:scale>
          <a:sx n="92" d="100"/>
          <a:sy n="92" d="100"/>
        </p:scale>
        <p:origin x="498"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tr-TR" smtClean="0"/>
              <a:t>Asıl başlık stili için tıklatın</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p:txBody>
          <a:bodyPr/>
          <a:lstStyle/>
          <a:p>
            <a:fld id="{80ADA453-EC33-47CD-8F68-CC408B950641}" type="datetimeFigureOut">
              <a:rPr lang="tr-TR" smtClean="0"/>
              <a:t>3.3.2020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C30033B9-88AF-416D-8B56-C8DB4C0672F9}" type="slidenum">
              <a:rPr lang="tr-TR" smtClean="0"/>
              <a:t>‹#›</a:t>
            </a:fld>
            <a:endParaRPr lang="tr-TR"/>
          </a:p>
        </p:txBody>
      </p:sp>
    </p:spTree>
    <p:extLst>
      <p:ext uri="{BB962C8B-B14F-4D97-AF65-F5344CB8AC3E}">
        <p14:creationId xmlns:p14="http://schemas.microsoft.com/office/powerpoint/2010/main" val="63467632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80ADA453-EC33-47CD-8F68-CC408B950641}" type="datetimeFigureOut">
              <a:rPr lang="tr-TR" smtClean="0"/>
              <a:t>3.3.2020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C30033B9-88AF-416D-8B56-C8DB4C0672F9}" type="slidenum">
              <a:rPr lang="tr-TR" smtClean="0"/>
              <a:t>‹#›</a:t>
            </a:fld>
            <a:endParaRPr lang="tr-TR"/>
          </a:p>
        </p:txBody>
      </p:sp>
    </p:spTree>
    <p:extLst>
      <p:ext uri="{BB962C8B-B14F-4D97-AF65-F5344CB8AC3E}">
        <p14:creationId xmlns:p14="http://schemas.microsoft.com/office/powerpoint/2010/main" val="79118145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tr-TR" smtClean="0"/>
              <a:t>Asıl başlık stili için tıklatın</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80ADA453-EC33-47CD-8F68-CC408B950641}" type="datetimeFigureOut">
              <a:rPr lang="tr-TR" smtClean="0"/>
              <a:t>3.3.2020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C30033B9-88AF-416D-8B56-C8DB4C0672F9}" type="slidenum">
              <a:rPr lang="tr-TR" smtClean="0"/>
              <a:t>‹#›</a:t>
            </a:fld>
            <a:endParaRPr lang="tr-TR"/>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56529705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80ADA453-EC33-47CD-8F68-CC408B950641}" type="datetimeFigureOut">
              <a:rPr lang="tr-TR" smtClean="0"/>
              <a:t>3.3.2020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C30033B9-88AF-416D-8B56-C8DB4C0672F9}" type="slidenum">
              <a:rPr lang="tr-TR" smtClean="0"/>
              <a:t>‹#›</a:t>
            </a:fld>
            <a:endParaRPr lang="tr-TR"/>
          </a:p>
        </p:txBody>
      </p:sp>
    </p:spTree>
    <p:extLst>
      <p:ext uri="{BB962C8B-B14F-4D97-AF65-F5344CB8AC3E}">
        <p14:creationId xmlns:p14="http://schemas.microsoft.com/office/powerpoint/2010/main" val="233032507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tr-TR" smtClean="0"/>
              <a:t>Asıl başlık stili için tıklatın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80ADA453-EC33-47CD-8F68-CC408B950641}" type="datetimeFigureOut">
              <a:rPr lang="tr-TR" smtClean="0"/>
              <a:t>3.3.2020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C30033B9-88AF-416D-8B56-C8DB4C0672F9}" type="slidenum">
              <a:rPr lang="tr-TR" smtClean="0"/>
              <a:t>‹#›</a:t>
            </a:fld>
            <a:endParaRPr lang="tr-TR"/>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47925551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tr-TR" smtClean="0"/>
              <a:t>Asıl başlık stili için tıklatın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80ADA453-EC33-47CD-8F68-CC408B950641}" type="datetimeFigureOut">
              <a:rPr lang="tr-TR" smtClean="0"/>
              <a:t>3.3.2020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C30033B9-88AF-416D-8B56-C8DB4C0672F9}" type="slidenum">
              <a:rPr lang="tr-TR" smtClean="0"/>
              <a:t>‹#›</a:t>
            </a:fld>
            <a:endParaRPr lang="tr-TR"/>
          </a:p>
        </p:txBody>
      </p:sp>
    </p:spTree>
    <p:extLst>
      <p:ext uri="{BB962C8B-B14F-4D97-AF65-F5344CB8AC3E}">
        <p14:creationId xmlns:p14="http://schemas.microsoft.com/office/powerpoint/2010/main" val="229009579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80ADA453-EC33-47CD-8F68-CC408B950641}" type="datetimeFigureOut">
              <a:rPr lang="tr-TR" smtClean="0"/>
              <a:t>3.3.2020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C30033B9-88AF-416D-8B56-C8DB4C0672F9}" type="slidenum">
              <a:rPr lang="tr-TR" smtClean="0"/>
              <a:t>‹#›</a:t>
            </a:fld>
            <a:endParaRPr lang="tr-TR"/>
          </a:p>
        </p:txBody>
      </p:sp>
    </p:spTree>
    <p:extLst>
      <p:ext uri="{BB962C8B-B14F-4D97-AF65-F5344CB8AC3E}">
        <p14:creationId xmlns:p14="http://schemas.microsoft.com/office/powerpoint/2010/main" val="263206721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80ADA453-EC33-47CD-8F68-CC408B950641}" type="datetimeFigureOut">
              <a:rPr lang="tr-TR" smtClean="0"/>
              <a:t>3.3.2020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C30033B9-88AF-416D-8B56-C8DB4C0672F9}" type="slidenum">
              <a:rPr lang="tr-TR" smtClean="0"/>
              <a:t>‹#›</a:t>
            </a:fld>
            <a:endParaRPr lang="tr-TR"/>
          </a:p>
        </p:txBody>
      </p:sp>
    </p:spTree>
    <p:extLst>
      <p:ext uri="{BB962C8B-B14F-4D97-AF65-F5344CB8AC3E}">
        <p14:creationId xmlns:p14="http://schemas.microsoft.com/office/powerpoint/2010/main" val="198992837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80ADA453-EC33-47CD-8F68-CC408B950641}" type="datetimeFigureOut">
              <a:rPr lang="tr-TR" smtClean="0"/>
              <a:t>3.3.2020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C30033B9-88AF-416D-8B56-C8DB4C0672F9}" type="slidenum">
              <a:rPr lang="tr-TR" smtClean="0"/>
              <a:t>‹#›</a:t>
            </a:fld>
            <a:endParaRPr lang="tr-TR"/>
          </a:p>
        </p:txBody>
      </p:sp>
    </p:spTree>
    <p:extLst>
      <p:ext uri="{BB962C8B-B14F-4D97-AF65-F5344CB8AC3E}">
        <p14:creationId xmlns:p14="http://schemas.microsoft.com/office/powerpoint/2010/main" val="15911251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80ADA453-EC33-47CD-8F68-CC408B950641}" type="datetimeFigureOut">
              <a:rPr lang="tr-TR" smtClean="0"/>
              <a:t>3.3.2020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C30033B9-88AF-416D-8B56-C8DB4C0672F9}" type="slidenum">
              <a:rPr lang="tr-TR" smtClean="0"/>
              <a:t>‹#›</a:t>
            </a:fld>
            <a:endParaRPr lang="tr-TR"/>
          </a:p>
        </p:txBody>
      </p:sp>
    </p:spTree>
    <p:extLst>
      <p:ext uri="{BB962C8B-B14F-4D97-AF65-F5344CB8AC3E}">
        <p14:creationId xmlns:p14="http://schemas.microsoft.com/office/powerpoint/2010/main" val="350625086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80ADA453-EC33-47CD-8F68-CC408B950641}" type="datetimeFigureOut">
              <a:rPr lang="tr-TR" smtClean="0"/>
              <a:t>3.3.2020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C30033B9-88AF-416D-8B56-C8DB4C0672F9}" type="slidenum">
              <a:rPr lang="tr-TR" smtClean="0"/>
              <a:t>‹#›</a:t>
            </a:fld>
            <a:endParaRPr lang="tr-TR"/>
          </a:p>
        </p:txBody>
      </p:sp>
    </p:spTree>
    <p:extLst>
      <p:ext uri="{BB962C8B-B14F-4D97-AF65-F5344CB8AC3E}">
        <p14:creationId xmlns:p14="http://schemas.microsoft.com/office/powerpoint/2010/main" val="3331344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80ADA453-EC33-47CD-8F68-CC408B950641}" type="datetimeFigureOut">
              <a:rPr lang="tr-TR" smtClean="0"/>
              <a:t>3.3.2020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C30033B9-88AF-416D-8B56-C8DB4C0672F9}" type="slidenum">
              <a:rPr lang="tr-TR" smtClean="0"/>
              <a:t>‹#›</a:t>
            </a:fld>
            <a:endParaRPr lang="tr-TR"/>
          </a:p>
        </p:txBody>
      </p:sp>
    </p:spTree>
    <p:extLst>
      <p:ext uri="{BB962C8B-B14F-4D97-AF65-F5344CB8AC3E}">
        <p14:creationId xmlns:p14="http://schemas.microsoft.com/office/powerpoint/2010/main" val="13884513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80ADA453-EC33-47CD-8F68-CC408B950641}" type="datetimeFigureOut">
              <a:rPr lang="tr-TR" smtClean="0"/>
              <a:t>3.3.2020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C30033B9-88AF-416D-8B56-C8DB4C0672F9}" type="slidenum">
              <a:rPr lang="tr-TR" smtClean="0"/>
              <a:t>‹#›</a:t>
            </a:fld>
            <a:endParaRPr lang="tr-TR"/>
          </a:p>
        </p:txBody>
      </p:sp>
    </p:spTree>
    <p:extLst>
      <p:ext uri="{BB962C8B-B14F-4D97-AF65-F5344CB8AC3E}">
        <p14:creationId xmlns:p14="http://schemas.microsoft.com/office/powerpoint/2010/main" val="32487959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0ADA453-EC33-47CD-8F68-CC408B950641}" type="datetimeFigureOut">
              <a:rPr lang="tr-TR" smtClean="0"/>
              <a:t>3.3.2020</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C30033B9-88AF-416D-8B56-C8DB4C0672F9}" type="slidenum">
              <a:rPr lang="tr-TR" smtClean="0"/>
              <a:t>‹#›</a:t>
            </a:fld>
            <a:endParaRPr lang="tr-TR"/>
          </a:p>
        </p:txBody>
      </p:sp>
    </p:spTree>
    <p:extLst>
      <p:ext uri="{BB962C8B-B14F-4D97-AF65-F5344CB8AC3E}">
        <p14:creationId xmlns:p14="http://schemas.microsoft.com/office/powerpoint/2010/main" val="31844244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tr-TR" smtClean="0"/>
              <a:t>Asıl başlık stili için tıklatın</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80ADA453-EC33-47CD-8F68-CC408B950641}" type="datetimeFigureOut">
              <a:rPr lang="tr-TR" smtClean="0"/>
              <a:t>3.3.2020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C30033B9-88AF-416D-8B56-C8DB4C0672F9}" type="slidenum">
              <a:rPr lang="tr-TR" smtClean="0"/>
              <a:t>‹#›</a:t>
            </a:fld>
            <a:endParaRPr lang="tr-TR"/>
          </a:p>
        </p:txBody>
      </p:sp>
    </p:spTree>
    <p:extLst>
      <p:ext uri="{BB962C8B-B14F-4D97-AF65-F5344CB8AC3E}">
        <p14:creationId xmlns:p14="http://schemas.microsoft.com/office/powerpoint/2010/main" val="322727094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80ADA453-EC33-47CD-8F68-CC408B950641}" type="datetimeFigureOut">
              <a:rPr lang="tr-TR" smtClean="0"/>
              <a:t>3.3.2020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C30033B9-88AF-416D-8B56-C8DB4C0672F9}" type="slidenum">
              <a:rPr lang="tr-TR" smtClean="0"/>
              <a:t>‹#›</a:t>
            </a:fld>
            <a:endParaRPr lang="tr-TR"/>
          </a:p>
        </p:txBody>
      </p:sp>
    </p:spTree>
    <p:extLst>
      <p:ext uri="{BB962C8B-B14F-4D97-AF65-F5344CB8AC3E}">
        <p14:creationId xmlns:p14="http://schemas.microsoft.com/office/powerpoint/2010/main" val="183882802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80ADA453-EC33-47CD-8F68-CC408B950641}" type="datetimeFigureOut">
              <a:rPr lang="tr-TR" smtClean="0"/>
              <a:t>3.3.2020</a:t>
            </a:fld>
            <a:endParaRPr lang="tr-TR"/>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C30033B9-88AF-416D-8B56-C8DB4C0672F9}" type="slidenum">
              <a:rPr lang="tr-TR" smtClean="0"/>
              <a:t>‹#›</a:t>
            </a:fld>
            <a:endParaRPr lang="tr-TR"/>
          </a:p>
        </p:txBody>
      </p:sp>
    </p:spTree>
    <p:extLst>
      <p:ext uri="{BB962C8B-B14F-4D97-AF65-F5344CB8AC3E}">
        <p14:creationId xmlns:p14="http://schemas.microsoft.com/office/powerpoint/2010/main" val="458714118"/>
      </p:ext>
    </p:extLst>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 id="2147483744" r:id="rId12"/>
    <p:sldLayoutId id="2147483745" r:id="rId13"/>
    <p:sldLayoutId id="2147483746" r:id="rId14"/>
    <p:sldLayoutId id="2147483747" r:id="rId15"/>
    <p:sldLayoutId id="2147483748"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66943" y="1274618"/>
            <a:ext cx="8596668" cy="1320800"/>
          </a:xfrm>
        </p:spPr>
        <p:txBody>
          <a:bodyPr>
            <a:normAutofit/>
          </a:bodyPr>
          <a:lstStyle/>
          <a:p>
            <a:r>
              <a:rPr lang="tr-TR" sz="4800" dirty="0" smtClean="0"/>
              <a:t>BİLGİ MERKEZLERİ YÖNETİMİ</a:t>
            </a:r>
            <a:endParaRPr lang="tr-TR" sz="4800" dirty="0"/>
          </a:p>
        </p:txBody>
      </p:sp>
      <p:sp>
        <p:nvSpPr>
          <p:cNvPr id="3" name="İçerik Yer Tutucusu 2"/>
          <p:cNvSpPr>
            <a:spLocks noGrp="1"/>
          </p:cNvSpPr>
          <p:nvPr>
            <p:ph idx="1"/>
          </p:nvPr>
        </p:nvSpPr>
        <p:spPr>
          <a:xfrm>
            <a:off x="4459624" y="3199681"/>
            <a:ext cx="4102485" cy="2691964"/>
          </a:xfrm>
        </p:spPr>
        <p:txBody>
          <a:bodyPr>
            <a:normAutofit/>
          </a:bodyPr>
          <a:lstStyle/>
          <a:p>
            <a:pPr marL="0" indent="0">
              <a:buNone/>
            </a:pPr>
            <a:r>
              <a:rPr lang="tr-TR" sz="2400" dirty="0" smtClean="0">
                <a:solidFill>
                  <a:schemeClr val="bg1">
                    <a:lumMod val="50000"/>
                  </a:schemeClr>
                </a:solidFill>
              </a:rPr>
              <a:t>YÖNETSEL ROLLER</a:t>
            </a:r>
          </a:p>
          <a:p>
            <a:pPr lvl="1"/>
            <a:r>
              <a:rPr lang="tr-TR" sz="2000" dirty="0" smtClean="0">
                <a:solidFill>
                  <a:schemeClr val="bg1">
                    <a:lumMod val="50000"/>
                  </a:schemeClr>
                </a:solidFill>
              </a:rPr>
              <a:t>Kişiler Arası Roller</a:t>
            </a:r>
          </a:p>
          <a:p>
            <a:pPr lvl="1"/>
            <a:r>
              <a:rPr lang="tr-TR" sz="2000" dirty="0" smtClean="0">
                <a:solidFill>
                  <a:schemeClr val="bg1">
                    <a:lumMod val="50000"/>
                  </a:schemeClr>
                </a:solidFill>
              </a:rPr>
              <a:t>Bilgilendirme Rolleri</a:t>
            </a:r>
          </a:p>
          <a:p>
            <a:pPr lvl="1"/>
            <a:r>
              <a:rPr lang="tr-TR" sz="2000" dirty="0" smtClean="0">
                <a:solidFill>
                  <a:schemeClr val="bg1">
                    <a:lumMod val="50000"/>
                  </a:schemeClr>
                </a:solidFill>
              </a:rPr>
              <a:t>Karar Vermeye İlişkin Roller</a:t>
            </a:r>
            <a:endParaRPr lang="tr-TR" sz="2000" dirty="0">
              <a:solidFill>
                <a:schemeClr val="bg1">
                  <a:lumMod val="50000"/>
                </a:schemeClr>
              </a:solidFill>
            </a:endParaRPr>
          </a:p>
        </p:txBody>
      </p:sp>
    </p:spTree>
    <p:extLst>
      <p:ext uri="{BB962C8B-B14F-4D97-AF65-F5344CB8AC3E}">
        <p14:creationId xmlns:p14="http://schemas.microsoft.com/office/powerpoint/2010/main" val="163857190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KARAR VERMEYE İLİŞKİN ROLLER</a:t>
            </a:r>
          </a:p>
        </p:txBody>
      </p:sp>
      <p:sp>
        <p:nvSpPr>
          <p:cNvPr id="3" name="İçerik Yer Tutucusu 2"/>
          <p:cNvSpPr>
            <a:spLocks noGrp="1"/>
          </p:cNvSpPr>
          <p:nvPr>
            <p:ph idx="1"/>
          </p:nvPr>
        </p:nvSpPr>
        <p:spPr/>
        <p:txBody>
          <a:bodyPr>
            <a:noAutofit/>
          </a:bodyPr>
          <a:lstStyle/>
          <a:p>
            <a:pPr lvl="1" algn="just">
              <a:lnSpc>
                <a:spcPct val="150000"/>
              </a:lnSpc>
            </a:pPr>
            <a:r>
              <a:rPr lang="tr-TR" sz="1800" dirty="0"/>
              <a:t>Yöneticiler sıklıkla </a:t>
            </a:r>
            <a:r>
              <a:rPr lang="tr-TR" sz="1800" dirty="0">
                <a:solidFill>
                  <a:schemeClr val="accent1">
                    <a:lumMod val="75000"/>
                  </a:schemeClr>
                </a:solidFill>
              </a:rPr>
              <a:t>müzakereci (görüşmeci</a:t>
            </a:r>
            <a:r>
              <a:rPr lang="tr-TR" sz="1800" dirty="0"/>
              <a:t>) rol oynamalıdırlar. Burada, para, ekipman ya da diğer destek biçimleri gibi kaynaklar için pazarlık yapılan durumlarda kuruluşlarını ya da alt birimlerini temsil etmektedirler. Bazen yöneticiler, toplu pazarlık gibi diğer müzakere türlerinde de yer alırlar.</a:t>
            </a:r>
          </a:p>
          <a:p>
            <a:pPr lvl="1" algn="just">
              <a:lnSpc>
                <a:spcPct val="150000"/>
              </a:lnSpc>
            </a:pPr>
            <a:r>
              <a:rPr lang="tr-TR" sz="1800" dirty="0"/>
              <a:t>Yöneticiler, organizasyona yenilik getirmek için çalıştıklarında </a:t>
            </a:r>
            <a:r>
              <a:rPr lang="tr-TR" sz="1800" dirty="0">
                <a:solidFill>
                  <a:schemeClr val="accent1">
                    <a:lumMod val="75000"/>
                  </a:schemeClr>
                </a:solidFill>
              </a:rPr>
              <a:t>girişimcilik</a:t>
            </a:r>
            <a:r>
              <a:rPr lang="tr-TR" sz="1800" dirty="0"/>
              <a:t> rolünü üstlenirler. Yöneticiler, organizasyona yeni fikirler getirmekten ve organizasyonun hızla değişen bir ortamda rekabet gücünü koruması için gerekli değişiklikleri yapmaktan sorumludurlar</a:t>
            </a:r>
            <a:r>
              <a:rPr lang="tr-TR" sz="1800" dirty="0" smtClean="0"/>
              <a:t>.</a:t>
            </a:r>
            <a:endParaRPr lang="tr-TR" sz="1800" dirty="0"/>
          </a:p>
        </p:txBody>
      </p:sp>
    </p:spTree>
    <p:extLst>
      <p:ext uri="{BB962C8B-B14F-4D97-AF65-F5344CB8AC3E}">
        <p14:creationId xmlns:p14="http://schemas.microsoft.com/office/powerpoint/2010/main" val="406210738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KATALOG KARTI</a:t>
            </a:r>
            <a:endParaRPr lang="tr-TR" dirty="0"/>
          </a:p>
        </p:txBody>
      </p:sp>
      <p:sp>
        <p:nvSpPr>
          <p:cNvPr id="3" name="İçerik Yer Tutucusu 2"/>
          <p:cNvSpPr>
            <a:spLocks noGrp="1"/>
          </p:cNvSpPr>
          <p:nvPr>
            <p:ph idx="1"/>
          </p:nvPr>
        </p:nvSpPr>
        <p:spPr/>
        <p:txBody>
          <a:bodyPr/>
          <a:lstStyle/>
          <a:p>
            <a:endParaRPr lang="tr-TR"/>
          </a:p>
        </p:txBody>
      </p:sp>
      <p:pic>
        <p:nvPicPr>
          <p:cNvPr id="4" name="Resim 3"/>
          <p:cNvPicPr>
            <a:picLocks noChangeAspect="1"/>
          </p:cNvPicPr>
          <p:nvPr/>
        </p:nvPicPr>
        <p:blipFill>
          <a:blip r:embed="rId2"/>
          <a:stretch>
            <a:fillRect/>
          </a:stretch>
        </p:blipFill>
        <p:spPr>
          <a:xfrm>
            <a:off x="860386" y="1657188"/>
            <a:ext cx="8413616" cy="5055340"/>
          </a:xfrm>
          <a:prstGeom prst="rect">
            <a:avLst/>
          </a:prstGeom>
        </p:spPr>
      </p:pic>
    </p:spTree>
    <p:extLst>
      <p:ext uri="{BB962C8B-B14F-4D97-AF65-F5344CB8AC3E}">
        <p14:creationId xmlns:p14="http://schemas.microsoft.com/office/powerpoint/2010/main" val="186689236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YÖNETSEL ROLLER</a:t>
            </a:r>
            <a:endParaRPr lang="tr-TR" dirty="0"/>
          </a:p>
        </p:txBody>
      </p:sp>
      <p:sp>
        <p:nvSpPr>
          <p:cNvPr id="3" name="İçerik Yer Tutucusu 2"/>
          <p:cNvSpPr>
            <a:spLocks noGrp="1"/>
          </p:cNvSpPr>
          <p:nvPr>
            <p:ph idx="1"/>
          </p:nvPr>
        </p:nvSpPr>
        <p:spPr/>
        <p:txBody>
          <a:bodyPr/>
          <a:lstStyle/>
          <a:p>
            <a:pPr algn="just">
              <a:lnSpc>
                <a:spcPct val="150000"/>
              </a:lnSpc>
            </a:pPr>
            <a:r>
              <a:rPr lang="tr-TR" dirty="0"/>
              <a:t>Yöneticilerin yaptıklarını anlamanın bir </a:t>
            </a:r>
            <a:r>
              <a:rPr lang="tr-TR" dirty="0" smtClean="0"/>
              <a:t>yolu da, </a:t>
            </a:r>
            <a:r>
              <a:rPr lang="tr-TR" dirty="0"/>
              <a:t>çalışmalarını yaparken </a:t>
            </a:r>
            <a:r>
              <a:rPr lang="tr-TR" dirty="0" smtClean="0"/>
              <a:t>oynadıkları </a:t>
            </a:r>
            <a:r>
              <a:rPr lang="tr-TR" dirty="0"/>
              <a:t>rolleri açıklamaktır.</a:t>
            </a:r>
          </a:p>
          <a:p>
            <a:pPr algn="just">
              <a:lnSpc>
                <a:spcPct val="150000"/>
              </a:lnSpc>
            </a:pPr>
            <a:r>
              <a:rPr lang="tr-TR" b="1" dirty="0" smtClean="0"/>
              <a:t>Rol</a:t>
            </a:r>
            <a:r>
              <a:rPr lang="tr-TR" dirty="0"/>
              <a:t>, beklenen davranışlar ve faaliyetler grubu olarak tanımlanabilir. </a:t>
            </a:r>
            <a:endParaRPr lang="tr-TR" dirty="0" smtClean="0"/>
          </a:p>
          <a:p>
            <a:pPr algn="just">
              <a:lnSpc>
                <a:spcPct val="150000"/>
              </a:lnSpc>
            </a:pPr>
            <a:r>
              <a:rPr lang="tr-TR" dirty="0" smtClean="0"/>
              <a:t>Bir </a:t>
            </a:r>
            <a:r>
              <a:rPr lang="tr-TR" dirty="0"/>
              <a:t>süre boyunca </a:t>
            </a:r>
            <a:r>
              <a:rPr lang="tr-TR" dirty="0" smtClean="0"/>
              <a:t>pek çok </a:t>
            </a:r>
            <a:r>
              <a:rPr lang="tr-TR" dirty="0"/>
              <a:t>yöneticinin faaliyetlerini </a:t>
            </a:r>
            <a:r>
              <a:rPr lang="tr-TR" dirty="0" smtClean="0"/>
              <a:t>gözlemleyen Henry </a:t>
            </a:r>
            <a:r>
              <a:rPr lang="tr-TR" dirty="0" err="1" smtClean="0"/>
              <a:t>Mintzberg</a:t>
            </a:r>
            <a:r>
              <a:rPr lang="tr-TR" dirty="0" smtClean="0"/>
              <a:t>, </a:t>
            </a:r>
            <a:r>
              <a:rPr lang="tr-TR" dirty="0"/>
              <a:t>yöneticilerin gerçekten yaptıkları </a:t>
            </a:r>
            <a:r>
              <a:rPr lang="tr-TR" dirty="0" smtClean="0"/>
              <a:t>hakkında birtakım  </a:t>
            </a:r>
            <a:r>
              <a:rPr lang="tr-TR" dirty="0"/>
              <a:t>sonuçlar </a:t>
            </a:r>
            <a:r>
              <a:rPr lang="tr-TR" dirty="0" smtClean="0"/>
              <a:t>çıkarmıştır. </a:t>
            </a:r>
          </a:p>
          <a:p>
            <a:pPr algn="just">
              <a:lnSpc>
                <a:spcPct val="150000"/>
              </a:lnSpc>
            </a:pPr>
            <a:r>
              <a:rPr lang="tr-TR" dirty="0" err="1" smtClean="0"/>
              <a:t>Mintzberg'e</a:t>
            </a:r>
            <a:r>
              <a:rPr lang="tr-TR" dirty="0" smtClean="0"/>
              <a:t> </a:t>
            </a:r>
            <a:r>
              <a:rPr lang="tr-TR" dirty="0"/>
              <a:t>göre, yöneticiler bir takım roller </a:t>
            </a:r>
            <a:r>
              <a:rPr lang="tr-TR" dirty="0" smtClean="0"/>
              <a:t>oynamaktadır. </a:t>
            </a:r>
            <a:r>
              <a:rPr lang="tr-TR" dirty="0"/>
              <a:t>B</a:t>
            </a:r>
            <a:r>
              <a:rPr lang="tr-TR" dirty="0" smtClean="0"/>
              <a:t>u roller, </a:t>
            </a:r>
            <a:r>
              <a:rPr lang="tr-TR" dirty="0"/>
              <a:t>üç geniş kategoriye </a:t>
            </a:r>
            <a:r>
              <a:rPr lang="tr-TR" dirty="0" smtClean="0"/>
              <a:t>ayrılabilir.</a:t>
            </a:r>
            <a:endParaRPr lang="tr-TR" dirty="0"/>
          </a:p>
        </p:txBody>
      </p:sp>
    </p:spTree>
    <p:extLst>
      <p:ext uri="{BB962C8B-B14F-4D97-AF65-F5344CB8AC3E}">
        <p14:creationId xmlns:p14="http://schemas.microsoft.com/office/powerpoint/2010/main" val="393372943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YÖNETSEL ROLLER</a:t>
            </a:r>
            <a:endParaRPr lang="tr-TR" dirty="0"/>
          </a:p>
        </p:txBody>
      </p:sp>
      <p:sp>
        <p:nvSpPr>
          <p:cNvPr id="3" name="İçerik Yer Tutucusu 2"/>
          <p:cNvSpPr>
            <a:spLocks noGrp="1"/>
          </p:cNvSpPr>
          <p:nvPr>
            <p:ph idx="1"/>
          </p:nvPr>
        </p:nvSpPr>
        <p:spPr/>
        <p:txBody>
          <a:bodyPr/>
          <a:lstStyle/>
          <a:p>
            <a:endParaRPr lang="tr-TR" dirty="0"/>
          </a:p>
        </p:txBody>
      </p:sp>
      <p:sp>
        <p:nvSpPr>
          <p:cNvPr id="4" name="Dikdörtgen 3"/>
          <p:cNvSpPr/>
          <p:nvPr/>
        </p:nvSpPr>
        <p:spPr>
          <a:xfrm>
            <a:off x="841663" y="2701636"/>
            <a:ext cx="2632401" cy="319000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tr-TR" sz="2400" dirty="0" smtClean="0"/>
              <a:t>1- Kişiler Arası Roller</a:t>
            </a:r>
          </a:p>
          <a:p>
            <a:r>
              <a:rPr lang="tr-TR" sz="1600" dirty="0" smtClean="0"/>
              <a:t>-Yöneticinin Biçimsel Rolü</a:t>
            </a:r>
          </a:p>
          <a:p>
            <a:r>
              <a:rPr lang="tr-TR" sz="1600" dirty="0" smtClean="0"/>
              <a:t>-Yöneticinin Lider Rolü</a:t>
            </a:r>
          </a:p>
          <a:p>
            <a:r>
              <a:rPr lang="tr-TR" sz="1600" dirty="0" smtClean="0"/>
              <a:t>-Yöneticinin Bağlantı/İlişki Rolü</a:t>
            </a:r>
            <a:endParaRPr lang="tr-TR" sz="1600" dirty="0"/>
          </a:p>
        </p:txBody>
      </p:sp>
      <p:sp>
        <p:nvSpPr>
          <p:cNvPr id="5" name="Dikdörtgen 4"/>
          <p:cNvSpPr/>
          <p:nvPr/>
        </p:nvSpPr>
        <p:spPr>
          <a:xfrm>
            <a:off x="3676803" y="2686048"/>
            <a:ext cx="2666733" cy="320559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tr-TR" sz="2000" dirty="0" smtClean="0"/>
              <a:t>2- Bilgilendirme Rolleri</a:t>
            </a:r>
          </a:p>
          <a:p>
            <a:r>
              <a:rPr lang="tr-TR" sz="1600" dirty="0" smtClean="0"/>
              <a:t>-Yöneticinin Gözlemcilik Rolü</a:t>
            </a:r>
          </a:p>
          <a:p>
            <a:r>
              <a:rPr lang="tr-TR" sz="1600" dirty="0" smtClean="0"/>
              <a:t>-Yöneticinin Dağıtımcılık</a:t>
            </a:r>
          </a:p>
          <a:p>
            <a:r>
              <a:rPr lang="tr-TR" sz="1600" dirty="0" smtClean="0"/>
              <a:t>Rolü</a:t>
            </a:r>
          </a:p>
          <a:p>
            <a:r>
              <a:rPr lang="tr-TR" sz="1600" dirty="0" smtClean="0"/>
              <a:t>- Yöneticinin Sözcülük Rolü</a:t>
            </a:r>
            <a:endParaRPr lang="tr-TR" sz="1600" dirty="0"/>
          </a:p>
        </p:txBody>
      </p:sp>
      <p:sp>
        <p:nvSpPr>
          <p:cNvPr id="6" name="Dikdörtgen 5"/>
          <p:cNvSpPr/>
          <p:nvPr/>
        </p:nvSpPr>
        <p:spPr>
          <a:xfrm>
            <a:off x="6546274" y="2618508"/>
            <a:ext cx="2524990" cy="327313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tr-TR" sz="2000" dirty="0" smtClean="0"/>
              <a:t>3- Karar Vermeye </a:t>
            </a:r>
            <a:r>
              <a:rPr lang="tr-TR" sz="2000" dirty="0"/>
              <a:t>İ</a:t>
            </a:r>
            <a:r>
              <a:rPr lang="tr-TR" sz="2000" dirty="0" smtClean="0"/>
              <a:t>lişkin Roller</a:t>
            </a:r>
          </a:p>
          <a:p>
            <a:r>
              <a:rPr lang="tr-TR" sz="1600" dirty="0" smtClean="0"/>
              <a:t>-Yöneticinin Girişimcilik Rolü</a:t>
            </a:r>
          </a:p>
          <a:p>
            <a:r>
              <a:rPr lang="tr-TR" sz="1600" dirty="0" smtClean="0"/>
              <a:t>-Yöneticinin Kriz Önleyicilik Rolü</a:t>
            </a:r>
          </a:p>
          <a:p>
            <a:r>
              <a:rPr lang="tr-TR" sz="1600" dirty="0" smtClean="0"/>
              <a:t>-Yöneticinin Kaynak Sağlayıcılık Rolü</a:t>
            </a:r>
          </a:p>
          <a:p>
            <a:r>
              <a:rPr lang="tr-TR" sz="1600" dirty="0"/>
              <a:t>-</a:t>
            </a:r>
            <a:r>
              <a:rPr lang="tr-TR" sz="1600" dirty="0" smtClean="0"/>
              <a:t>Yöneticinin Görüşmecilik Rolü</a:t>
            </a:r>
          </a:p>
          <a:p>
            <a:endParaRPr lang="tr-TR" sz="2000" dirty="0"/>
          </a:p>
        </p:txBody>
      </p:sp>
    </p:spTree>
    <p:extLst>
      <p:ext uri="{BB962C8B-B14F-4D97-AF65-F5344CB8AC3E}">
        <p14:creationId xmlns:p14="http://schemas.microsoft.com/office/powerpoint/2010/main" val="3476839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t>KİŞİLER ARASI ROLLER</a:t>
            </a:r>
            <a:endParaRPr lang="tr-TR" dirty="0"/>
          </a:p>
        </p:txBody>
      </p:sp>
      <p:sp>
        <p:nvSpPr>
          <p:cNvPr id="3" name="İçerik Yer Tutucusu 2"/>
          <p:cNvSpPr>
            <a:spLocks noGrp="1"/>
          </p:cNvSpPr>
          <p:nvPr>
            <p:ph idx="1"/>
          </p:nvPr>
        </p:nvSpPr>
        <p:spPr/>
        <p:txBody>
          <a:bodyPr>
            <a:normAutofit/>
          </a:bodyPr>
          <a:lstStyle/>
          <a:p>
            <a:pPr algn="just">
              <a:lnSpc>
                <a:spcPct val="150000"/>
              </a:lnSpc>
            </a:pPr>
            <a:r>
              <a:rPr lang="tr-TR" sz="2000" dirty="0" smtClean="0"/>
              <a:t>Yönetici </a:t>
            </a:r>
            <a:r>
              <a:rPr lang="tr-TR" sz="2000" dirty="0"/>
              <a:t>rollerin ilk kategorisi, insanlarla çalışmakla ilgili </a:t>
            </a:r>
            <a:r>
              <a:rPr lang="tr-TR" sz="2000" dirty="0" smtClean="0"/>
              <a:t>olan kişiler arası </a:t>
            </a:r>
            <a:r>
              <a:rPr lang="tr-TR" sz="2000" dirty="0"/>
              <a:t>rollerdir. </a:t>
            </a:r>
            <a:endParaRPr lang="tr-TR" sz="2000" dirty="0" smtClean="0"/>
          </a:p>
          <a:p>
            <a:pPr lvl="1" algn="just">
              <a:lnSpc>
                <a:spcPct val="150000"/>
              </a:lnSpc>
            </a:pPr>
            <a:r>
              <a:rPr lang="tr-TR" sz="1800" dirty="0" smtClean="0"/>
              <a:t>Üst </a:t>
            </a:r>
            <a:r>
              <a:rPr lang="tr-TR" sz="1800" dirty="0"/>
              <a:t>düzey yöneticiler genelde </a:t>
            </a:r>
            <a:r>
              <a:rPr lang="tr-TR" sz="1800" b="1" dirty="0" smtClean="0">
                <a:solidFill>
                  <a:schemeClr val="accent1">
                    <a:lumMod val="75000"/>
                  </a:schemeClr>
                </a:solidFill>
              </a:rPr>
              <a:t>biçimsel</a:t>
            </a:r>
            <a:r>
              <a:rPr lang="tr-TR" sz="1800" dirty="0" smtClean="0">
                <a:solidFill>
                  <a:schemeClr val="accent1">
                    <a:lumMod val="75000"/>
                  </a:schemeClr>
                </a:solidFill>
              </a:rPr>
              <a:t> </a:t>
            </a:r>
            <a:r>
              <a:rPr lang="tr-TR" sz="1800" dirty="0" smtClean="0"/>
              <a:t>bir işlev görürler. Yani yöneticiler</a:t>
            </a:r>
            <a:r>
              <a:rPr lang="tr-TR" sz="1800" dirty="0"/>
              <a:t>, </a:t>
            </a:r>
            <a:r>
              <a:rPr lang="tr-TR" sz="1800" dirty="0" smtClean="0"/>
              <a:t>örgütlerini </a:t>
            </a:r>
            <a:r>
              <a:rPr lang="tr-TR" sz="1800" dirty="0"/>
              <a:t>dış </a:t>
            </a:r>
            <a:r>
              <a:rPr lang="tr-TR" sz="1800" dirty="0" smtClean="0"/>
              <a:t>dünyada </a:t>
            </a:r>
            <a:r>
              <a:rPr lang="tr-TR" sz="1800" dirty="0"/>
              <a:t>temsil etmek için çok zaman </a:t>
            </a:r>
            <a:r>
              <a:rPr lang="tr-TR" sz="1800" dirty="0" smtClean="0"/>
              <a:t>harcarlar</a:t>
            </a:r>
            <a:r>
              <a:rPr lang="tr-TR" sz="1800" dirty="0"/>
              <a:t>. Törensel işlevleri yerine getirirler ve organizasyon adına </a:t>
            </a:r>
            <a:r>
              <a:rPr lang="tr-TR" sz="1800" dirty="0" smtClean="0"/>
              <a:t>eğlenceler düzenleyebilirler. </a:t>
            </a:r>
            <a:r>
              <a:rPr lang="tr-TR" sz="1800" dirty="0"/>
              <a:t>Üst düzey yöneticiler, organizasyonun </a:t>
            </a:r>
            <a:r>
              <a:rPr lang="tr-TR" sz="1800" dirty="0" smtClean="0"/>
              <a:t>simgesi </a:t>
            </a:r>
            <a:r>
              <a:rPr lang="tr-TR" sz="1800" dirty="0"/>
              <a:t>olarak görev yaparlar</a:t>
            </a:r>
            <a:r>
              <a:rPr lang="tr-TR" sz="1800" dirty="0" smtClean="0"/>
              <a:t>.</a:t>
            </a:r>
            <a:endParaRPr lang="tr-TR" sz="1800" dirty="0" smtClean="0"/>
          </a:p>
        </p:txBody>
      </p:sp>
    </p:spTree>
    <p:extLst>
      <p:ext uri="{BB962C8B-B14F-4D97-AF65-F5344CB8AC3E}">
        <p14:creationId xmlns:p14="http://schemas.microsoft.com/office/powerpoint/2010/main" val="427963938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KİŞİLER ARASI ROLLER</a:t>
            </a:r>
            <a:endParaRPr lang="tr-TR" dirty="0"/>
          </a:p>
        </p:txBody>
      </p:sp>
      <p:sp>
        <p:nvSpPr>
          <p:cNvPr id="3" name="İçerik Yer Tutucusu 2"/>
          <p:cNvSpPr>
            <a:spLocks noGrp="1"/>
          </p:cNvSpPr>
          <p:nvPr>
            <p:ph idx="1"/>
          </p:nvPr>
        </p:nvSpPr>
        <p:spPr/>
        <p:txBody>
          <a:bodyPr>
            <a:normAutofit/>
          </a:bodyPr>
          <a:lstStyle/>
          <a:p>
            <a:pPr lvl="1" algn="just">
              <a:lnSpc>
                <a:spcPct val="150000"/>
              </a:lnSpc>
            </a:pPr>
            <a:r>
              <a:rPr lang="tr-TR" sz="1800" dirty="0"/>
              <a:t>Yöneticiler </a:t>
            </a:r>
            <a:r>
              <a:rPr lang="tr-TR" sz="1800" b="1" dirty="0">
                <a:solidFill>
                  <a:schemeClr val="accent1">
                    <a:lumMod val="75000"/>
                  </a:schemeClr>
                </a:solidFill>
              </a:rPr>
              <a:t>liderler</a:t>
            </a:r>
            <a:r>
              <a:rPr lang="tr-TR" sz="1800" dirty="0">
                <a:solidFill>
                  <a:schemeClr val="accent1">
                    <a:lumMod val="75000"/>
                  </a:schemeClr>
                </a:solidFill>
              </a:rPr>
              <a:t> </a:t>
            </a:r>
            <a:r>
              <a:rPr lang="tr-TR" sz="1800" dirty="0"/>
              <a:t>olarak da rol oynamaktadır. Bu rolün bir parçası olarak, çalışanları motive etmek, onlarla iletişim kurmak ve onlara ilham vermek gibi işlevleri yerine getirirler.</a:t>
            </a:r>
          </a:p>
          <a:p>
            <a:pPr lvl="1" algn="just">
              <a:lnSpc>
                <a:spcPct val="150000"/>
              </a:lnSpc>
            </a:pPr>
            <a:r>
              <a:rPr lang="tr-TR" sz="1800" dirty="0"/>
              <a:t>Yöneticiler çoğu zaman çalışma grupları arasında ya da çalışanlar ve müşteriler arasında </a:t>
            </a:r>
            <a:r>
              <a:rPr lang="tr-TR" sz="1800" b="1" dirty="0">
                <a:solidFill>
                  <a:schemeClr val="accent1">
                    <a:lumMod val="75000"/>
                  </a:schemeClr>
                </a:solidFill>
              </a:rPr>
              <a:t>ilişki</a:t>
            </a:r>
            <a:r>
              <a:rPr lang="tr-TR" sz="1800" dirty="0">
                <a:solidFill>
                  <a:schemeClr val="accent1">
                    <a:lumMod val="75000"/>
                  </a:schemeClr>
                </a:solidFill>
              </a:rPr>
              <a:t> </a:t>
            </a:r>
            <a:r>
              <a:rPr lang="tr-TR" sz="1800" dirty="0"/>
              <a:t>kurarlar. İlişkiler, hem örgüt içi hem de dışındaki bilgi kaynaklarını birbirine bağlar. Yöneticiler, irtibat görevini üstlenirken organizasyonun öğeleri arasında veya örgüt ile dış dünya arasında önemli ağlar kurmaktadırlar</a:t>
            </a:r>
            <a:r>
              <a:rPr lang="tr-TR" sz="1800" dirty="0" smtClean="0"/>
              <a:t>.</a:t>
            </a:r>
            <a:endParaRPr lang="tr-TR" sz="1800" dirty="0"/>
          </a:p>
        </p:txBody>
      </p:sp>
    </p:spTree>
    <p:extLst>
      <p:ext uri="{BB962C8B-B14F-4D97-AF65-F5344CB8AC3E}">
        <p14:creationId xmlns:p14="http://schemas.microsoft.com/office/powerpoint/2010/main" val="238932675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BİLGİLENDİRME ROLLERİ</a:t>
            </a:r>
            <a:endParaRPr lang="tr-TR" dirty="0"/>
          </a:p>
        </p:txBody>
      </p:sp>
      <p:sp>
        <p:nvSpPr>
          <p:cNvPr id="3" name="İçerik Yer Tutucusu 2"/>
          <p:cNvSpPr>
            <a:spLocks noGrp="1"/>
          </p:cNvSpPr>
          <p:nvPr>
            <p:ph idx="1"/>
          </p:nvPr>
        </p:nvSpPr>
        <p:spPr/>
        <p:txBody>
          <a:bodyPr>
            <a:normAutofit/>
          </a:bodyPr>
          <a:lstStyle/>
          <a:p>
            <a:pPr algn="just">
              <a:lnSpc>
                <a:spcPct val="150000"/>
              </a:lnSpc>
            </a:pPr>
            <a:r>
              <a:rPr lang="tr-TR" sz="2000" dirty="0" smtClean="0"/>
              <a:t>İkinci </a:t>
            </a:r>
            <a:r>
              <a:rPr lang="tr-TR" sz="2000" dirty="0"/>
              <a:t>roller dizisi ise bilgi ile ilgilidir. Bugünün bilgi temelli organizasyonlarında, bu roller her zamankinden daha </a:t>
            </a:r>
            <a:r>
              <a:rPr lang="tr-TR" sz="2000" dirty="0" smtClean="0"/>
              <a:t>önemli hale gelmiştir.</a:t>
            </a:r>
          </a:p>
          <a:p>
            <a:pPr lvl="1" algn="just">
              <a:lnSpc>
                <a:spcPct val="150000"/>
              </a:lnSpc>
            </a:pPr>
            <a:r>
              <a:rPr lang="tr-TR" sz="1800" dirty="0" smtClean="0"/>
              <a:t>Yöneticiler </a:t>
            </a:r>
            <a:r>
              <a:rPr lang="tr-TR" sz="1800" b="1" dirty="0" smtClean="0">
                <a:solidFill>
                  <a:schemeClr val="accent1">
                    <a:lumMod val="75000"/>
                  </a:schemeClr>
                </a:solidFill>
              </a:rPr>
              <a:t>gözlemci</a:t>
            </a:r>
            <a:r>
              <a:rPr lang="tr-TR" sz="1800" dirty="0" smtClean="0">
                <a:solidFill>
                  <a:schemeClr val="accent1">
                    <a:lumMod val="75000"/>
                  </a:schemeClr>
                </a:solidFill>
              </a:rPr>
              <a:t> </a:t>
            </a:r>
            <a:r>
              <a:rPr lang="tr-TR" sz="1800" dirty="0" smtClean="0"/>
              <a:t>rolü oynamaktadır. Gözlemciler her zaman hem organizasyonun dışından, hem içeriden bilgi istemektedirler. Birimin genel performansındaki ilerlemeyi takip eden sistemler geliştirirler. Kaynak kullanımını yönetirler</a:t>
            </a:r>
            <a:r>
              <a:rPr lang="tr-TR" sz="1800" dirty="0" smtClean="0"/>
              <a:t>.</a:t>
            </a:r>
            <a:endParaRPr lang="tr-TR" sz="1800" dirty="0" smtClean="0"/>
          </a:p>
        </p:txBody>
      </p:sp>
    </p:spTree>
    <p:extLst>
      <p:ext uri="{BB962C8B-B14F-4D97-AF65-F5344CB8AC3E}">
        <p14:creationId xmlns:p14="http://schemas.microsoft.com/office/powerpoint/2010/main" val="327576707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BİLGİLENDİRME ROLLERİ</a:t>
            </a:r>
          </a:p>
        </p:txBody>
      </p:sp>
      <p:sp>
        <p:nvSpPr>
          <p:cNvPr id="3" name="İçerik Yer Tutucusu 2"/>
          <p:cNvSpPr>
            <a:spLocks noGrp="1"/>
          </p:cNvSpPr>
          <p:nvPr>
            <p:ph idx="1"/>
          </p:nvPr>
        </p:nvSpPr>
        <p:spPr/>
        <p:txBody>
          <a:bodyPr>
            <a:noAutofit/>
          </a:bodyPr>
          <a:lstStyle/>
          <a:p>
            <a:pPr lvl="1" algn="just">
              <a:lnSpc>
                <a:spcPct val="150000"/>
              </a:lnSpc>
            </a:pPr>
            <a:r>
              <a:rPr lang="tr-TR" sz="1800" dirty="0"/>
              <a:t>Yöneticilerin oynadığı diğer bir bilgilendirme rolü, bilgi yayıcı niteliğinde olan </a:t>
            </a:r>
            <a:r>
              <a:rPr lang="tr-TR" sz="1800" dirty="0">
                <a:solidFill>
                  <a:schemeClr val="accent1">
                    <a:lumMod val="75000"/>
                  </a:schemeClr>
                </a:solidFill>
              </a:rPr>
              <a:t>dağıtımcılık</a:t>
            </a:r>
            <a:r>
              <a:rPr lang="tr-TR" sz="1800" dirty="0"/>
              <a:t> rolüdür. Yöneticiler yalnızca bilgi toplamakla kalmaz, aynı zamanda başkalarıyla paylaşırlar. Bu bilgi dağıtımı şahsen veya e-posta veya diğer iletişim araçlarıyla yapılabilir. Kuruluşlar daha katılımcı hale geldikçe, bilgi geçmişe oranla çok daha yaygın şekilde paylaşılmaktadır. </a:t>
            </a:r>
          </a:p>
          <a:p>
            <a:pPr lvl="1" algn="just">
              <a:lnSpc>
                <a:spcPct val="150000"/>
              </a:lnSpc>
            </a:pPr>
            <a:r>
              <a:rPr lang="tr-TR" sz="1800" dirty="0"/>
              <a:t>Bir yönetici tarafından oynanan nihai bilgi verme rolü </a:t>
            </a:r>
            <a:r>
              <a:rPr lang="tr-TR" sz="1800" dirty="0">
                <a:solidFill>
                  <a:schemeClr val="accent1">
                    <a:lumMod val="75000"/>
                  </a:schemeClr>
                </a:solidFill>
              </a:rPr>
              <a:t>sözcülük</a:t>
            </a:r>
            <a:r>
              <a:rPr lang="tr-TR" sz="1800" dirty="0"/>
              <a:t>tür. Yöneticiler bir organizasyonla ilgili resmi bilgileri notlar, konuşmalar, bültenler ve diğer iletişim yöntemleri aracılığıyla dışarıya iletirler</a:t>
            </a:r>
            <a:r>
              <a:rPr lang="tr-TR" sz="1800" dirty="0" smtClean="0"/>
              <a:t>.</a:t>
            </a:r>
            <a:endParaRPr lang="tr-TR" sz="1800" dirty="0"/>
          </a:p>
        </p:txBody>
      </p:sp>
    </p:spTree>
    <p:extLst>
      <p:ext uri="{BB962C8B-B14F-4D97-AF65-F5344CB8AC3E}">
        <p14:creationId xmlns:p14="http://schemas.microsoft.com/office/powerpoint/2010/main" val="157217001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KARAR VERMEYE İLİŞKİN ROLLER</a:t>
            </a:r>
            <a:endParaRPr lang="tr-TR" dirty="0"/>
          </a:p>
        </p:txBody>
      </p:sp>
      <p:sp>
        <p:nvSpPr>
          <p:cNvPr id="3" name="İçerik Yer Tutucusu 2"/>
          <p:cNvSpPr>
            <a:spLocks noGrp="1"/>
          </p:cNvSpPr>
          <p:nvPr>
            <p:ph idx="1"/>
          </p:nvPr>
        </p:nvSpPr>
        <p:spPr>
          <a:xfrm>
            <a:off x="604597" y="2026228"/>
            <a:ext cx="8596668" cy="3771899"/>
          </a:xfrm>
        </p:spPr>
        <p:txBody>
          <a:bodyPr>
            <a:noAutofit/>
          </a:bodyPr>
          <a:lstStyle/>
          <a:p>
            <a:pPr algn="just">
              <a:lnSpc>
                <a:spcPct val="150000"/>
              </a:lnSpc>
            </a:pPr>
            <a:r>
              <a:rPr lang="tr-TR" sz="2000" dirty="0" smtClean="0"/>
              <a:t>Son </a:t>
            </a:r>
            <a:r>
              <a:rPr lang="tr-TR" sz="2000" dirty="0"/>
              <a:t>rol dizisi karar verme ile ilgilidir. </a:t>
            </a:r>
            <a:endParaRPr lang="tr-TR" sz="2000" dirty="0" smtClean="0"/>
          </a:p>
          <a:p>
            <a:pPr lvl="1" algn="just">
              <a:lnSpc>
                <a:spcPct val="150000"/>
              </a:lnSpc>
            </a:pPr>
            <a:r>
              <a:rPr lang="tr-TR" sz="1800" dirty="0" smtClean="0"/>
              <a:t>Yöneticiler çoğu zaman </a:t>
            </a:r>
            <a:r>
              <a:rPr lang="tr-TR" sz="1800" dirty="0" smtClean="0">
                <a:solidFill>
                  <a:schemeClr val="accent1">
                    <a:lumMod val="75000"/>
                  </a:schemeClr>
                </a:solidFill>
              </a:rPr>
              <a:t>kriz önleyici </a:t>
            </a:r>
            <a:r>
              <a:rPr lang="tr-TR" sz="1800" dirty="0" smtClean="0"/>
              <a:t>görevlisi olarak hizmet etmek zorundadırlar. Çatışmaların çözümü ve kriz karşısında gösterilen tepkiler, çoğu zaman bir yöneticinin işinin zorlayıcı yönleri arasındadır. </a:t>
            </a:r>
          </a:p>
          <a:p>
            <a:pPr lvl="1" algn="just">
              <a:lnSpc>
                <a:spcPct val="150000"/>
              </a:lnSpc>
            </a:pPr>
            <a:r>
              <a:rPr lang="tr-TR" sz="1800" dirty="0" smtClean="0"/>
              <a:t>Bir yöneticinin en önemli rollerinden biri de </a:t>
            </a:r>
            <a:r>
              <a:rPr lang="tr-TR" sz="1800" dirty="0" smtClean="0">
                <a:solidFill>
                  <a:schemeClr val="accent1">
                    <a:lumMod val="75000"/>
                  </a:schemeClr>
                </a:solidFill>
              </a:rPr>
              <a:t>kaynak sağlayıcılık </a:t>
            </a:r>
            <a:r>
              <a:rPr lang="tr-TR" sz="1800" dirty="0" smtClean="0"/>
              <a:t>rolüdür. Yöneticiler, zaman, para ve insanlar gibi kaynakların bir organizasyon içinde nasıl dağıtıldığına ilişkin kararlar almak için çok zaman harcamaktadırlar</a:t>
            </a:r>
            <a:r>
              <a:rPr lang="tr-TR" sz="1800" dirty="0" smtClean="0"/>
              <a:t>.</a:t>
            </a:r>
            <a:endParaRPr lang="tr-TR" sz="1800" dirty="0" smtClean="0"/>
          </a:p>
        </p:txBody>
      </p:sp>
    </p:spTree>
    <p:extLst>
      <p:ext uri="{BB962C8B-B14F-4D97-AF65-F5344CB8AC3E}">
        <p14:creationId xmlns:p14="http://schemas.microsoft.com/office/powerpoint/2010/main" val="3806967382"/>
      </p:ext>
    </p:extLst>
  </p:cSld>
  <p:clrMapOvr>
    <a:masterClrMapping/>
  </p:clrMapOvr>
  <p:timing>
    <p:tnLst>
      <p:par>
        <p:cTn id="1" dur="indefinite" restart="never" nodeType="tmRoot"/>
      </p:par>
    </p:tnLst>
  </p:timing>
</p:sld>
</file>

<file path=ppt/theme/theme1.xml><?xml version="1.0" encoding="utf-8"?>
<a:theme xmlns:a="http://schemas.openxmlformats.org/drawingml/2006/main" name="Kristal">
  <a:themeElements>
    <a:clrScheme name="Kristal">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Kristal">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ristal">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692</TotalTime>
  <Words>561</Words>
  <Application>Microsoft Office PowerPoint</Application>
  <PresentationFormat>Geniş ekran</PresentationFormat>
  <Paragraphs>45</Paragraphs>
  <Slides>10</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10</vt:i4>
      </vt:variant>
    </vt:vector>
  </HeadingPairs>
  <TitlesOfParts>
    <vt:vector size="14" baseType="lpstr">
      <vt:lpstr>Arial</vt:lpstr>
      <vt:lpstr>Trebuchet MS</vt:lpstr>
      <vt:lpstr>Wingdings 3</vt:lpstr>
      <vt:lpstr>Kristal</vt:lpstr>
      <vt:lpstr>BİLGİ MERKEZLERİ YÖNETİMİ</vt:lpstr>
      <vt:lpstr>KATALOG KARTI</vt:lpstr>
      <vt:lpstr>YÖNETSEL ROLLER</vt:lpstr>
      <vt:lpstr>YÖNETSEL ROLLER</vt:lpstr>
      <vt:lpstr>KİŞİLER ARASI ROLLER</vt:lpstr>
      <vt:lpstr>KİŞİLER ARASI ROLLER</vt:lpstr>
      <vt:lpstr>BİLGİLENDİRME ROLLERİ</vt:lpstr>
      <vt:lpstr>BİLGİLENDİRME ROLLERİ</vt:lpstr>
      <vt:lpstr>KARAR VERMEYE İLİŞKİN ROLLER</vt:lpstr>
      <vt:lpstr>KARAR VERMEYE İLİŞKİN ROLLER</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YÖNETİMİN İŞLEVLERİ</dc:title>
  <dc:creator>dogan_atilgan</dc:creator>
  <cp:lastModifiedBy>dogan_atilgan</cp:lastModifiedBy>
  <cp:revision>40</cp:revision>
  <dcterms:created xsi:type="dcterms:W3CDTF">2016-03-24T10:15:29Z</dcterms:created>
  <dcterms:modified xsi:type="dcterms:W3CDTF">2020-03-03T07:50:51Z</dcterms:modified>
</cp:coreProperties>
</file>