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E. </a:t>
            </a:r>
            <a:r>
              <a:rPr lang="tr-TR" b="1" u="sng" dirty="0">
                <a:solidFill>
                  <a:prstClr val="black"/>
                </a:solidFill>
              </a:rPr>
              <a:t>İSTİHSAN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/>
              <a:t>İstihsan: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İstihsan’ın </a:t>
            </a:r>
            <a:r>
              <a:rPr lang="tr-TR" dirty="0" smtClean="0">
                <a:solidFill>
                  <a:prstClr val="black"/>
                </a:solidFill>
              </a:rPr>
              <a:t>Çeşitleri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İstihsan’ın Hukuki Otoritesi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488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E. </a:t>
            </a:r>
            <a:r>
              <a:rPr lang="tr-TR" b="1" u="sng" dirty="0">
                <a:solidFill>
                  <a:prstClr val="black"/>
                </a:solidFill>
              </a:rPr>
              <a:t>İSTİHSAN </a:t>
            </a:r>
            <a:endParaRPr lang="tr-TR" b="1" u="sng" dirty="0" smtClean="0"/>
          </a:p>
          <a:p>
            <a:pPr marL="0" indent="0">
              <a:buNone/>
            </a:pPr>
            <a:r>
              <a:rPr lang="tr-TR" dirty="0" smtClean="0"/>
              <a:t>İstihsan: tanım ve </a:t>
            </a:r>
            <a:r>
              <a:rPr lang="tr-TR" dirty="0" smtClean="0"/>
              <a:t>kavram</a:t>
            </a:r>
          </a:p>
          <a:p>
            <a:pPr marL="0" indent="0">
              <a:buNone/>
            </a:pPr>
            <a:r>
              <a:rPr lang="tr-TR" dirty="0" smtClean="0"/>
              <a:t>«Tarifi</a:t>
            </a:r>
            <a:r>
              <a:rPr lang="tr-TR" dirty="0"/>
              <a:t>: Dilde istihsan güzel saymak ve bulmakt ır. Usulcülerin</a:t>
            </a:r>
          </a:p>
          <a:p>
            <a:pPr marL="0" indent="0">
              <a:buNone/>
            </a:pPr>
            <a:r>
              <a:rPr lang="tr-TR" dirty="0"/>
              <a:t>terminolojisinde müctehidin, zihnine çakılıp tercih ettiği bir demden</a:t>
            </a:r>
          </a:p>
          <a:p>
            <a:pPr marL="0" indent="0">
              <a:buNone/>
            </a:pPr>
            <a:r>
              <a:rPr lang="tr-TR" dirty="0"/>
              <a:t>ötürü, açık kıyastan, kapalı kıyasa veya genel hükümden bir hükmü d ışarda</a:t>
            </a:r>
          </a:p>
          <a:p>
            <a:pPr marL="0" indent="0">
              <a:buNone/>
            </a:pPr>
            <a:r>
              <a:rPr lang="tr-TR" dirty="0"/>
              <a:t>bırakmaya dönmesidir. Hakkında açık söz bulunmayan bir olay meydana</a:t>
            </a:r>
          </a:p>
          <a:p>
            <a:pPr marL="0" indent="0">
              <a:buNone/>
            </a:pPr>
            <a:r>
              <a:rPr lang="tr-TR" dirty="0"/>
              <a:t>gelse, buna iki ayr ı yönden bakılır. Biri açık olup bir hüküm gerektirir,</a:t>
            </a:r>
          </a:p>
          <a:p>
            <a:pPr marL="0" indent="0">
              <a:buNone/>
            </a:pPr>
            <a:r>
              <a:rPr lang="tr-TR" dirty="0"/>
              <a:t>diğeri gizli olup ba şka bir hüküm gerektirir. Müctehidin zihninde</a:t>
            </a:r>
          </a:p>
          <a:p>
            <a:pPr marL="0" indent="0">
              <a:buNone/>
            </a:pPr>
            <a:r>
              <a:rPr lang="tr-TR" dirty="0"/>
              <a:t>gizli görüşü tercih edecek bir delilin belirmesi ile aç ık görüşten vaz geçmesidir</a:t>
            </a:r>
          </a:p>
          <a:p>
            <a:pPr marL="0" indent="0">
              <a:buNone/>
            </a:pPr>
            <a:r>
              <a:rPr lang="tr-TR" dirty="0"/>
              <a:t>ki buna şeriatta istihsan denir.</a:t>
            </a:r>
          </a:p>
          <a:p>
            <a:pPr marL="0" indent="0">
              <a:buNone/>
            </a:pPr>
            <a:r>
              <a:rPr lang="tr-TR" dirty="0"/>
              <a:t>Aynı şekilde hüküm genel olursa müctehidin zihninde belirip bu</a:t>
            </a:r>
          </a:p>
          <a:p>
            <a:pPr marL="0" indent="0">
              <a:buNone/>
            </a:pPr>
            <a:r>
              <a:rPr lang="tr-TR" dirty="0"/>
              <a:t>genel hükümden tek bir olay ı istisna ederek ona başka bir hüküm vermek</a:t>
            </a:r>
          </a:p>
          <a:p>
            <a:pPr marL="0" indent="0">
              <a:buNone/>
            </a:pPr>
            <a:r>
              <a:rPr lang="tr-TR" dirty="0"/>
              <a:t>de şer'an istihsan olur</a:t>
            </a:r>
            <a:r>
              <a:rPr lang="tr-TR" dirty="0" smtClean="0"/>
              <a:t>.» Hallaf, 227.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6369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E. </a:t>
            </a:r>
            <a:r>
              <a:rPr lang="tr-TR" b="1" u="sng" dirty="0">
                <a:solidFill>
                  <a:prstClr val="black"/>
                </a:solidFill>
              </a:rPr>
              <a:t>İSTİHSAN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/>
              <a:t>İstihsan: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İstihsan’ın </a:t>
            </a:r>
            <a:r>
              <a:rPr lang="tr-TR" dirty="0" smtClean="0">
                <a:solidFill>
                  <a:prstClr val="black"/>
                </a:solidFill>
              </a:rPr>
              <a:t>Çeşitleri</a:t>
            </a:r>
            <a:endParaRPr lang="tr-TR" dirty="0">
              <a:solidFill>
                <a:prstClr val="black"/>
              </a:solidFill>
            </a:endParaRPr>
          </a:p>
          <a:p>
            <a:pPr marL="514350" lvl="0" indent="-514350">
              <a:buAutoNum type="alphaLcPeriod"/>
            </a:pPr>
            <a:r>
              <a:rPr lang="tr-TR" dirty="0" smtClean="0">
                <a:solidFill>
                  <a:prstClr val="black"/>
                </a:solidFill>
              </a:rPr>
              <a:t>Nass sebebiyle İstihsan</a:t>
            </a:r>
          </a:p>
          <a:p>
            <a:pPr marL="514350" lvl="0" indent="-514350">
              <a:buAutoNum type="alphaLcPeriod"/>
            </a:pPr>
            <a:r>
              <a:rPr lang="tr-TR" dirty="0" smtClean="0">
                <a:solidFill>
                  <a:prstClr val="black"/>
                </a:solidFill>
              </a:rPr>
              <a:t>Örf sebebiyle istihsan</a:t>
            </a:r>
          </a:p>
          <a:p>
            <a:pPr marL="514350" lvl="0" indent="-514350">
              <a:buAutoNum type="alphaLcPeriod"/>
            </a:pPr>
            <a:r>
              <a:rPr lang="tr-TR" dirty="0" smtClean="0">
                <a:solidFill>
                  <a:prstClr val="black"/>
                </a:solidFill>
              </a:rPr>
              <a:t>Zaruret sebebiyle istihsan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21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E. </a:t>
            </a:r>
            <a:r>
              <a:rPr lang="tr-TR" b="1" u="sng" dirty="0">
                <a:solidFill>
                  <a:prstClr val="black"/>
                </a:solidFill>
              </a:rPr>
              <a:t>İSTİHSAN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/>
              <a:t>İstihsan: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İstihsan’ın </a:t>
            </a:r>
            <a:r>
              <a:rPr lang="tr-TR" dirty="0" smtClean="0">
                <a:solidFill>
                  <a:prstClr val="black"/>
                </a:solidFill>
              </a:rPr>
              <a:t>Çeşitleri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İstihsan’ın Hukuki </a:t>
            </a:r>
            <a:r>
              <a:rPr lang="tr-TR" dirty="0" smtClean="0"/>
              <a:t>Otoritesi:</a:t>
            </a:r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en-US" dirty="0" err="1" smtClean="0"/>
              <a:t>İstihsam</a:t>
            </a:r>
            <a:r>
              <a:rPr lang="en-US" dirty="0" smtClean="0"/>
              <a:t> </a:t>
            </a:r>
            <a:r>
              <a:rPr lang="en-US" dirty="0" err="1"/>
              <a:t>delil</a:t>
            </a:r>
            <a:r>
              <a:rPr lang="en-US" dirty="0"/>
              <a:t> </a:t>
            </a:r>
            <a:r>
              <a:rPr lang="en-US" dirty="0" err="1"/>
              <a:t>getirenlerin</a:t>
            </a:r>
            <a:r>
              <a:rPr lang="en-US" dirty="0"/>
              <a:t> </a:t>
            </a:r>
            <a:r>
              <a:rPr lang="en-US" dirty="0" err="1"/>
              <a:t>ço</a:t>
            </a:r>
            <a:r>
              <a:rPr lang="en-US" dirty="0"/>
              <a:t> </a:t>
            </a:r>
            <a:r>
              <a:rPr lang="en-US" dirty="0" err="1"/>
              <a:t>ğu</a:t>
            </a:r>
            <a:r>
              <a:rPr lang="en-US" dirty="0"/>
              <a:t> </a:t>
            </a:r>
            <a:r>
              <a:rPr lang="en-US" dirty="0" err="1"/>
              <a:t>Hanefilerdir</a:t>
            </a:r>
            <a:r>
              <a:rPr lang="en-US" dirty="0"/>
              <a:t>. </a:t>
            </a:r>
            <a:r>
              <a:rPr lang="en-US" dirty="0" err="1"/>
              <a:t>Delilleri</a:t>
            </a:r>
            <a:r>
              <a:rPr lang="en-US" dirty="0"/>
              <a:t> </a:t>
            </a:r>
            <a:r>
              <a:rPr lang="en-US" dirty="0" err="1"/>
              <a:t>şudur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İstihsamn</a:t>
            </a:r>
            <a:r>
              <a:rPr lang="en-US" dirty="0"/>
              <a:t> </a:t>
            </a:r>
            <a:r>
              <a:rPr lang="en-US" dirty="0" err="1"/>
              <a:t>delil</a:t>
            </a:r>
            <a:r>
              <a:rPr lang="en-US" dirty="0"/>
              <a:t> </a:t>
            </a:r>
            <a:r>
              <a:rPr lang="en-US" dirty="0" err="1"/>
              <a:t>getirilmesi</a:t>
            </a:r>
            <a:r>
              <a:rPr lang="en-US" dirty="0"/>
              <a:t> </a:t>
            </a:r>
            <a:r>
              <a:rPr lang="en-US" dirty="0" err="1"/>
              <a:t>aslında</a:t>
            </a:r>
            <a:r>
              <a:rPr lang="en-US" dirty="0"/>
              <a:t> </a:t>
            </a:r>
            <a:r>
              <a:rPr lang="en-US" dirty="0" err="1"/>
              <a:t>gizli</a:t>
            </a:r>
            <a:r>
              <a:rPr lang="en-US" dirty="0"/>
              <a:t> </a:t>
            </a:r>
            <a:r>
              <a:rPr lang="en-US" dirty="0" err="1"/>
              <a:t>kıyası</a:t>
            </a:r>
            <a:r>
              <a:rPr lang="en-US" dirty="0"/>
              <a:t> </a:t>
            </a:r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kıyasa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etme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veya</a:t>
            </a:r>
            <a:r>
              <a:rPr lang="en-US" dirty="0"/>
              <a:t>, </a:t>
            </a:r>
            <a:r>
              <a:rPr lang="en-US" dirty="0" err="1"/>
              <a:t>tercihi</a:t>
            </a:r>
            <a:r>
              <a:rPr lang="en-US" dirty="0"/>
              <a:t> </a:t>
            </a:r>
            <a:r>
              <a:rPr lang="en-US" dirty="0" err="1"/>
              <a:t>gerektiren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delil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k </a:t>
            </a:r>
            <a:r>
              <a:rPr lang="en-US" dirty="0" err="1"/>
              <a:t>ıyası</a:t>
            </a:r>
            <a:r>
              <a:rPr lang="en-US" dirty="0"/>
              <a:t> </a:t>
            </a:r>
            <a:r>
              <a:rPr lang="en-US" dirty="0" err="1"/>
              <a:t>diğerine</a:t>
            </a:r>
            <a:r>
              <a:rPr lang="en-US" dirty="0"/>
              <a:t> </a:t>
            </a:r>
            <a:r>
              <a:rPr lang="en-US" dirty="0" err="1"/>
              <a:t>tercih</a:t>
            </a:r>
            <a:r>
              <a:rPr lang="en-US" dirty="0"/>
              <a:t> </a:t>
            </a:r>
            <a:r>
              <a:rPr lang="en-US" dirty="0" err="1"/>
              <a:t>etme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yahut</a:t>
            </a:r>
            <a:r>
              <a:rPr lang="en-US" dirty="0"/>
              <a:t> da,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hükümden</a:t>
            </a:r>
            <a:r>
              <a:rPr lang="en-US" dirty="0"/>
              <a:t> </a:t>
            </a:r>
            <a:r>
              <a:rPr lang="en-US" dirty="0" err="1"/>
              <a:t>cüz'i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hükmü</a:t>
            </a:r>
            <a:r>
              <a:rPr lang="en-US" dirty="0"/>
              <a:t> ç </a:t>
            </a:r>
            <a:r>
              <a:rPr lang="en-US" dirty="0" err="1"/>
              <a:t>ıkarmağa</a:t>
            </a:r>
            <a:r>
              <a:rPr lang="en-US" dirty="0"/>
              <a:t> </a:t>
            </a:r>
            <a:r>
              <a:rPr lang="en-US" dirty="0" err="1"/>
              <a:t>mutlak</a:t>
            </a:r>
            <a:r>
              <a:rPr lang="en-US" dirty="0"/>
              <a:t> </a:t>
            </a:r>
            <a:r>
              <a:rPr lang="en-US" dirty="0" err="1"/>
              <a:t>yararlık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maslahat</a:t>
            </a:r>
            <a:r>
              <a:rPr lang="en-US" dirty="0"/>
              <a:t> </a:t>
            </a:r>
            <a:r>
              <a:rPr lang="en-US" dirty="0" err="1"/>
              <a:t>mursele</a:t>
            </a:r>
            <a:r>
              <a:rPr lang="en-US" dirty="0"/>
              <a:t>)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delil</a:t>
            </a:r>
            <a:r>
              <a:rPr lang="en-US" dirty="0"/>
              <a:t> </a:t>
            </a:r>
            <a:r>
              <a:rPr lang="en-US" dirty="0" err="1"/>
              <a:t>getirmedir</a:t>
            </a:r>
            <a:r>
              <a:rPr lang="en-US" dirty="0" smtClean="0"/>
              <a:t>.</a:t>
            </a:r>
            <a:r>
              <a:rPr lang="tr-TR" dirty="0" smtClean="0"/>
              <a:t>» Hallaf, 230.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378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 HUKUK USULÜ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TALİ KAYNAKLAR: İSTİHSAN, MASLAHAT, ÖRF, SEDD-İ ZERAİ’, ŞER’U MEN KABLENA, SAHABE KAVLİ, İSTİSHAB, </a:t>
            </a:r>
          </a:p>
          <a:p>
            <a:pPr marL="0" indent="0">
              <a:buNone/>
            </a:pPr>
            <a:r>
              <a:rPr lang="tr-TR" dirty="0" smtClean="0"/>
              <a:t>E. </a:t>
            </a:r>
            <a:r>
              <a:rPr lang="tr-TR" b="1" u="sng" dirty="0">
                <a:solidFill>
                  <a:prstClr val="black"/>
                </a:solidFill>
              </a:rPr>
              <a:t>İSTİHSAN </a:t>
            </a:r>
            <a:endParaRPr lang="tr-TR" b="1" u="sng" dirty="0" smtClean="0"/>
          </a:p>
          <a:p>
            <a:pPr marL="514350" indent="-514350">
              <a:buAutoNum type="arabicPeriod"/>
            </a:pPr>
            <a:r>
              <a:rPr lang="tr-TR" dirty="0" smtClean="0"/>
              <a:t>İstihsan: tanım ve kavram</a:t>
            </a: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>
                <a:solidFill>
                  <a:prstClr val="black"/>
                </a:solidFill>
              </a:rPr>
              <a:t>İstihsan’ın </a:t>
            </a:r>
            <a:r>
              <a:rPr lang="tr-TR" dirty="0" smtClean="0">
                <a:solidFill>
                  <a:prstClr val="black"/>
                </a:solidFill>
              </a:rPr>
              <a:t>Çeşitleri</a:t>
            </a:r>
            <a:endParaRPr lang="en-US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r>
              <a:rPr lang="tr-TR" dirty="0" smtClean="0"/>
              <a:t>İstihsan’ın Hukuki </a:t>
            </a:r>
            <a:r>
              <a:rPr lang="tr-TR" dirty="0" smtClean="0"/>
              <a:t>Otoritesi:</a:t>
            </a:r>
          </a:p>
          <a:p>
            <a:pPr marL="0" indent="0">
              <a:buNone/>
            </a:pP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kısım</a:t>
            </a:r>
            <a:r>
              <a:rPr lang="en-US" dirty="0"/>
              <a:t> </a:t>
            </a:r>
            <a:r>
              <a:rPr lang="en-US" dirty="0" err="1"/>
              <a:t>müctehitler</a:t>
            </a:r>
            <a:r>
              <a:rPr lang="en-US" dirty="0"/>
              <a:t> </a:t>
            </a:r>
            <a:r>
              <a:rPr lang="en-US" dirty="0" err="1"/>
              <a:t>istihsanı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etmemiş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onu</a:t>
            </a:r>
            <a:r>
              <a:rPr lang="en-US" dirty="0"/>
              <a:t> </a:t>
            </a:r>
            <a:r>
              <a:rPr lang="en-US" dirty="0" err="1"/>
              <a:t>heva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heves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şer'i</a:t>
            </a:r>
            <a:r>
              <a:rPr lang="en-US" dirty="0"/>
              <a:t> </a:t>
            </a:r>
            <a:r>
              <a:rPr lang="en-US" dirty="0" err="1"/>
              <a:t>hükümleri</a:t>
            </a:r>
            <a:r>
              <a:rPr lang="en-US" dirty="0"/>
              <a:t> </a:t>
            </a:r>
            <a:r>
              <a:rPr lang="en-US" dirty="0" err="1"/>
              <a:t>çıkarma</a:t>
            </a:r>
            <a:r>
              <a:rPr lang="en-US" dirty="0"/>
              <a:t> </a:t>
            </a:r>
            <a:r>
              <a:rPr lang="en-US" dirty="0" err="1"/>
              <a:t>saymışlardır</a:t>
            </a:r>
            <a:r>
              <a:rPr lang="en-US" dirty="0"/>
              <a:t>. </a:t>
            </a:r>
            <a:r>
              <a:rPr lang="en-US" dirty="0" err="1"/>
              <a:t>Bunların</a:t>
            </a:r>
            <a:r>
              <a:rPr lang="en-US" dirty="0"/>
              <a:t> </a:t>
            </a:r>
            <a:r>
              <a:rPr lang="en-US" dirty="0" err="1"/>
              <a:t>başında</a:t>
            </a:r>
            <a:r>
              <a:rPr lang="en-US" dirty="0"/>
              <a:t> imam </a:t>
            </a:r>
            <a:r>
              <a:rPr lang="en-US" dirty="0" err="1"/>
              <a:t>Şafii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gelir</a:t>
            </a:r>
            <a:r>
              <a:rPr lang="en-US" dirty="0"/>
              <a:t>, </a:t>
            </a:r>
            <a:r>
              <a:rPr lang="en-US" dirty="0" err="1"/>
              <a:t>onun</a:t>
            </a:r>
            <a:r>
              <a:rPr lang="en-US" dirty="0"/>
              <a:t> </a:t>
            </a:r>
            <a:r>
              <a:rPr lang="en-US" dirty="0" err="1"/>
              <a:t>şöyle</a:t>
            </a:r>
            <a:r>
              <a:rPr lang="en-US" dirty="0"/>
              <a:t> </a:t>
            </a:r>
            <a:r>
              <a:rPr lang="en-US" dirty="0" err="1"/>
              <a:t>söylediği</a:t>
            </a:r>
            <a:r>
              <a:rPr lang="en-US" dirty="0"/>
              <a:t> </a:t>
            </a:r>
            <a:r>
              <a:rPr lang="en-US" dirty="0" err="1"/>
              <a:t>nakledilir</a:t>
            </a:r>
            <a:r>
              <a:rPr lang="en-US" dirty="0"/>
              <a:t> "</a:t>
            </a:r>
            <a:r>
              <a:rPr lang="en-US" dirty="0" err="1"/>
              <a:t>İstihsan</a:t>
            </a:r>
            <a:r>
              <a:rPr lang="en-US" dirty="0"/>
              <a:t> </a:t>
            </a:r>
            <a:r>
              <a:rPr lang="en-US" dirty="0" err="1"/>
              <a:t>yapan</a:t>
            </a:r>
            <a:r>
              <a:rPr lang="en-US" dirty="0"/>
              <a:t> </a:t>
            </a:r>
            <a:r>
              <a:rPr lang="en-US" dirty="0" err="1"/>
              <a:t>şeriat</a:t>
            </a:r>
            <a:r>
              <a:rPr lang="en-US" dirty="0"/>
              <a:t> </a:t>
            </a:r>
            <a:r>
              <a:rPr lang="en-US" dirty="0" err="1"/>
              <a:t>koymuştur</a:t>
            </a:r>
            <a:r>
              <a:rPr lang="en-US" dirty="0" smtClean="0"/>
              <a:t>.«</a:t>
            </a:r>
            <a:r>
              <a:rPr lang="tr-TR" smtClean="0"/>
              <a:t>, Hallaf, 230.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92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407</Words>
  <Application>Microsoft Office PowerPoint</Application>
  <PresentationFormat>Widescreen</PresentationFormat>
  <Paragraphs>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12</cp:revision>
  <dcterms:created xsi:type="dcterms:W3CDTF">2018-01-20T13:04:21Z</dcterms:created>
  <dcterms:modified xsi:type="dcterms:W3CDTF">2018-03-12T18:36:47Z</dcterms:modified>
</cp:coreProperties>
</file>