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AD3445E-0786-4457-86F3-1A3FB1B386E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5AA2620C-0B58-414E-8BBB-210625243313}">
      <dgm:prSet custT="1"/>
      <dgm:spPr/>
      <dgm:t>
        <a:bodyPr/>
        <a:lstStyle/>
        <a:p>
          <a:pPr>
            <a:defRPr cap="all"/>
          </a:pPr>
          <a:r>
            <a:rPr lang="tr-TR" sz="1800" b="1" dirty="0"/>
            <a:t>TÜRKİYE’NİN DIŞTİCARETİNDE İKİ ÖNEMLİ TARİH</a:t>
          </a:r>
          <a:endParaRPr lang="en-US" sz="1800" b="1" dirty="0"/>
        </a:p>
      </dgm:t>
    </dgm:pt>
    <dgm:pt modelId="{D1DED972-2554-49C6-8D85-D18CC1257E8D}" type="parTrans" cxnId="{C884E5E6-4E6B-4A96-BD66-4910805B8BA4}">
      <dgm:prSet/>
      <dgm:spPr/>
      <dgm:t>
        <a:bodyPr/>
        <a:lstStyle/>
        <a:p>
          <a:endParaRPr lang="en-US"/>
        </a:p>
      </dgm:t>
    </dgm:pt>
    <dgm:pt modelId="{2C254BF4-012A-4635-96D5-D77C77679274}" type="sibTrans" cxnId="{C884E5E6-4E6B-4A96-BD66-4910805B8BA4}">
      <dgm:prSet/>
      <dgm:spPr/>
      <dgm:t>
        <a:bodyPr/>
        <a:lstStyle/>
        <a:p>
          <a:endParaRPr lang="en-US"/>
        </a:p>
      </dgm:t>
    </dgm:pt>
    <dgm:pt modelId="{9F0A67F8-838A-45C1-806F-E8DEDCFFAA84}">
      <dgm:prSet custT="1"/>
      <dgm:spPr/>
      <dgm:t>
        <a:bodyPr/>
        <a:lstStyle/>
        <a:p>
          <a:pPr>
            <a:defRPr cap="all"/>
          </a:pPr>
          <a:r>
            <a:rPr lang="tr-TR" sz="2000" b="1" dirty="0"/>
            <a:t>24 Ocak 1980 ve</a:t>
          </a:r>
          <a:endParaRPr lang="en-US" sz="2000" b="1" dirty="0"/>
        </a:p>
      </dgm:t>
    </dgm:pt>
    <dgm:pt modelId="{32C5ACF8-D64E-457A-B260-0943ACB64495}" type="parTrans" cxnId="{E0C38EB2-81A9-4AF3-A7FF-92F00E53CF16}">
      <dgm:prSet/>
      <dgm:spPr/>
      <dgm:t>
        <a:bodyPr/>
        <a:lstStyle/>
        <a:p>
          <a:endParaRPr lang="en-US"/>
        </a:p>
      </dgm:t>
    </dgm:pt>
    <dgm:pt modelId="{3A96A9A1-B845-467D-ADBD-CA3FF18F74C1}" type="sibTrans" cxnId="{E0C38EB2-81A9-4AF3-A7FF-92F00E53CF16}">
      <dgm:prSet/>
      <dgm:spPr/>
      <dgm:t>
        <a:bodyPr/>
        <a:lstStyle/>
        <a:p>
          <a:endParaRPr lang="en-US"/>
        </a:p>
      </dgm:t>
    </dgm:pt>
    <dgm:pt modelId="{5D74F8D4-E072-4BA1-896E-9166F0B30FA5}">
      <dgm:prSet custT="1"/>
      <dgm:spPr/>
      <dgm:t>
        <a:bodyPr/>
        <a:lstStyle/>
        <a:p>
          <a:pPr>
            <a:defRPr cap="all"/>
          </a:pPr>
          <a:r>
            <a:rPr lang="tr-TR" sz="2000" b="1" dirty="0"/>
            <a:t>1 Ocak 1996</a:t>
          </a:r>
          <a:endParaRPr lang="en-US" sz="2000" b="1" dirty="0"/>
        </a:p>
      </dgm:t>
    </dgm:pt>
    <dgm:pt modelId="{79885A0B-3CAC-41B2-A539-25A01429B45C}" type="parTrans" cxnId="{B7ED923D-EBEF-443F-BDB3-E6E0A701233A}">
      <dgm:prSet/>
      <dgm:spPr/>
      <dgm:t>
        <a:bodyPr/>
        <a:lstStyle/>
        <a:p>
          <a:endParaRPr lang="en-US"/>
        </a:p>
      </dgm:t>
    </dgm:pt>
    <dgm:pt modelId="{DF61C8BF-C655-470D-AED8-FAC754F70AD7}" type="sibTrans" cxnId="{B7ED923D-EBEF-443F-BDB3-E6E0A701233A}">
      <dgm:prSet/>
      <dgm:spPr/>
      <dgm:t>
        <a:bodyPr/>
        <a:lstStyle/>
        <a:p>
          <a:endParaRPr lang="en-US"/>
        </a:p>
      </dgm:t>
    </dgm:pt>
    <dgm:pt modelId="{C01437D3-A7EE-4DB3-B623-57B0B8915AC9}">
      <dgm:prSet custT="1"/>
      <dgm:spPr/>
      <dgm:t>
        <a:bodyPr/>
        <a:lstStyle/>
        <a:p>
          <a:pPr>
            <a:defRPr cap="all"/>
          </a:pPr>
          <a:r>
            <a:rPr lang="tr-TR" sz="1600" b="1" dirty="0"/>
            <a:t>24 Ocak 1980: Liberal ekonomiye geçtiğimiz tarihtir.</a:t>
          </a:r>
          <a:endParaRPr lang="en-US" sz="1600" b="1" dirty="0"/>
        </a:p>
      </dgm:t>
    </dgm:pt>
    <dgm:pt modelId="{9CA6EEA4-FD52-4782-84E9-E5625274E806}" type="parTrans" cxnId="{837791CD-72A3-4C97-A6EA-9E897281ABD2}">
      <dgm:prSet/>
      <dgm:spPr/>
      <dgm:t>
        <a:bodyPr/>
        <a:lstStyle/>
        <a:p>
          <a:endParaRPr lang="en-US"/>
        </a:p>
      </dgm:t>
    </dgm:pt>
    <dgm:pt modelId="{62A38442-B28A-4C30-8A85-51ABDDD8E5B6}" type="sibTrans" cxnId="{837791CD-72A3-4C97-A6EA-9E897281ABD2}">
      <dgm:prSet/>
      <dgm:spPr/>
      <dgm:t>
        <a:bodyPr/>
        <a:lstStyle/>
        <a:p>
          <a:endParaRPr lang="en-US"/>
        </a:p>
      </dgm:t>
    </dgm:pt>
    <dgm:pt modelId="{04EF1D79-ED4E-4D3A-BA72-87FEB489D88C}">
      <dgm:prSet custT="1"/>
      <dgm:spPr/>
      <dgm:t>
        <a:bodyPr/>
        <a:lstStyle/>
        <a:p>
          <a:pPr>
            <a:defRPr cap="all"/>
          </a:pPr>
          <a:r>
            <a:rPr lang="tr-TR" sz="1400" b="1" dirty="0"/>
            <a:t>1 Ocak 1996: Avrupa Birliği ile Gümrük Birliği Anlaşması’nın yürürlüğe girdiği tarihtir</a:t>
          </a:r>
          <a:r>
            <a:rPr lang="tr-TR" sz="1200" dirty="0"/>
            <a:t>.</a:t>
          </a:r>
          <a:endParaRPr lang="en-US" sz="1200" dirty="0"/>
        </a:p>
      </dgm:t>
    </dgm:pt>
    <dgm:pt modelId="{A85C0FC2-6228-4D64-9CB7-F53C19D1A9C5}" type="parTrans" cxnId="{C378D256-239F-43DA-B618-088B3FE8C1ED}">
      <dgm:prSet/>
      <dgm:spPr/>
      <dgm:t>
        <a:bodyPr/>
        <a:lstStyle/>
        <a:p>
          <a:endParaRPr lang="en-US"/>
        </a:p>
      </dgm:t>
    </dgm:pt>
    <dgm:pt modelId="{4A0886D0-12DE-4D9C-B42E-821E63FF938D}" type="sibTrans" cxnId="{C378D256-239F-43DA-B618-088B3FE8C1ED}">
      <dgm:prSet/>
      <dgm:spPr/>
      <dgm:t>
        <a:bodyPr/>
        <a:lstStyle/>
        <a:p>
          <a:endParaRPr lang="en-US"/>
        </a:p>
      </dgm:t>
    </dgm:pt>
    <dgm:pt modelId="{9104325B-0EBE-46C6-9682-2809A11EBC92}" type="pres">
      <dgm:prSet presAssocID="{7AD3445E-0786-4457-86F3-1A3FB1B386E0}" presName="root" presStyleCnt="0">
        <dgm:presLayoutVars>
          <dgm:dir/>
          <dgm:resizeHandles val="exact"/>
        </dgm:presLayoutVars>
      </dgm:prSet>
      <dgm:spPr/>
    </dgm:pt>
    <dgm:pt modelId="{247E276B-EE87-49C7-838F-914CB38C08A2}" type="pres">
      <dgm:prSet presAssocID="{5AA2620C-0B58-414E-8BBB-210625243313}" presName="compNode" presStyleCnt="0"/>
      <dgm:spPr/>
    </dgm:pt>
    <dgm:pt modelId="{05028471-3FC3-415C-8F5B-C16780D5B9C3}" type="pres">
      <dgm:prSet presAssocID="{5AA2620C-0B58-414E-8BBB-210625243313}" presName="iconBgRect" presStyleLbl="bgShp" presStyleIdx="0" presStyleCnt="5"/>
      <dgm:spPr>
        <a:prstGeom prst="round2DiagRect">
          <a:avLst>
            <a:gd name="adj1" fmla="val 29727"/>
            <a:gd name="adj2" fmla="val 0"/>
          </a:avLst>
        </a:prstGeom>
      </dgm:spPr>
    </dgm:pt>
    <dgm:pt modelId="{8AFDC75A-FD76-4DC3-83BA-1C582D63F56A}" type="pres">
      <dgm:prSet presAssocID="{5AA2620C-0B58-414E-8BBB-210625243313}"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aily Calendar"/>
        </a:ext>
      </dgm:extLst>
    </dgm:pt>
    <dgm:pt modelId="{59E04D9D-C0A8-4E90-80B7-EB243A2A0B92}" type="pres">
      <dgm:prSet presAssocID="{5AA2620C-0B58-414E-8BBB-210625243313}" presName="spaceRect" presStyleCnt="0"/>
      <dgm:spPr/>
    </dgm:pt>
    <dgm:pt modelId="{9DA16550-035A-48B3-B5BA-A0E6EAE0968A}" type="pres">
      <dgm:prSet presAssocID="{5AA2620C-0B58-414E-8BBB-210625243313}" presName="textRect" presStyleLbl="revTx" presStyleIdx="0" presStyleCnt="5">
        <dgm:presLayoutVars>
          <dgm:chMax val="1"/>
          <dgm:chPref val="1"/>
        </dgm:presLayoutVars>
      </dgm:prSet>
      <dgm:spPr/>
    </dgm:pt>
    <dgm:pt modelId="{8869048F-754B-4E23-9F80-937F99EFDC71}" type="pres">
      <dgm:prSet presAssocID="{2C254BF4-012A-4635-96D5-D77C77679274}" presName="sibTrans" presStyleCnt="0"/>
      <dgm:spPr/>
    </dgm:pt>
    <dgm:pt modelId="{59AED1CE-64A4-4245-80CC-E044323FE3D1}" type="pres">
      <dgm:prSet presAssocID="{9F0A67F8-838A-45C1-806F-E8DEDCFFAA84}" presName="compNode" presStyleCnt="0"/>
      <dgm:spPr/>
    </dgm:pt>
    <dgm:pt modelId="{85131CE6-9CE1-45EE-996A-79693310C84E}" type="pres">
      <dgm:prSet presAssocID="{9F0A67F8-838A-45C1-806F-E8DEDCFFAA84}" presName="iconBgRect" presStyleLbl="bgShp" presStyleIdx="1" presStyleCnt="5"/>
      <dgm:spPr>
        <a:prstGeom prst="round2DiagRect">
          <a:avLst>
            <a:gd name="adj1" fmla="val 29727"/>
            <a:gd name="adj2" fmla="val 0"/>
          </a:avLst>
        </a:prstGeom>
      </dgm:spPr>
    </dgm:pt>
    <dgm:pt modelId="{5903F1E1-29E9-4992-A8C6-F628A923BFCE}" type="pres">
      <dgm:prSet presAssocID="{9F0A67F8-838A-45C1-806F-E8DEDCFFAA8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hermometer"/>
        </a:ext>
      </dgm:extLst>
    </dgm:pt>
    <dgm:pt modelId="{88D4CC78-1CD0-47F0-AD7D-780A4A157157}" type="pres">
      <dgm:prSet presAssocID="{9F0A67F8-838A-45C1-806F-E8DEDCFFAA84}" presName="spaceRect" presStyleCnt="0"/>
      <dgm:spPr/>
    </dgm:pt>
    <dgm:pt modelId="{2540C7F0-216A-45F0-AC7A-DC5795BB9664}" type="pres">
      <dgm:prSet presAssocID="{9F0A67F8-838A-45C1-806F-E8DEDCFFAA84}" presName="textRect" presStyleLbl="revTx" presStyleIdx="1" presStyleCnt="5">
        <dgm:presLayoutVars>
          <dgm:chMax val="1"/>
          <dgm:chPref val="1"/>
        </dgm:presLayoutVars>
      </dgm:prSet>
      <dgm:spPr/>
    </dgm:pt>
    <dgm:pt modelId="{5684BD42-0F5B-4FA0-969A-788D22000589}" type="pres">
      <dgm:prSet presAssocID="{3A96A9A1-B845-467D-ADBD-CA3FF18F74C1}" presName="sibTrans" presStyleCnt="0"/>
      <dgm:spPr/>
    </dgm:pt>
    <dgm:pt modelId="{9721EEF2-87BE-4B51-837A-D46DEC84F56C}" type="pres">
      <dgm:prSet presAssocID="{5D74F8D4-E072-4BA1-896E-9166F0B30FA5}" presName="compNode" presStyleCnt="0"/>
      <dgm:spPr/>
    </dgm:pt>
    <dgm:pt modelId="{CA0D16EE-2EEF-463E-88CE-2A8E2994D456}" type="pres">
      <dgm:prSet presAssocID="{5D74F8D4-E072-4BA1-896E-9166F0B30FA5}" presName="iconBgRect" presStyleLbl="bgShp" presStyleIdx="2" presStyleCnt="5"/>
      <dgm:spPr>
        <a:prstGeom prst="round2DiagRect">
          <a:avLst>
            <a:gd name="adj1" fmla="val 29727"/>
            <a:gd name="adj2" fmla="val 0"/>
          </a:avLst>
        </a:prstGeom>
      </dgm:spPr>
    </dgm:pt>
    <dgm:pt modelId="{169A6DAA-CF7D-408A-9774-33D711303D39}" type="pres">
      <dgm:prSet presAssocID="{5D74F8D4-E072-4BA1-896E-9166F0B30FA5}"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ouse"/>
        </a:ext>
      </dgm:extLst>
    </dgm:pt>
    <dgm:pt modelId="{98E7B6A3-AA14-493C-A7C2-6F46654159E6}" type="pres">
      <dgm:prSet presAssocID="{5D74F8D4-E072-4BA1-896E-9166F0B30FA5}" presName="spaceRect" presStyleCnt="0"/>
      <dgm:spPr/>
    </dgm:pt>
    <dgm:pt modelId="{06103176-DE2B-4A1A-9930-A016612BB1ED}" type="pres">
      <dgm:prSet presAssocID="{5D74F8D4-E072-4BA1-896E-9166F0B30FA5}" presName="textRect" presStyleLbl="revTx" presStyleIdx="2" presStyleCnt="5" custLinFactNeighborX="689" custLinFactNeighborY="-7969">
        <dgm:presLayoutVars>
          <dgm:chMax val="1"/>
          <dgm:chPref val="1"/>
        </dgm:presLayoutVars>
      </dgm:prSet>
      <dgm:spPr/>
    </dgm:pt>
    <dgm:pt modelId="{94E9ECAE-9464-44E4-BAD9-60EC7A17752A}" type="pres">
      <dgm:prSet presAssocID="{DF61C8BF-C655-470D-AED8-FAC754F70AD7}" presName="sibTrans" presStyleCnt="0"/>
      <dgm:spPr/>
    </dgm:pt>
    <dgm:pt modelId="{3B549809-BF2E-45B5-9BA9-667825A0221F}" type="pres">
      <dgm:prSet presAssocID="{C01437D3-A7EE-4DB3-B623-57B0B8915AC9}" presName="compNode" presStyleCnt="0"/>
      <dgm:spPr/>
    </dgm:pt>
    <dgm:pt modelId="{8BFFE658-91E0-4646-85B9-2EFC7C7BAA62}" type="pres">
      <dgm:prSet presAssocID="{C01437D3-A7EE-4DB3-B623-57B0B8915AC9}" presName="iconBgRect" presStyleLbl="bgShp" presStyleIdx="3" presStyleCnt="5"/>
      <dgm:spPr>
        <a:prstGeom prst="round2DiagRect">
          <a:avLst>
            <a:gd name="adj1" fmla="val 29727"/>
            <a:gd name="adj2" fmla="val 0"/>
          </a:avLst>
        </a:prstGeom>
      </dgm:spPr>
    </dgm:pt>
    <dgm:pt modelId="{BB4F8B2A-88AD-42C3-978C-EA357150E057}" type="pres">
      <dgm:prSet presAssocID="{C01437D3-A7EE-4DB3-B623-57B0B8915AC9}"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itcoin"/>
        </a:ext>
      </dgm:extLst>
    </dgm:pt>
    <dgm:pt modelId="{41AA00CF-01DB-48ED-AB93-B407EC31D90D}" type="pres">
      <dgm:prSet presAssocID="{C01437D3-A7EE-4DB3-B623-57B0B8915AC9}" presName="spaceRect" presStyleCnt="0"/>
      <dgm:spPr/>
    </dgm:pt>
    <dgm:pt modelId="{B01BC9DE-E972-4D34-B311-541439F8DADF}" type="pres">
      <dgm:prSet presAssocID="{C01437D3-A7EE-4DB3-B623-57B0B8915AC9}" presName="textRect" presStyleLbl="revTx" presStyleIdx="3" presStyleCnt="5">
        <dgm:presLayoutVars>
          <dgm:chMax val="1"/>
          <dgm:chPref val="1"/>
        </dgm:presLayoutVars>
      </dgm:prSet>
      <dgm:spPr/>
    </dgm:pt>
    <dgm:pt modelId="{B54034FC-09D4-40F0-95D6-CAEE08EDAF8B}" type="pres">
      <dgm:prSet presAssocID="{62A38442-B28A-4C30-8A85-51ABDDD8E5B6}" presName="sibTrans" presStyleCnt="0"/>
      <dgm:spPr/>
    </dgm:pt>
    <dgm:pt modelId="{7EE5F2F8-E2AA-42C8-BDAA-A9D616AB5FBF}" type="pres">
      <dgm:prSet presAssocID="{04EF1D79-ED4E-4D3A-BA72-87FEB489D88C}" presName="compNode" presStyleCnt="0"/>
      <dgm:spPr/>
    </dgm:pt>
    <dgm:pt modelId="{FCCCF280-03EE-4BF8-AAB7-CD45FD24266F}" type="pres">
      <dgm:prSet presAssocID="{04EF1D79-ED4E-4D3A-BA72-87FEB489D88C}" presName="iconBgRect" presStyleLbl="bgShp" presStyleIdx="4" presStyleCnt="5"/>
      <dgm:spPr>
        <a:prstGeom prst="round2DiagRect">
          <a:avLst>
            <a:gd name="adj1" fmla="val 29727"/>
            <a:gd name="adj2" fmla="val 0"/>
          </a:avLst>
        </a:prstGeom>
      </dgm:spPr>
    </dgm:pt>
    <dgm:pt modelId="{F1F49485-9CAC-45E5-A7F8-7DC3DAFA0338}" type="pres">
      <dgm:prSet presAssocID="{04EF1D79-ED4E-4D3A-BA72-87FEB489D88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Leprechaun Hat"/>
        </a:ext>
      </dgm:extLst>
    </dgm:pt>
    <dgm:pt modelId="{52768198-617B-4C97-B930-558BBDC5E263}" type="pres">
      <dgm:prSet presAssocID="{04EF1D79-ED4E-4D3A-BA72-87FEB489D88C}" presName="spaceRect" presStyleCnt="0"/>
      <dgm:spPr/>
    </dgm:pt>
    <dgm:pt modelId="{5B1F1C7C-6C75-427F-9300-300D6C892760}" type="pres">
      <dgm:prSet presAssocID="{04EF1D79-ED4E-4D3A-BA72-87FEB489D88C}" presName="textRect" presStyleLbl="revTx" presStyleIdx="4" presStyleCnt="5">
        <dgm:presLayoutVars>
          <dgm:chMax val="1"/>
          <dgm:chPref val="1"/>
        </dgm:presLayoutVars>
      </dgm:prSet>
      <dgm:spPr/>
    </dgm:pt>
  </dgm:ptLst>
  <dgm:cxnLst>
    <dgm:cxn modelId="{FDB41304-2EFE-4381-8F97-C28B940AD14A}" type="presOf" srcId="{C01437D3-A7EE-4DB3-B623-57B0B8915AC9}" destId="{B01BC9DE-E972-4D34-B311-541439F8DADF}" srcOrd="0" destOrd="0" presId="urn:microsoft.com/office/officeart/2018/5/layout/IconLeafLabelList"/>
    <dgm:cxn modelId="{B7ED923D-EBEF-443F-BDB3-E6E0A701233A}" srcId="{7AD3445E-0786-4457-86F3-1A3FB1B386E0}" destId="{5D74F8D4-E072-4BA1-896E-9166F0B30FA5}" srcOrd="2" destOrd="0" parTransId="{79885A0B-3CAC-41B2-A539-25A01429B45C}" sibTransId="{DF61C8BF-C655-470D-AED8-FAC754F70AD7}"/>
    <dgm:cxn modelId="{777B5B3E-175A-440D-BDA6-48C918D166FF}" type="presOf" srcId="{7AD3445E-0786-4457-86F3-1A3FB1B386E0}" destId="{9104325B-0EBE-46C6-9682-2809A11EBC92}" srcOrd="0" destOrd="0" presId="urn:microsoft.com/office/officeart/2018/5/layout/IconLeafLabelList"/>
    <dgm:cxn modelId="{6E65E34E-73F3-4389-923F-F206938EF6CF}" type="presOf" srcId="{5AA2620C-0B58-414E-8BBB-210625243313}" destId="{9DA16550-035A-48B3-B5BA-A0E6EAE0968A}" srcOrd="0" destOrd="0" presId="urn:microsoft.com/office/officeart/2018/5/layout/IconLeafLabelList"/>
    <dgm:cxn modelId="{C378D256-239F-43DA-B618-088B3FE8C1ED}" srcId="{7AD3445E-0786-4457-86F3-1A3FB1B386E0}" destId="{04EF1D79-ED4E-4D3A-BA72-87FEB489D88C}" srcOrd="4" destOrd="0" parTransId="{A85C0FC2-6228-4D64-9CB7-F53C19D1A9C5}" sibTransId="{4A0886D0-12DE-4D9C-B42E-821E63FF938D}"/>
    <dgm:cxn modelId="{319C4B82-831E-49F2-921A-508720CA7551}" type="presOf" srcId="{5D74F8D4-E072-4BA1-896E-9166F0B30FA5}" destId="{06103176-DE2B-4A1A-9930-A016612BB1ED}" srcOrd="0" destOrd="0" presId="urn:microsoft.com/office/officeart/2018/5/layout/IconLeafLabelList"/>
    <dgm:cxn modelId="{7DEBED98-16AA-4945-84B4-AC9008009692}" type="presOf" srcId="{9F0A67F8-838A-45C1-806F-E8DEDCFFAA84}" destId="{2540C7F0-216A-45F0-AC7A-DC5795BB9664}" srcOrd="0" destOrd="0" presId="urn:microsoft.com/office/officeart/2018/5/layout/IconLeafLabelList"/>
    <dgm:cxn modelId="{E0C38EB2-81A9-4AF3-A7FF-92F00E53CF16}" srcId="{7AD3445E-0786-4457-86F3-1A3FB1B386E0}" destId="{9F0A67F8-838A-45C1-806F-E8DEDCFFAA84}" srcOrd="1" destOrd="0" parTransId="{32C5ACF8-D64E-457A-B260-0943ACB64495}" sibTransId="{3A96A9A1-B845-467D-ADBD-CA3FF18F74C1}"/>
    <dgm:cxn modelId="{837791CD-72A3-4C97-A6EA-9E897281ABD2}" srcId="{7AD3445E-0786-4457-86F3-1A3FB1B386E0}" destId="{C01437D3-A7EE-4DB3-B623-57B0B8915AC9}" srcOrd="3" destOrd="0" parTransId="{9CA6EEA4-FD52-4782-84E9-E5625274E806}" sibTransId="{62A38442-B28A-4C30-8A85-51ABDDD8E5B6}"/>
    <dgm:cxn modelId="{C884E5E6-4E6B-4A96-BD66-4910805B8BA4}" srcId="{7AD3445E-0786-4457-86F3-1A3FB1B386E0}" destId="{5AA2620C-0B58-414E-8BBB-210625243313}" srcOrd="0" destOrd="0" parTransId="{D1DED972-2554-49C6-8D85-D18CC1257E8D}" sibTransId="{2C254BF4-012A-4635-96D5-D77C77679274}"/>
    <dgm:cxn modelId="{AA98A9FF-5498-47BF-A9B1-DC9D6AF662BA}" type="presOf" srcId="{04EF1D79-ED4E-4D3A-BA72-87FEB489D88C}" destId="{5B1F1C7C-6C75-427F-9300-300D6C892760}" srcOrd="0" destOrd="0" presId="urn:microsoft.com/office/officeart/2018/5/layout/IconLeafLabelList"/>
    <dgm:cxn modelId="{46B052B1-31A9-4284-B129-71D16CC1F2F4}" type="presParOf" srcId="{9104325B-0EBE-46C6-9682-2809A11EBC92}" destId="{247E276B-EE87-49C7-838F-914CB38C08A2}" srcOrd="0" destOrd="0" presId="urn:microsoft.com/office/officeart/2018/5/layout/IconLeafLabelList"/>
    <dgm:cxn modelId="{F2B5884A-9FD8-42F8-84F9-8BBDD235DBBF}" type="presParOf" srcId="{247E276B-EE87-49C7-838F-914CB38C08A2}" destId="{05028471-3FC3-415C-8F5B-C16780D5B9C3}" srcOrd="0" destOrd="0" presId="urn:microsoft.com/office/officeart/2018/5/layout/IconLeafLabelList"/>
    <dgm:cxn modelId="{59F38227-3F0D-4B74-B9F3-40969D35D97F}" type="presParOf" srcId="{247E276B-EE87-49C7-838F-914CB38C08A2}" destId="{8AFDC75A-FD76-4DC3-83BA-1C582D63F56A}" srcOrd="1" destOrd="0" presId="urn:microsoft.com/office/officeart/2018/5/layout/IconLeafLabelList"/>
    <dgm:cxn modelId="{E60E9905-4125-4587-8591-146B55D2F107}" type="presParOf" srcId="{247E276B-EE87-49C7-838F-914CB38C08A2}" destId="{59E04D9D-C0A8-4E90-80B7-EB243A2A0B92}" srcOrd="2" destOrd="0" presId="urn:microsoft.com/office/officeart/2018/5/layout/IconLeafLabelList"/>
    <dgm:cxn modelId="{C39877A8-863A-4859-A3B5-870DB73D14CD}" type="presParOf" srcId="{247E276B-EE87-49C7-838F-914CB38C08A2}" destId="{9DA16550-035A-48B3-B5BA-A0E6EAE0968A}" srcOrd="3" destOrd="0" presId="urn:microsoft.com/office/officeart/2018/5/layout/IconLeafLabelList"/>
    <dgm:cxn modelId="{C2CCF0C0-4C66-4153-9A3F-7223A6428009}" type="presParOf" srcId="{9104325B-0EBE-46C6-9682-2809A11EBC92}" destId="{8869048F-754B-4E23-9F80-937F99EFDC71}" srcOrd="1" destOrd="0" presId="urn:microsoft.com/office/officeart/2018/5/layout/IconLeafLabelList"/>
    <dgm:cxn modelId="{4EF22872-18C6-4D5F-B346-5E843D4663A1}" type="presParOf" srcId="{9104325B-0EBE-46C6-9682-2809A11EBC92}" destId="{59AED1CE-64A4-4245-80CC-E044323FE3D1}" srcOrd="2" destOrd="0" presId="urn:microsoft.com/office/officeart/2018/5/layout/IconLeafLabelList"/>
    <dgm:cxn modelId="{AA1A1C32-E500-4217-B1B9-882B0B621223}" type="presParOf" srcId="{59AED1CE-64A4-4245-80CC-E044323FE3D1}" destId="{85131CE6-9CE1-45EE-996A-79693310C84E}" srcOrd="0" destOrd="0" presId="urn:microsoft.com/office/officeart/2018/5/layout/IconLeafLabelList"/>
    <dgm:cxn modelId="{BAAA7566-647A-42B9-AE07-8BE61963071F}" type="presParOf" srcId="{59AED1CE-64A4-4245-80CC-E044323FE3D1}" destId="{5903F1E1-29E9-4992-A8C6-F628A923BFCE}" srcOrd="1" destOrd="0" presId="urn:microsoft.com/office/officeart/2018/5/layout/IconLeafLabelList"/>
    <dgm:cxn modelId="{CBA018EC-15A0-4BE5-AB48-EC31388BEE46}" type="presParOf" srcId="{59AED1CE-64A4-4245-80CC-E044323FE3D1}" destId="{88D4CC78-1CD0-47F0-AD7D-780A4A157157}" srcOrd="2" destOrd="0" presId="urn:microsoft.com/office/officeart/2018/5/layout/IconLeafLabelList"/>
    <dgm:cxn modelId="{50F5A2F3-EF1F-4ACD-94D6-995B336C74F4}" type="presParOf" srcId="{59AED1CE-64A4-4245-80CC-E044323FE3D1}" destId="{2540C7F0-216A-45F0-AC7A-DC5795BB9664}" srcOrd="3" destOrd="0" presId="urn:microsoft.com/office/officeart/2018/5/layout/IconLeafLabelList"/>
    <dgm:cxn modelId="{3F91D8C7-4F4F-4BA3-A723-AA3069465906}" type="presParOf" srcId="{9104325B-0EBE-46C6-9682-2809A11EBC92}" destId="{5684BD42-0F5B-4FA0-969A-788D22000589}" srcOrd="3" destOrd="0" presId="urn:microsoft.com/office/officeart/2018/5/layout/IconLeafLabelList"/>
    <dgm:cxn modelId="{EFC31D69-B511-4ADA-9A81-C53D292C8FC8}" type="presParOf" srcId="{9104325B-0EBE-46C6-9682-2809A11EBC92}" destId="{9721EEF2-87BE-4B51-837A-D46DEC84F56C}" srcOrd="4" destOrd="0" presId="urn:microsoft.com/office/officeart/2018/5/layout/IconLeafLabelList"/>
    <dgm:cxn modelId="{106FA716-A48C-4D63-B2F5-64F1006A53D2}" type="presParOf" srcId="{9721EEF2-87BE-4B51-837A-D46DEC84F56C}" destId="{CA0D16EE-2EEF-463E-88CE-2A8E2994D456}" srcOrd="0" destOrd="0" presId="urn:microsoft.com/office/officeart/2018/5/layout/IconLeafLabelList"/>
    <dgm:cxn modelId="{843EB726-0519-4777-B8F6-3582125BE13C}" type="presParOf" srcId="{9721EEF2-87BE-4B51-837A-D46DEC84F56C}" destId="{169A6DAA-CF7D-408A-9774-33D711303D39}" srcOrd="1" destOrd="0" presId="urn:microsoft.com/office/officeart/2018/5/layout/IconLeafLabelList"/>
    <dgm:cxn modelId="{70AB28C2-8C3E-46E4-B34B-5C9A007FD9F0}" type="presParOf" srcId="{9721EEF2-87BE-4B51-837A-D46DEC84F56C}" destId="{98E7B6A3-AA14-493C-A7C2-6F46654159E6}" srcOrd="2" destOrd="0" presId="urn:microsoft.com/office/officeart/2018/5/layout/IconLeafLabelList"/>
    <dgm:cxn modelId="{E664276B-4CB2-4205-B604-C1A341D3B3E7}" type="presParOf" srcId="{9721EEF2-87BE-4B51-837A-D46DEC84F56C}" destId="{06103176-DE2B-4A1A-9930-A016612BB1ED}" srcOrd="3" destOrd="0" presId="urn:microsoft.com/office/officeart/2018/5/layout/IconLeafLabelList"/>
    <dgm:cxn modelId="{CF924589-DC01-41D0-8575-B188955AA6F2}" type="presParOf" srcId="{9104325B-0EBE-46C6-9682-2809A11EBC92}" destId="{94E9ECAE-9464-44E4-BAD9-60EC7A17752A}" srcOrd="5" destOrd="0" presId="urn:microsoft.com/office/officeart/2018/5/layout/IconLeafLabelList"/>
    <dgm:cxn modelId="{E1AA213A-AA04-45AB-B22A-E213619CAF62}" type="presParOf" srcId="{9104325B-0EBE-46C6-9682-2809A11EBC92}" destId="{3B549809-BF2E-45B5-9BA9-667825A0221F}" srcOrd="6" destOrd="0" presId="urn:microsoft.com/office/officeart/2018/5/layout/IconLeafLabelList"/>
    <dgm:cxn modelId="{49D66CA4-73EA-4349-9B4E-B33E02434E6F}" type="presParOf" srcId="{3B549809-BF2E-45B5-9BA9-667825A0221F}" destId="{8BFFE658-91E0-4646-85B9-2EFC7C7BAA62}" srcOrd="0" destOrd="0" presId="urn:microsoft.com/office/officeart/2018/5/layout/IconLeafLabelList"/>
    <dgm:cxn modelId="{780B2653-AF9D-4EFB-B12E-DF897B0EA617}" type="presParOf" srcId="{3B549809-BF2E-45B5-9BA9-667825A0221F}" destId="{BB4F8B2A-88AD-42C3-978C-EA357150E057}" srcOrd="1" destOrd="0" presId="urn:microsoft.com/office/officeart/2018/5/layout/IconLeafLabelList"/>
    <dgm:cxn modelId="{A079C843-8CE9-45A9-B085-79452BF50170}" type="presParOf" srcId="{3B549809-BF2E-45B5-9BA9-667825A0221F}" destId="{41AA00CF-01DB-48ED-AB93-B407EC31D90D}" srcOrd="2" destOrd="0" presId="urn:microsoft.com/office/officeart/2018/5/layout/IconLeafLabelList"/>
    <dgm:cxn modelId="{0FF46490-CF43-45E4-A4D4-E82E84AAEDEA}" type="presParOf" srcId="{3B549809-BF2E-45B5-9BA9-667825A0221F}" destId="{B01BC9DE-E972-4D34-B311-541439F8DADF}" srcOrd="3" destOrd="0" presId="urn:microsoft.com/office/officeart/2018/5/layout/IconLeafLabelList"/>
    <dgm:cxn modelId="{54FF1A8D-4793-4DEF-B881-0128ADC2FAD8}" type="presParOf" srcId="{9104325B-0EBE-46C6-9682-2809A11EBC92}" destId="{B54034FC-09D4-40F0-95D6-CAEE08EDAF8B}" srcOrd="7" destOrd="0" presId="urn:microsoft.com/office/officeart/2018/5/layout/IconLeafLabelList"/>
    <dgm:cxn modelId="{C2A36312-C188-461B-93CA-8A1891A88606}" type="presParOf" srcId="{9104325B-0EBE-46C6-9682-2809A11EBC92}" destId="{7EE5F2F8-E2AA-42C8-BDAA-A9D616AB5FBF}" srcOrd="8" destOrd="0" presId="urn:microsoft.com/office/officeart/2018/5/layout/IconLeafLabelList"/>
    <dgm:cxn modelId="{E8187506-C262-4E16-A633-742AB761DDDE}" type="presParOf" srcId="{7EE5F2F8-E2AA-42C8-BDAA-A9D616AB5FBF}" destId="{FCCCF280-03EE-4BF8-AAB7-CD45FD24266F}" srcOrd="0" destOrd="0" presId="urn:microsoft.com/office/officeart/2018/5/layout/IconLeafLabelList"/>
    <dgm:cxn modelId="{2EB0E305-3247-412E-A214-BA5508234190}" type="presParOf" srcId="{7EE5F2F8-E2AA-42C8-BDAA-A9D616AB5FBF}" destId="{F1F49485-9CAC-45E5-A7F8-7DC3DAFA0338}" srcOrd="1" destOrd="0" presId="urn:microsoft.com/office/officeart/2018/5/layout/IconLeafLabelList"/>
    <dgm:cxn modelId="{E986C1A1-2B77-442A-8F64-2B8A3F4534FE}" type="presParOf" srcId="{7EE5F2F8-E2AA-42C8-BDAA-A9D616AB5FBF}" destId="{52768198-617B-4C97-B930-558BBDC5E263}" srcOrd="2" destOrd="0" presId="urn:microsoft.com/office/officeart/2018/5/layout/IconLeafLabelList"/>
    <dgm:cxn modelId="{0832033D-BA51-4C42-8B55-951899337F4C}" type="presParOf" srcId="{7EE5F2F8-E2AA-42C8-BDAA-A9D616AB5FBF}" destId="{5B1F1C7C-6C75-427F-9300-300D6C892760}"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116FA5-D1E4-4DEF-8BCE-835B5CDBCBF7}" type="doc">
      <dgm:prSet loTypeId="urn:microsoft.com/office/officeart/2005/8/layout/arrow5" loCatId="relationship" qsTypeId="urn:microsoft.com/office/officeart/2005/8/quickstyle/simple1" qsCatId="simple" csTypeId="urn:microsoft.com/office/officeart/2005/8/colors/colorful5" csCatId="colorful" phldr="1"/>
      <dgm:spPr/>
      <dgm:t>
        <a:bodyPr/>
        <a:lstStyle/>
        <a:p>
          <a:endParaRPr lang="en-US"/>
        </a:p>
      </dgm:t>
    </dgm:pt>
    <dgm:pt modelId="{841E39E7-017A-4418-B275-691B515DA5A5}">
      <dgm:prSet/>
      <dgm:spPr/>
      <dgm:t>
        <a:bodyPr/>
        <a:lstStyle/>
        <a:p>
          <a:r>
            <a:rPr lang="tr-TR" b="1" dirty="0">
              <a:solidFill>
                <a:srgbClr val="FF0000"/>
              </a:solidFill>
              <a:highlight>
                <a:srgbClr val="FFFF00"/>
              </a:highlight>
            </a:rPr>
            <a:t>Gümrük Birliği, </a:t>
          </a:r>
          <a:endParaRPr lang="en-US" b="1" dirty="0">
            <a:solidFill>
              <a:srgbClr val="FF0000"/>
            </a:solidFill>
            <a:highlight>
              <a:srgbClr val="FFFF00"/>
            </a:highlight>
          </a:endParaRPr>
        </a:p>
      </dgm:t>
    </dgm:pt>
    <dgm:pt modelId="{47B3B5D2-933F-4941-BA04-2D02291C6F4B}" type="parTrans" cxnId="{D65D8466-5DE4-4184-8F42-38452F374D91}">
      <dgm:prSet/>
      <dgm:spPr/>
      <dgm:t>
        <a:bodyPr/>
        <a:lstStyle/>
        <a:p>
          <a:endParaRPr lang="en-US"/>
        </a:p>
      </dgm:t>
    </dgm:pt>
    <dgm:pt modelId="{490706C6-C811-429C-A68E-18B342CC0716}" type="sibTrans" cxnId="{D65D8466-5DE4-4184-8F42-38452F374D91}">
      <dgm:prSet/>
      <dgm:spPr/>
      <dgm:t>
        <a:bodyPr/>
        <a:lstStyle/>
        <a:p>
          <a:endParaRPr lang="en-US"/>
        </a:p>
      </dgm:t>
    </dgm:pt>
    <dgm:pt modelId="{9DA3011A-3713-4D00-89BA-358DA5961E8A}">
      <dgm:prSet custT="1"/>
      <dgm:spPr/>
      <dgm:t>
        <a:bodyPr/>
        <a:lstStyle/>
        <a:p>
          <a:r>
            <a:rPr lang="tr-TR" sz="1600" b="1" dirty="0">
              <a:solidFill>
                <a:schemeClr val="tx1"/>
              </a:solidFill>
              <a:highlight>
                <a:srgbClr val="FFFF00"/>
              </a:highlight>
            </a:rPr>
            <a:t>Gümrük Birliği, en genel ifadeyle Türkiye ile AB arasındaki ticarette mevcut gümrük vergileri, eş etkili vergiler ve miktar kısıtlamalarıyla, her türlü eş etkili tedbirin kaldırıldığı; Ayrıca, birlik dışında kalan üçüncü ülkelere yönelik ortak gümrük tarifesinin uygulandığı bir ekonomik entegrasyon çeşidi olarak tanımlanmaktadır. Gümrük Birliği ile; Sanayi ürünlerinin taraflar arasında (Türkiye ile AB üyesi ülkeler arasında) serbest dolaşımı öngörülmektedir.</a:t>
          </a:r>
          <a:endParaRPr lang="en-US" sz="1600" b="1" dirty="0">
            <a:solidFill>
              <a:schemeClr val="tx1"/>
            </a:solidFill>
            <a:highlight>
              <a:srgbClr val="FFFF00"/>
            </a:highlight>
          </a:endParaRPr>
        </a:p>
      </dgm:t>
    </dgm:pt>
    <dgm:pt modelId="{DEC5AED7-0603-472C-8FAC-F071DD0E3E7A}" type="parTrans" cxnId="{C411CC04-EA6A-40F7-835C-7A7AFE240904}">
      <dgm:prSet/>
      <dgm:spPr/>
      <dgm:t>
        <a:bodyPr/>
        <a:lstStyle/>
        <a:p>
          <a:endParaRPr lang="en-US"/>
        </a:p>
      </dgm:t>
    </dgm:pt>
    <dgm:pt modelId="{CE0272ED-4179-4625-AA66-F6C93A67B9A9}" type="sibTrans" cxnId="{C411CC04-EA6A-40F7-835C-7A7AFE240904}">
      <dgm:prSet/>
      <dgm:spPr/>
      <dgm:t>
        <a:bodyPr/>
        <a:lstStyle/>
        <a:p>
          <a:endParaRPr lang="en-US"/>
        </a:p>
      </dgm:t>
    </dgm:pt>
    <dgm:pt modelId="{E93063A3-A473-4941-AA1D-6DABC3BFF0EE}">
      <dgm:prSet/>
      <dgm:spPr/>
      <dgm:t>
        <a:bodyPr/>
        <a:lstStyle/>
        <a:p>
          <a:r>
            <a:rPr lang="tr-TR" b="1" dirty="0">
              <a:solidFill>
                <a:schemeClr val="tx1"/>
              </a:solidFill>
            </a:rPr>
            <a:t>AB kaynaklı sanayi ürünlerinin ithalatında uygulanan Gümrük Vergileri, eş etkili vergiler ve Toplu Konut Fonu kaldırılmıştır. Üçüncü ülkelerden sanayi ürünleri ithalatında topluluk tarafından Ortak Gümrük Tarifesi (OGT) uygulanmaktadır</a:t>
          </a:r>
          <a:r>
            <a:rPr lang="tr-TR" dirty="0"/>
            <a:t>.</a:t>
          </a:r>
          <a:endParaRPr lang="en-US" dirty="0"/>
        </a:p>
      </dgm:t>
    </dgm:pt>
    <dgm:pt modelId="{336619DD-8669-4570-BADF-C6371C17D5C7}" type="parTrans" cxnId="{E6555246-AE1B-4EF8-A8EC-1E519AD66905}">
      <dgm:prSet/>
      <dgm:spPr/>
      <dgm:t>
        <a:bodyPr/>
        <a:lstStyle/>
        <a:p>
          <a:endParaRPr lang="en-US"/>
        </a:p>
      </dgm:t>
    </dgm:pt>
    <dgm:pt modelId="{214F8FD6-7CE5-4AFC-89E4-88E43CCD7751}" type="sibTrans" cxnId="{E6555246-AE1B-4EF8-A8EC-1E519AD66905}">
      <dgm:prSet/>
      <dgm:spPr/>
      <dgm:t>
        <a:bodyPr/>
        <a:lstStyle/>
        <a:p>
          <a:endParaRPr lang="en-US"/>
        </a:p>
      </dgm:t>
    </dgm:pt>
    <dgm:pt modelId="{B3798B3E-FEFC-43F3-802D-910C21CAD157}" type="pres">
      <dgm:prSet presAssocID="{AC116FA5-D1E4-4DEF-8BCE-835B5CDBCBF7}" presName="diagram" presStyleCnt="0">
        <dgm:presLayoutVars>
          <dgm:dir/>
          <dgm:resizeHandles val="exact"/>
        </dgm:presLayoutVars>
      </dgm:prSet>
      <dgm:spPr/>
    </dgm:pt>
    <dgm:pt modelId="{401A911E-966E-4264-B777-93BEF5E84F62}" type="pres">
      <dgm:prSet presAssocID="{841E39E7-017A-4418-B275-691B515DA5A5}" presName="arrow" presStyleLbl="node1" presStyleIdx="0" presStyleCnt="3" custScaleX="148147" custScaleY="93093">
        <dgm:presLayoutVars>
          <dgm:bulletEnabled val="1"/>
        </dgm:presLayoutVars>
      </dgm:prSet>
      <dgm:spPr/>
    </dgm:pt>
    <dgm:pt modelId="{D779D132-3BA7-4EF5-B136-5F121F73DC92}" type="pres">
      <dgm:prSet presAssocID="{9DA3011A-3713-4D00-89BA-358DA5961E8A}" presName="arrow" presStyleLbl="node1" presStyleIdx="1" presStyleCnt="3" custScaleX="207190" custScaleY="107846">
        <dgm:presLayoutVars>
          <dgm:bulletEnabled val="1"/>
        </dgm:presLayoutVars>
      </dgm:prSet>
      <dgm:spPr/>
    </dgm:pt>
    <dgm:pt modelId="{B3B205A0-1558-4E55-904D-59AAE427D680}" type="pres">
      <dgm:prSet presAssocID="{E93063A3-A473-4941-AA1D-6DABC3BFF0EE}" presName="arrow" presStyleLbl="node1" presStyleIdx="2" presStyleCnt="3" custScaleX="224918" custScaleY="101330">
        <dgm:presLayoutVars>
          <dgm:bulletEnabled val="1"/>
        </dgm:presLayoutVars>
      </dgm:prSet>
      <dgm:spPr/>
    </dgm:pt>
  </dgm:ptLst>
  <dgm:cxnLst>
    <dgm:cxn modelId="{C411CC04-EA6A-40F7-835C-7A7AFE240904}" srcId="{AC116FA5-D1E4-4DEF-8BCE-835B5CDBCBF7}" destId="{9DA3011A-3713-4D00-89BA-358DA5961E8A}" srcOrd="1" destOrd="0" parTransId="{DEC5AED7-0603-472C-8FAC-F071DD0E3E7A}" sibTransId="{CE0272ED-4179-4625-AA66-F6C93A67B9A9}"/>
    <dgm:cxn modelId="{BC35270F-6B28-4508-939D-55BA72211FE7}" type="presOf" srcId="{E93063A3-A473-4941-AA1D-6DABC3BFF0EE}" destId="{B3B205A0-1558-4E55-904D-59AAE427D680}" srcOrd="0" destOrd="0" presId="urn:microsoft.com/office/officeart/2005/8/layout/arrow5"/>
    <dgm:cxn modelId="{E6555246-AE1B-4EF8-A8EC-1E519AD66905}" srcId="{AC116FA5-D1E4-4DEF-8BCE-835B5CDBCBF7}" destId="{E93063A3-A473-4941-AA1D-6DABC3BFF0EE}" srcOrd="2" destOrd="0" parTransId="{336619DD-8669-4570-BADF-C6371C17D5C7}" sibTransId="{214F8FD6-7CE5-4AFC-89E4-88E43CCD7751}"/>
    <dgm:cxn modelId="{D65D8466-5DE4-4184-8F42-38452F374D91}" srcId="{AC116FA5-D1E4-4DEF-8BCE-835B5CDBCBF7}" destId="{841E39E7-017A-4418-B275-691B515DA5A5}" srcOrd="0" destOrd="0" parTransId="{47B3B5D2-933F-4941-BA04-2D02291C6F4B}" sibTransId="{490706C6-C811-429C-A68E-18B342CC0716}"/>
    <dgm:cxn modelId="{2DF66A79-F02C-4F95-9163-B97EC7BDF711}" type="presOf" srcId="{841E39E7-017A-4418-B275-691B515DA5A5}" destId="{401A911E-966E-4264-B777-93BEF5E84F62}" srcOrd="0" destOrd="0" presId="urn:microsoft.com/office/officeart/2005/8/layout/arrow5"/>
    <dgm:cxn modelId="{C0DB3EA1-1FB7-434E-BA47-8C74E8ABA55D}" type="presOf" srcId="{9DA3011A-3713-4D00-89BA-358DA5961E8A}" destId="{D779D132-3BA7-4EF5-B136-5F121F73DC92}" srcOrd="0" destOrd="0" presId="urn:microsoft.com/office/officeart/2005/8/layout/arrow5"/>
    <dgm:cxn modelId="{9AE2FDCF-0EED-48D7-AD8F-7996A0FE788E}" type="presOf" srcId="{AC116FA5-D1E4-4DEF-8BCE-835B5CDBCBF7}" destId="{B3798B3E-FEFC-43F3-802D-910C21CAD157}" srcOrd="0" destOrd="0" presId="urn:microsoft.com/office/officeart/2005/8/layout/arrow5"/>
    <dgm:cxn modelId="{E1B5C69E-2F0A-4385-B506-EB3CCCCA9B5E}" type="presParOf" srcId="{B3798B3E-FEFC-43F3-802D-910C21CAD157}" destId="{401A911E-966E-4264-B777-93BEF5E84F62}" srcOrd="0" destOrd="0" presId="urn:microsoft.com/office/officeart/2005/8/layout/arrow5"/>
    <dgm:cxn modelId="{6A5498A1-8983-48EF-840B-89149B744C4B}" type="presParOf" srcId="{B3798B3E-FEFC-43F3-802D-910C21CAD157}" destId="{D779D132-3BA7-4EF5-B136-5F121F73DC92}" srcOrd="1" destOrd="0" presId="urn:microsoft.com/office/officeart/2005/8/layout/arrow5"/>
    <dgm:cxn modelId="{1A568875-B650-4D3E-A421-7A00EA860067}" type="presParOf" srcId="{B3798B3E-FEFC-43F3-802D-910C21CAD157}" destId="{B3B205A0-1558-4E55-904D-59AAE427D680}" srcOrd="2"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ADDC9CF-93F0-4CBE-BFCE-9CE01CD2822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83510C4-2F69-4BE8-B41C-DAF52E8757AA}">
      <dgm:prSet/>
      <dgm:spPr/>
      <dgm:t>
        <a:bodyPr/>
        <a:lstStyle/>
        <a:p>
          <a:r>
            <a:rPr lang="tr-TR" b="1" dirty="0">
              <a:solidFill>
                <a:srgbClr val="FF0000"/>
              </a:solidFill>
              <a:highlight>
                <a:srgbClr val="C0C0C0"/>
              </a:highlight>
            </a:rPr>
            <a:t>ATR.1</a:t>
          </a:r>
          <a:r>
            <a:rPr lang="tr-TR" b="1" dirty="0">
              <a:highlight>
                <a:srgbClr val="C0C0C0"/>
              </a:highlight>
            </a:rPr>
            <a:t> </a:t>
          </a:r>
          <a:endParaRPr lang="en-US" b="1" dirty="0">
            <a:highlight>
              <a:srgbClr val="C0C0C0"/>
            </a:highlight>
          </a:endParaRPr>
        </a:p>
      </dgm:t>
    </dgm:pt>
    <dgm:pt modelId="{2E4683B0-372F-4501-889F-F67E285280CC}" type="parTrans" cxnId="{B123F32C-D8B5-4AD2-95FF-7D9AF879B500}">
      <dgm:prSet/>
      <dgm:spPr/>
      <dgm:t>
        <a:bodyPr/>
        <a:lstStyle/>
        <a:p>
          <a:endParaRPr lang="en-US"/>
        </a:p>
      </dgm:t>
    </dgm:pt>
    <dgm:pt modelId="{4F71B252-52E7-4054-B461-54E74DD74322}" type="sibTrans" cxnId="{B123F32C-D8B5-4AD2-95FF-7D9AF879B500}">
      <dgm:prSet/>
      <dgm:spPr/>
      <dgm:t>
        <a:bodyPr/>
        <a:lstStyle/>
        <a:p>
          <a:endParaRPr lang="en-US"/>
        </a:p>
      </dgm:t>
    </dgm:pt>
    <dgm:pt modelId="{17700CAA-0D0C-4A7B-A44C-1FDEC002CD31}">
      <dgm:prSet/>
      <dgm:spPr/>
      <dgm:t>
        <a:bodyPr/>
        <a:lstStyle/>
        <a:p>
          <a:r>
            <a:rPr lang="tr-TR"/>
            <a:t>Sertifikası, daha düşük vergi oranlarından yararlanmak için AB üyeleri ile Türkiye arasındaki ticarette kullanılan bir gümrük belgesidir. Sertifikanın kullanımının yasal dayanağı AB-Türkiye Gümrük Birliği'dir. </a:t>
          </a:r>
          <a:endParaRPr lang="en-US"/>
        </a:p>
      </dgm:t>
    </dgm:pt>
    <dgm:pt modelId="{71905373-7EC4-4E3A-920E-3E28D2DB88DD}" type="parTrans" cxnId="{97B0406A-3151-41BB-8888-A09214E18929}">
      <dgm:prSet/>
      <dgm:spPr/>
      <dgm:t>
        <a:bodyPr/>
        <a:lstStyle/>
        <a:p>
          <a:endParaRPr lang="en-US"/>
        </a:p>
      </dgm:t>
    </dgm:pt>
    <dgm:pt modelId="{03792EDD-36E8-48F4-A8F2-F390F745B749}" type="sibTrans" cxnId="{97B0406A-3151-41BB-8888-A09214E18929}">
      <dgm:prSet/>
      <dgm:spPr/>
      <dgm:t>
        <a:bodyPr/>
        <a:lstStyle/>
        <a:p>
          <a:endParaRPr lang="en-US"/>
        </a:p>
      </dgm:t>
    </dgm:pt>
    <dgm:pt modelId="{F44E4CD4-75F4-4042-A330-0A0157E2DEEF}">
      <dgm:prSet/>
      <dgm:spPr/>
      <dgm:t>
        <a:bodyPr/>
        <a:lstStyle/>
        <a:p>
          <a:r>
            <a:rPr lang="tr-TR" dirty="0"/>
            <a:t>Sanayi ürünlerinde kullanılır</a:t>
          </a:r>
          <a:endParaRPr lang="en-US" dirty="0"/>
        </a:p>
      </dgm:t>
    </dgm:pt>
    <dgm:pt modelId="{DA31808A-A303-4A92-99EF-F140C11D839C}" type="parTrans" cxnId="{84AD7FB9-34CC-4486-A517-27F139F5D69B}">
      <dgm:prSet/>
      <dgm:spPr/>
      <dgm:t>
        <a:bodyPr/>
        <a:lstStyle/>
        <a:p>
          <a:endParaRPr lang="en-US"/>
        </a:p>
      </dgm:t>
    </dgm:pt>
    <dgm:pt modelId="{29468A22-4832-4B8A-9151-F3ECF5D1D8F1}" type="sibTrans" cxnId="{84AD7FB9-34CC-4486-A517-27F139F5D69B}">
      <dgm:prSet/>
      <dgm:spPr/>
      <dgm:t>
        <a:bodyPr/>
        <a:lstStyle/>
        <a:p>
          <a:endParaRPr lang="en-US"/>
        </a:p>
      </dgm:t>
    </dgm:pt>
    <dgm:pt modelId="{EB430B75-1FE4-4605-926D-3E541A95DC19}" type="pres">
      <dgm:prSet presAssocID="{FADDC9CF-93F0-4CBE-BFCE-9CE01CD28221}" presName="root" presStyleCnt="0">
        <dgm:presLayoutVars>
          <dgm:dir/>
          <dgm:resizeHandles val="exact"/>
        </dgm:presLayoutVars>
      </dgm:prSet>
      <dgm:spPr/>
    </dgm:pt>
    <dgm:pt modelId="{7936CBB3-CDFE-47C7-BBA6-D8803CB73E90}" type="pres">
      <dgm:prSet presAssocID="{083510C4-2F69-4BE8-B41C-DAF52E8757AA}" presName="compNode" presStyleCnt="0"/>
      <dgm:spPr/>
    </dgm:pt>
    <dgm:pt modelId="{2B5DCC34-778F-4D2C-BF25-A9180126FE99}" type="pres">
      <dgm:prSet presAssocID="{083510C4-2F69-4BE8-B41C-DAF52E8757AA}" presName="bgRect" presStyleLbl="bgShp" presStyleIdx="0" presStyleCnt="3"/>
      <dgm:spPr/>
    </dgm:pt>
    <dgm:pt modelId="{13EA05C6-5DA8-420D-915A-28894C828DD9}" type="pres">
      <dgm:prSet presAssocID="{083510C4-2F69-4BE8-B41C-DAF52E8757A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nion"/>
        </a:ext>
      </dgm:extLst>
    </dgm:pt>
    <dgm:pt modelId="{210541CA-3E59-4568-B263-C5D421EE0A85}" type="pres">
      <dgm:prSet presAssocID="{083510C4-2F69-4BE8-B41C-DAF52E8757AA}" presName="spaceRect" presStyleCnt="0"/>
      <dgm:spPr/>
    </dgm:pt>
    <dgm:pt modelId="{F0417F1D-4E47-4E3F-9693-2CCFF4D4518C}" type="pres">
      <dgm:prSet presAssocID="{083510C4-2F69-4BE8-B41C-DAF52E8757AA}" presName="parTx" presStyleLbl="revTx" presStyleIdx="0" presStyleCnt="3">
        <dgm:presLayoutVars>
          <dgm:chMax val="0"/>
          <dgm:chPref val="0"/>
        </dgm:presLayoutVars>
      </dgm:prSet>
      <dgm:spPr/>
    </dgm:pt>
    <dgm:pt modelId="{7029A8D0-0F1F-4F49-95F0-79DA68F38777}" type="pres">
      <dgm:prSet presAssocID="{4F71B252-52E7-4054-B461-54E74DD74322}" presName="sibTrans" presStyleCnt="0"/>
      <dgm:spPr/>
    </dgm:pt>
    <dgm:pt modelId="{84040A31-2BAE-46A5-9071-3FE3D5370606}" type="pres">
      <dgm:prSet presAssocID="{17700CAA-0D0C-4A7B-A44C-1FDEC002CD31}" presName="compNode" presStyleCnt="0"/>
      <dgm:spPr/>
    </dgm:pt>
    <dgm:pt modelId="{6D9DBF5A-A9F9-41A4-A07F-6B4A46BEA2A5}" type="pres">
      <dgm:prSet presAssocID="{17700CAA-0D0C-4A7B-A44C-1FDEC002CD31}" presName="bgRect" presStyleLbl="bgShp" presStyleIdx="1" presStyleCnt="3"/>
      <dgm:spPr/>
    </dgm:pt>
    <dgm:pt modelId="{79C5DD61-271C-400C-9EF8-91FBFDB2351D}" type="pres">
      <dgm:prSet presAssocID="{17700CAA-0D0C-4A7B-A44C-1FDEC002CD31}"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itcoin"/>
        </a:ext>
      </dgm:extLst>
    </dgm:pt>
    <dgm:pt modelId="{D89FC821-BD84-4C3F-A9FC-174AA3672A5D}" type="pres">
      <dgm:prSet presAssocID="{17700CAA-0D0C-4A7B-A44C-1FDEC002CD31}" presName="spaceRect" presStyleCnt="0"/>
      <dgm:spPr/>
    </dgm:pt>
    <dgm:pt modelId="{9665FB79-8456-4ED7-A431-32880EFEF3DE}" type="pres">
      <dgm:prSet presAssocID="{17700CAA-0D0C-4A7B-A44C-1FDEC002CD31}" presName="parTx" presStyleLbl="revTx" presStyleIdx="1" presStyleCnt="3">
        <dgm:presLayoutVars>
          <dgm:chMax val="0"/>
          <dgm:chPref val="0"/>
        </dgm:presLayoutVars>
      </dgm:prSet>
      <dgm:spPr/>
    </dgm:pt>
    <dgm:pt modelId="{D0F9799E-74BB-4437-B98B-11E7D8F07E57}" type="pres">
      <dgm:prSet presAssocID="{03792EDD-36E8-48F4-A8F2-F390F745B749}" presName="sibTrans" presStyleCnt="0"/>
      <dgm:spPr/>
    </dgm:pt>
    <dgm:pt modelId="{469E5757-B49E-4C3E-A703-AE14B04429B2}" type="pres">
      <dgm:prSet presAssocID="{F44E4CD4-75F4-4042-A330-0A0157E2DEEF}" presName="compNode" presStyleCnt="0"/>
      <dgm:spPr/>
    </dgm:pt>
    <dgm:pt modelId="{F83DB220-CE27-4996-9D39-157F2F00B136}" type="pres">
      <dgm:prSet presAssocID="{F44E4CD4-75F4-4042-A330-0A0157E2DEEF}" presName="bgRect" presStyleLbl="bgShp" presStyleIdx="2" presStyleCnt="3"/>
      <dgm:spPr/>
    </dgm:pt>
    <dgm:pt modelId="{477046E9-7963-4AAB-B5D2-89690DDB56D6}" type="pres">
      <dgm:prSet presAssocID="{F44E4CD4-75F4-4042-A330-0A0157E2DEE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Factory"/>
        </a:ext>
      </dgm:extLst>
    </dgm:pt>
    <dgm:pt modelId="{DCC244DE-02C1-4D15-B45E-2DB5EF1176A5}" type="pres">
      <dgm:prSet presAssocID="{F44E4CD4-75F4-4042-A330-0A0157E2DEEF}" presName="spaceRect" presStyleCnt="0"/>
      <dgm:spPr/>
    </dgm:pt>
    <dgm:pt modelId="{B490F3E7-9DEC-40F9-8B96-4CFFA3EE133D}" type="pres">
      <dgm:prSet presAssocID="{F44E4CD4-75F4-4042-A330-0A0157E2DEEF}" presName="parTx" presStyleLbl="revTx" presStyleIdx="2" presStyleCnt="3">
        <dgm:presLayoutVars>
          <dgm:chMax val="0"/>
          <dgm:chPref val="0"/>
        </dgm:presLayoutVars>
      </dgm:prSet>
      <dgm:spPr/>
    </dgm:pt>
  </dgm:ptLst>
  <dgm:cxnLst>
    <dgm:cxn modelId="{B123F32C-D8B5-4AD2-95FF-7D9AF879B500}" srcId="{FADDC9CF-93F0-4CBE-BFCE-9CE01CD28221}" destId="{083510C4-2F69-4BE8-B41C-DAF52E8757AA}" srcOrd="0" destOrd="0" parTransId="{2E4683B0-372F-4501-889F-F67E285280CC}" sibTransId="{4F71B252-52E7-4054-B461-54E74DD74322}"/>
    <dgm:cxn modelId="{41EA6168-6021-4712-8ED3-893171D57BD2}" type="presOf" srcId="{17700CAA-0D0C-4A7B-A44C-1FDEC002CD31}" destId="{9665FB79-8456-4ED7-A431-32880EFEF3DE}" srcOrd="0" destOrd="0" presId="urn:microsoft.com/office/officeart/2018/2/layout/IconVerticalSolidList"/>
    <dgm:cxn modelId="{97B0406A-3151-41BB-8888-A09214E18929}" srcId="{FADDC9CF-93F0-4CBE-BFCE-9CE01CD28221}" destId="{17700CAA-0D0C-4A7B-A44C-1FDEC002CD31}" srcOrd="1" destOrd="0" parTransId="{71905373-7EC4-4E3A-920E-3E28D2DB88DD}" sibTransId="{03792EDD-36E8-48F4-A8F2-F390F745B749}"/>
    <dgm:cxn modelId="{4F946A93-C7CA-4B7B-9999-E28E25580470}" type="presOf" srcId="{083510C4-2F69-4BE8-B41C-DAF52E8757AA}" destId="{F0417F1D-4E47-4E3F-9693-2CCFF4D4518C}" srcOrd="0" destOrd="0" presId="urn:microsoft.com/office/officeart/2018/2/layout/IconVerticalSolidList"/>
    <dgm:cxn modelId="{FB20E994-8D15-4D29-8FDD-E1A369ADAF43}" type="presOf" srcId="{FADDC9CF-93F0-4CBE-BFCE-9CE01CD28221}" destId="{EB430B75-1FE4-4605-926D-3E541A95DC19}" srcOrd="0" destOrd="0" presId="urn:microsoft.com/office/officeart/2018/2/layout/IconVerticalSolidList"/>
    <dgm:cxn modelId="{84AD7FB9-34CC-4486-A517-27F139F5D69B}" srcId="{FADDC9CF-93F0-4CBE-BFCE-9CE01CD28221}" destId="{F44E4CD4-75F4-4042-A330-0A0157E2DEEF}" srcOrd="2" destOrd="0" parTransId="{DA31808A-A303-4A92-99EF-F140C11D839C}" sibTransId="{29468A22-4832-4B8A-9151-F3ECF5D1D8F1}"/>
    <dgm:cxn modelId="{DFE415C2-D5B6-454C-BBE4-0938D6F6E518}" type="presOf" srcId="{F44E4CD4-75F4-4042-A330-0A0157E2DEEF}" destId="{B490F3E7-9DEC-40F9-8B96-4CFFA3EE133D}" srcOrd="0" destOrd="0" presId="urn:microsoft.com/office/officeart/2018/2/layout/IconVerticalSolidList"/>
    <dgm:cxn modelId="{00F3E03F-A930-45F4-B6B0-30385904EDD0}" type="presParOf" srcId="{EB430B75-1FE4-4605-926D-3E541A95DC19}" destId="{7936CBB3-CDFE-47C7-BBA6-D8803CB73E90}" srcOrd="0" destOrd="0" presId="urn:microsoft.com/office/officeart/2018/2/layout/IconVerticalSolidList"/>
    <dgm:cxn modelId="{C1C26882-85BF-42A5-B13A-F34940831D5C}" type="presParOf" srcId="{7936CBB3-CDFE-47C7-BBA6-D8803CB73E90}" destId="{2B5DCC34-778F-4D2C-BF25-A9180126FE99}" srcOrd="0" destOrd="0" presId="urn:microsoft.com/office/officeart/2018/2/layout/IconVerticalSolidList"/>
    <dgm:cxn modelId="{20993614-673B-4D6A-B416-661FE73BEA85}" type="presParOf" srcId="{7936CBB3-CDFE-47C7-BBA6-D8803CB73E90}" destId="{13EA05C6-5DA8-420D-915A-28894C828DD9}" srcOrd="1" destOrd="0" presId="urn:microsoft.com/office/officeart/2018/2/layout/IconVerticalSolidList"/>
    <dgm:cxn modelId="{EE003B99-9249-4DCD-9711-7CDA515E291D}" type="presParOf" srcId="{7936CBB3-CDFE-47C7-BBA6-D8803CB73E90}" destId="{210541CA-3E59-4568-B263-C5D421EE0A85}" srcOrd="2" destOrd="0" presId="urn:microsoft.com/office/officeart/2018/2/layout/IconVerticalSolidList"/>
    <dgm:cxn modelId="{A0679B9A-FAEC-4F4F-805E-B7186F00BFA4}" type="presParOf" srcId="{7936CBB3-CDFE-47C7-BBA6-D8803CB73E90}" destId="{F0417F1D-4E47-4E3F-9693-2CCFF4D4518C}" srcOrd="3" destOrd="0" presId="urn:microsoft.com/office/officeart/2018/2/layout/IconVerticalSolidList"/>
    <dgm:cxn modelId="{07252905-8BAB-423C-B803-78D33D23D151}" type="presParOf" srcId="{EB430B75-1FE4-4605-926D-3E541A95DC19}" destId="{7029A8D0-0F1F-4F49-95F0-79DA68F38777}" srcOrd="1" destOrd="0" presId="urn:microsoft.com/office/officeart/2018/2/layout/IconVerticalSolidList"/>
    <dgm:cxn modelId="{B3EC138F-3D7A-4098-8E3A-5F99A4B2EBD7}" type="presParOf" srcId="{EB430B75-1FE4-4605-926D-3E541A95DC19}" destId="{84040A31-2BAE-46A5-9071-3FE3D5370606}" srcOrd="2" destOrd="0" presId="urn:microsoft.com/office/officeart/2018/2/layout/IconVerticalSolidList"/>
    <dgm:cxn modelId="{CB341034-1B11-4D38-BDE9-B1BDBB28323F}" type="presParOf" srcId="{84040A31-2BAE-46A5-9071-3FE3D5370606}" destId="{6D9DBF5A-A9F9-41A4-A07F-6B4A46BEA2A5}" srcOrd="0" destOrd="0" presId="urn:microsoft.com/office/officeart/2018/2/layout/IconVerticalSolidList"/>
    <dgm:cxn modelId="{6BDF0FF8-5910-4A3F-A9C6-55FA53992171}" type="presParOf" srcId="{84040A31-2BAE-46A5-9071-3FE3D5370606}" destId="{79C5DD61-271C-400C-9EF8-91FBFDB2351D}" srcOrd="1" destOrd="0" presId="urn:microsoft.com/office/officeart/2018/2/layout/IconVerticalSolidList"/>
    <dgm:cxn modelId="{A9A5C5A1-4BBA-4665-A024-889C44B5EE7A}" type="presParOf" srcId="{84040A31-2BAE-46A5-9071-3FE3D5370606}" destId="{D89FC821-BD84-4C3F-A9FC-174AA3672A5D}" srcOrd="2" destOrd="0" presId="urn:microsoft.com/office/officeart/2018/2/layout/IconVerticalSolidList"/>
    <dgm:cxn modelId="{F55989BE-5775-4485-9C25-4CCE8C2C4555}" type="presParOf" srcId="{84040A31-2BAE-46A5-9071-3FE3D5370606}" destId="{9665FB79-8456-4ED7-A431-32880EFEF3DE}" srcOrd="3" destOrd="0" presId="urn:microsoft.com/office/officeart/2018/2/layout/IconVerticalSolidList"/>
    <dgm:cxn modelId="{8BC167AF-B17D-4BCA-AC86-2CC0E1028795}" type="presParOf" srcId="{EB430B75-1FE4-4605-926D-3E541A95DC19}" destId="{D0F9799E-74BB-4437-B98B-11E7D8F07E57}" srcOrd="3" destOrd="0" presId="urn:microsoft.com/office/officeart/2018/2/layout/IconVerticalSolidList"/>
    <dgm:cxn modelId="{EFB283E1-BD01-4FFD-9681-FCDF1313C250}" type="presParOf" srcId="{EB430B75-1FE4-4605-926D-3E541A95DC19}" destId="{469E5757-B49E-4C3E-A703-AE14B04429B2}" srcOrd="4" destOrd="0" presId="urn:microsoft.com/office/officeart/2018/2/layout/IconVerticalSolidList"/>
    <dgm:cxn modelId="{D4F21DB9-DADC-44DF-9A85-975C1069A3B7}" type="presParOf" srcId="{469E5757-B49E-4C3E-A703-AE14B04429B2}" destId="{F83DB220-CE27-4996-9D39-157F2F00B136}" srcOrd="0" destOrd="0" presId="urn:microsoft.com/office/officeart/2018/2/layout/IconVerticalSolidList"/>
    <dgm:cxn modelId="{08255DAF-4E38-4AD8-9A59-3605308AFFD5}" type="presParOf" srcId="{469E5757-B49E-4C3E-A703-AE14B04429B2}" destId="{477046E9-7963-4AAB-B5D2-89690DDB56D6}" srcOrd="1" destOrd="0" presId="urn:microsoft.com/office/officeart/2018/2/layout/IconVerticalSolidList"/>
    <dgm:cxn modelId="{18A84DAA-BD57-4830-B361-3D5777522EC8}" type="presParOf" srcId="{469E5757-B49E-4C3E-A703-AE14B04429B2}" destId="{DCC244DE-02C1-4D15-B45E-2DB5EF1176A5}" srcOrd="2" destOrd="0" presId="urn:microsoft.com/office/officeart/2018/2/layout/IconVerticalSolidList"/>
    <dgm:cxn modelId="{831BE7BB-1393-408F-A6C0-086E458A5352}" type="presParOf" srcId="{469E5757-B49E-4C3E-A703-AE14B04429B2}" destId="{B490F3E7-9DEC-40F9-8B96-4CFFA3EE133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028471-3FC3-415C-8F5B-C16780D5B9C3}">
      <dsp:nvSpPr>
        <dsp:cNvPr id="0" name=""/>
        <dsp:cNvSpPr/>
      </dsp:nvSpPr>
      <dsp:spPr>
        <a:xfrm>
          <a:off x="674745" y="838473"/>
          <a:ext cx="1098000" cy="109800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AFDC75A-FD76-4DC3-83BA-1C582D63F56A}">
      <dsp:nvSpPr>
        <dsp:cNvPr id="0" name=""/>
        <dsp:cNvSpPr/>
      </dsp:nvSpPr>
      <dsp:spPr>
        <a:xfrm>
          <a:off x="908745" y="1072473"/>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DA16550-035A-48B3-B5BA-A0E6EAE0968A}">
      <dsp:nvSpPr>
        <dsp:cNvPr id="0" name=""/>
        <dsp:cNvSpPr/>
      </dsp:nvSpPr>
      <dsp:spPr>
        <a:xfrm>
          <a:off x="323745" y="2278473"/>
          <a:ext cx="1800000" cy="977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tr-TR" sz="1800" b="1" kern="1200" dirty="0"/>
            <a:t>TÜRKİYE’NİN DIŞTİCARETİNDE İKİ ÖNEMLİ TARİH</a:t>
          </a:r>
          <a:endParaRPr lang="en-US" sz="1800" b="1" kern="1200" dirty="0"/>
        </a:p>
      </dsp:txBody>
      <dsp:txXfrm>
        <a:off x="323745" y="2278473"/>
        <a:ext cx="1800000" cy="977976"/>
      </dsp:txXfrm>
    </dsp:sp>
    <dsp:sp modelId="{85131CE6-9CE1-45EE-996A-79693310C84E}">
      <dsp:nvSpPr>
        <dsp:cNvPr id="0" name=""/>
        <dsp:cNvSpPr/>
      </dsp:nvSpPr>
      <dsp:spPr>
        <a:xfrm>
          <a:off x="2789745" y="838473"/>
          <a:ext cx="1098000" cy="109800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03F1E1-29E9-4992-A8C6-F628A923BFCE}">
      <dsp:nvSpPr>
        <dsp:cNvPr id="0" name=""/>
        <dsp:cNvSpPr/>
      </dsp:nvSpPr>
      <dsp:spPr>
        <a:xfrm>
          <a:off x="3023745" y="1072473"/>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540C7F0-216A-45F0-AC7A-DC5795BB9664}">
      <dsp:nvSpPr>
        <dsp:cNvPr id="0" name=""/>
        <dsp:cNvSpPr/>
      </dsp:nvSpPr>
      <dsp:spPr>
        <a:xfrm>
          <a:off x="2438745" y="2278473"/>
          <a:ext cx="1800000" cy="977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tr-TR" sz="2000" b="1" kern="1200" dirty="0"/>
            <a:t>24 Ocak 1980 ve</a:t>
          </a:r>
          <a:endParaRPr lang="en-US" sz="2000" b="1" kern="1200" dirty="0"/>
        </a:p>
      </dsp:txBody>
      <dsp:txXfrm>
        <a:off x="2438745" y="2278473"/>
        <a:ext cx="1800000" cy="977976"/>
      </dsp:txXfrm>
    </dsp:sp>
    <dsp:sp modelId="{CA0D16EE-2EEF-463E-88CE-2A8E2994D456}">
      <dsp:nvSpPr>
        <dsp:cNvPr id="0" name=""/>
        <dsp:cNvSpPr/>
      </dsp:nvSpPr>
      <dsp:spPr>
        <a:xfrm>
          <a:off x="4904745" y="838473"/>
          <a:ext cx="1098000" cy="1098000"/>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9A6DAA-CF7D-408A-9774-33D711303D39}">
      <dsp:nvSpPr>
        <dsp:cNvPr id="0" name=""/>
        <dsp:cNvSpPr/>
      </dsp:nvSpPr>
      <dsp:spPr>
        <a:xfrm>
          <a:off x="5138745" y="1072473"/>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6103176-DE2B-4A1A-9930-A016612BB1ED}">
      <dsp:nvSpPr>
        <dsp:cNvPr id="0" name=""/>
        <dsp:cNvSpPr/>
      </dsp:nvSpPr>
      <dsp:spPr>
        <a:xfrm>
          <a:off x="4566147" y="2200538"/>
          <a:ext cx="1800000" cy="977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90000"/>
            </a:lnSpc>
            <a:spcBef>
              <a:spcPct val="0"/>
            </a:spcBef>
            <a:spcAft>
              <a:spcPct val="35000"/>
            </a:spcAft>
            <a:buNone/>
            <a:defRPr cap="all"/>
          </a:pPr>
          <a:r>
            <a:rPr lang="tr-TR" sz="2000" b="1" kern="1200" dirty="0"/>
            <a:t>1 Ocak 1996</a:t>
          </a:r>
          <a:endParaRPr lang="en-US" sz="2000" b="1" kern="1200" dirty="0"/>
        </a:p>
      </dsp:txBody>
      <dsp:txXfrm>
        <a:off x="4566147" y="2200538"/>
        <a:ext cx="1800000" cy="977976"/>
      </dsp:txXfrm>
    </dsp:sp>
    <dsp:sp modelId="{8BFFE658-91E0-4646-85B9-2EFC7C7BAA62}">
      <dsp:nvSpPr>
        <dsp:cNvPr id="0" name=""/>
        <dsp:cNvSpPr/>
      </dsp:nvSpPr>
      <dsp:spPr>
        <a:xfrm>
          <a:off x="7019745" y="838473"/>
          <a:ext cx="1098000" cy="1098000"/>
        </a:xfrm>
        <a:prstGeom prst="round2DiagRect">
          <a:avLst>
            <a:gd name="adj1" fmla="val 29727"/>
            <a:gd name="adj2" fmla="val 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4F8B2A-88AD-42C3-978C-EA357150E057}">
      <dsp:nvSpPr>
        <dsp:cNvPr id="0" name=""/>
        <dsp:cNvSpPr/>
      </dsp:nvSpPr>
      <dsp:spPr>
        <a:xfrm>
          <a:off x="7253745" y="1072473"/>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1BC9DE-E972-4D34-B311-541439F8DADF}">
      <dsp:nvSpPr>
        <dsp:cNvPr id="0" name=""/>
        <dsp:cNvSpPr/>
      </dsp:nvSpPr>
      <dsp:spPr>
        <a:xfrm>
          <a:off x="6668745" y="2278473"/>
          <a:ext cx="1800000" cy="977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tr-TR" sz="1600" b="1" kern="1200" dirty="0"/>
            <a:t>24 Ocak 1980: Liberal ekonomiye geçtiğimiz tarihtir.</a:t>
          </a:r>
          <a:endParaRPr lang="en-US" sz="1600" b="1" kern="1200" dirty="0"/>
        </a:p>
      </dsp:txBody>
      <dsp:txXfrm>
        <a:off x="6668745" y="2278473"/>
        <a:ext cx="1800000" cy="977976"/>
      </dsp:txXfrm>
    </dsp:sp>
    <dsp:sp modelId="{FCCCF280-03EE-4BF8-AAB7-CD45FD24266F}">
      <dsp:nvSpPr>
        <dsp:cNvPr id="0" name=""/>
        <dsp:cNvSpPr/>
      </dsp:nvSpPr>
      <dsp:spPr>
        <a:xfrm>
          <a:off x="9134745" y="838473"/>
          <a:ext cx="1098000" cy="1098000"/>
        </a:xfrm>
        <a:prstGeom prst="round2DiagRect">
          <a:avLst>
            <a:gd name="adj1" fmla="val 29727"/>
            <a:gd name="adj2" fmla="val 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F49485-9CAC-45E5-A7F8-7DC3DAFA0338}">
      <dsp:nvSpPr>
        <dsp:cNvPr id="0" name=""/>
        <dsp:cNvSpPr/>
      </dsp:nvSpPr>
      <dsp:spPr>
        <a:xfrm>
          <a:off x="9368745" y="1072473"/>
          <a:ext cx="630000" cy="63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1F1C7C-6C75-427F-9300-300D6C892760}">
      <dsp:nvSpPr>
        <dsp:cNvPr id="0" name=""/>
        <dsp:cNvSpPr/>
      </dsp:nvSpPr>
      <dsp:spPr>
        <a:xfrm>
          <a:off x="8783745" y="2278473"/>
          <a:ext cx="1800000" cy="977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90000"/>
            </a:lnSpc>
            <a:spcBef>
              <a:spcPct val="0"/>
            </a:spcBef>
            <a:spcAft>
              <a:spcPct val="35000"/>
            </a:spcAft>
            <a:buNone/>
            <a:defRPr cap="all"/>
          </a:pPr>
          <a:r>
            <a:rPr lang="tr-TR" sz="1400" b="1" kern="1200" dirty="0"/>
            <a:t>1 Ocak 1996: Avrupa Birliği ile Gümrük Birliği Anlaşması’nın yürürlüğe girdiği tarihtir</a:t>
          </a:r>
          <a:r>
            <a:rPr lang="tr-TR" sz="1200" kern="1200" dirty="0"/>
            <a:t>.</a:t>
          </a:r>
          <a:endParaRPr lang="en-US" sz="1200" kern="1200" dirty="0"/>
        </a:p>
      </dsp:txBody>
      <dsp:txXfrm>
        <a:off x="8783745" y="2278473"/>
        <a:ext cx="1800000" cy="9779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1A911E-966E-4264-B777-93BEF5E84F62}">
      <dsp:nvSpPr>
        <dsp:cNvPr id="0" name=""/>
        <dsp:cNvSpPr/>
      </dsp:nvSpPr>
      <dsp:spPr>
        <a:xfrm>
          <a:off x="3383347" y="-7815"/>
          <a:ext cx="5074255" cy="3188574"/>
        </a:xfrm>
        <a:prstGeom prst="downArrow">
          <a:avLst>
            <a:gd name="adj1" fmla="val 50000"/>
            <a:gd name="adj2" fmla="val 35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tr-TR" sz="2100" b="1" kern="1200" dirty="0">
              <a:solidFill>
                <a:srgbClr val="FF0000"/>
              </a:solidFill>
              <a:highlight>
                <a:srgbClr val="FFFF00"/>
              </a:highlight>
            </a:rPr>
            <a:t>Gümrük Birliği, </a:t>
          </a:r>
          <a:endParaRPr lang="en-US" sz="2100" b="1" kern="1200" dirty="0">
            <a:solidFill>
              <a:srgbClr val="FF0000"/>
            </a:solidFill>
            <a:highlight>
              <a:srgbClr val="FFFF00"/>
            </a:highlight>
          </a:endParaRPr>
        </a:p>
      </dsp:txBody>
      <dsp:txXfrm>
        <a:off x="4651911" y="-7815"/>
        <a:ext cx="2537127" cy="2630574"/>
      </dsp:txXfrm>
    </dsp:sp>
    <dsp:sp modelId="{D779D132-3BA7-4EF5-B136-5F121F73DC92}">
      <dsp:nvSpPr>
        <dsp:cNvPr id="0" name=""/>
        <dsp:cNvSpPr/>
      </dsp:nvSpPr>
      <dsp:spPr>
        <a:xfrm rot="7200000">
          <a:off x="4353888" y="3171928"/>
          <a:ext cx="7096566" cy="3693886"/>
        </a:xfrm>
        <a:prstGeom prst="downArrow">
          <a:avLst>
            <a:gd name="adj1" fmla="val 50000"/>
            <a:gd name="adj2" fmla="val 35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tr-TR" sz="1600" b="1" kern="1200" dirty="0">
              <a:solidFill>
                <a:schemeClr val="tx1"/>
              </a:solidFill>
              <a:highlight>
                <a:srgbClr val="FFFF00"/>
              </a:highlight>
            </a:rPr>
            <a:t>Gümrük Birliği, en genel ifadeyle Türkiye ile AB arasındaki ticarette mevcut gümrük vergileri, eş etkili vergiler ve miktar kısıtlamalarıyla, her türlü eş etkili tedbirin kaldırıldığı; Ayrıca, birlik dışında kalan üçüncü ülkelere yönelik ortak gümrük tarifesinin uygulandığı bir ekonomik entegrasyon çeşidi olarak tanımlanmaktadır. Gümrük Birliği ile; Sanayi ürünlerinin taraflar arasında (Türkiye ile AB üyesi ülkeler arasında) serbest dolaşımı öngörülmektedir.</a:t>
          </a:r>
          <a:endParaRPr lang="en-US" sz="1600" b="1" kern="1200" dirty="0">
            <a:solidFill>
              <a:schemeClr val="tx1"/>
            </a:solidFill>
            <a:highlight>
              <a:srgbClr val="FFFF00"/>
            </a:highlight>
          </a:endParaRPr>
        </a:p>
      </dsp:txBody>
      <dsp:txXfrm rot="-5400000">
        <a:off x="6658355" y="3406338"/>
        <a:ext cx="3047456" cy="3548283"/>
      </dsp:txXfrm>
    </dsp:sp>
    <dsp:sp modelId="{B3B205A0-1558-4E55-904D-59AAE427D680}">
      <dsp:nvSpPr>
        <dsp:cNvPr id="0" name=""/>
        <dsp:cNvSpPr/>
      </dsp:nvSpPr>
      <dsp:spPr>
        <a:xfrm rot="14400000">
          <a:off x="86889" y="3283519"/>
          <a:ext cx="7703777" cy="3470703"/>
        </a:xfrm>
        <a:prstGeom prst="downArrow">
          <a:avLst>
            <a:gd name="adj1" fmla="val 50000"/>
            <a:gd name="adj2" fmla="val 35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a:lnSpc>
              <a:spcPct val="90000"/>
            </a:lnSpc>
            <a:spcBef>
              <a:spcPct val="0"/>
            </a:spcBef>
            <a:spcAft>
              <a:spcPct val="35000"/>
            </a:spcAft>
            <a:buNone/>
          </a:pPr>
          <a:r>
            <a:rPr lang="tr-TR" sz="2100" b="1" kern="1200" dirty="0">
              <a:solidFill>
                <a:schemeClr val="tx1"/>
              </a:solidFill>
            </a:rPr>
            <a:t>AB kaynaklı sanayi ürünlerinin ithalatında uygulanan Gümrük Vergileri, eş etkili vergiler ve Toplu Konut Fonu kaldırılmıştır. Üçüncü ülkelerden sanayi ürünleri ithalatında topluluk tarafından Ortak Gümrük Tarifesi (OGT) uygulanmaktadır</a:t>
          </a:r>
          <a:r>
            <a:rPr lang="tr-TR" sz="2100" kern="1200" dirty="0"/>
            <a:t>.</a:t>
          </a:r>
          <a:endParaRPr lang="en-US" sz="2100" kern="1200" dirty="0"/>
        </a:p>
      </dsp:txBody>
      <dsp:txXfrm rot="5400000">
        <a:off x="2244112" y="3244770"/>
        <a:ext cx="2863330" cy="385188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5DCC34-778F-4D2C-BF25-A9180126FE99}">
      <dsp:nvSpPr>
        <dsp:cNvPr id="0" name=""/>
        <dsp:cNvSpPr/>
      </dsp:nvSpPr>
      <dsp:spPr>
        <a:xfrm>
          <a:off x="0" y="718"/>
          <a:ext cx="6513603" cy="168113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3EA05C6-5DA8-420D-915A-28894C828DD9}">
      <dsp:nvSpPr>
        <dsp:cNvPr id="0" name=""/>
        <dsp:cNvSpPr/>
      </dsp:nvSpPr>
      <dsp:spPr>
        <a:xfrm>
          <a:off x="508544" y="378974"/>
          <a:ext cx="924626" cy="92462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417F1D-4E47-4E3F-9693-2CCFF4D4518C}">
      <dsp:nvSpPr>
        <dsp:cNvPr id="0" name=""/>
        <dsp:cNvSpPr/>
      </dsp:nvSpPr>
      <dsp:spPr>
        <a:xfrm>
          <a:off x="1941716" y="718"/>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800100">
            <a:lnSpc>
              <a:spcPct val="90000"/>
            </a:lnSpc>
            <a:spcBef>
              <a:spcPct val="0"/>
            </a:spcBef>
            <a:spcAft>
              <a:spcPct val="35000"/>
            </a:spcAft>
            <a:buNone/>
          </a:pPr>
          <a:r>
            <a:rPr lang="tr-TR" sz="1800" b="1" kern="1200" dirty="0">
              <a:solidFill>
                <a:srgbClr val="FF0000"/>
              </a:solidFill>
              <a:highlight>
                <a:srgbClr val="C0C0C0"/>
              </a:highlight>
            </a:rPr>
            <a:t>ATR.1</a:t>
          </a:r>
          <a:r>
            <a:rPr lang="tr-TR" sz="1800" b="1" kern="1200" dirty="0">
              <a:highlight>
                <a:srgbClr val="C0C0C0"/>
              </a:highlight>
            </a:rPr>
            <a:t> </a:t>
          </a:r>
          <a:endParaRPr lang="en-US" sz="1800" b="1" kern="1200" dirty="0">
            <a:highlight>
              <a:srgbClr val="C0C0C0"/>
            </a:highlight>
          </a:endParaRPr>
        </a:p>
      </dsp:txBody>
      <dsp:txXfrm>
        <a:off x="1941716" y="718"/>
        <a:ext cx="4571887" cy="1681139"/>
      </dsp:txXfrm>
    </dsp:sp>
    <dsp:sp modelId="{6D9DBF5A-A9F9-41A4-A07F-6B4A46BEA2A5}">
      <dsp:nvSpPr>
        <dsp:cNvPr id="0" name=""/>
        <dsp:cNvSpPr/>
      </dsp:nvSpPr>
      <dsp:spPr>
        <a:xfrm>
          <a:off x="0" y="2102143"/>
          <a:ext cx="6513603" cy="168113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C5DD61-271C-400C-9EF8-91FBFDB2351D}">
      <dsp:nvSpPr>
        <dsp:cNvPr id="0" name=""/>
        <dsp:cNvSpPr/>
      </dsp:nvSpPr>
      <dsp:spPr>
        <a:xfrm>
          <a:off x="508544" y="2480399"/>
          <a:ext cx="924626" cy="9246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665FB79-8456-4ED7-A431-32880EFEF3DE}">
      <dsp:nvSpPr>
        <dsp:cNvPr id="0" name=""/>
        <dsp:cNvSpPr/>
      </dsp:nvSpPr>
      <dsp:spPr>
        <a:xfrm>
          <a:off x="1941716" y="2102143"/>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800100">
            <a:lnSpc>
              <a:spcPct val="90000"/>
            </a:lnSpc>
            <a:spcBef>
              <a:spcPct val="0"/>
            </a:spcBef>
            <a:spcAft>
              <a:spcPct val="35000"/>
            </a:spcAft>
            <a:buNone/>
          </a:pPr>
          <a:r>
            <a:rPr lang="tr-TR" sz="1800" kern="1200"/>
            <a:t>Sertifikası, daha düşük vergi oranlarından yararlanmak için AB üyeleri ile Türkiye arasındaki ticarette kullanılan bir gümrük belgesidir. Sertifikanın kullanımının yasal dayanağı AB-Türkiye Gümrük Birliği'dir. </a:t>
          </a:r>
          <a:endParaRPr lang="en-US" sz="1800" kern="1200"/>
        </a:p>
      </dsp:txBody>
      <dsp:txXfrm>
        <a:off x="1941716" y="2102143"/>
        <a:ext cx="4571887" cy="1681139"/>
      </dsp:txXfrm>
    </dsp:sp>
    <dsp:sp modelId="{F83DB220-CE27-4996-9D39-157F2F00B136}">
      <dsp:nvSpPr>
        <dsp:cNvPr id="0" name=""/>
        <dsp:cNvSpPr/>
      </dsp:nvSpPr>
      <dsp:spPr>
        <a:xfrm>
          <a:off x="0" y="4203567"/>
          <a:ext cx="6513603" cy="168113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7046E9-7963-4AAB-B5D2-89690DDB56D6}">
      <dsp:nvSpPr>
        <dsp:cNvPr id="0" name=""/>
        <dsp:cNvSpPr/>
      </dsp:nvSpPr>
      <dsp:spPr>
        <a:xfrm>
          <a:off x="508544" y="4581824"/>
          <a:ext cx="924626" cy="92462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490F3E7-9DEC-40F9-8B96-4CFFA3EE133D}">
      <dsp:nvSpPr>
        <dsp:cNvPr id="0" name=""/>
        <dsp:cNvSpPr/>
      </dsp:nvSpPr>
      <dsp:spPr>
        <a:xfrm>
          <a:off x="1941716" y="4203567"/>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800100">
            <a:lnSpc>
              <a:spcPct val="90000"/>
            </a:lnSpc>
            <a:spcBef>
              <a:spcPct val="0"/>
            </a:spcBef>
            <a:spcAft>
              <a:spcPct val="35000"/>
            </a:spcAft>
            <a:buNone/>
          </a:pPr>
          <a:r>
            <a:rPr lang="tr-TR" sz="1800" kern="1200" dirty="0"/>
            <a:t>Sanayi ürünlerinde kullanılır</a:t>
          </a:r>
          <a:endParaRPr lang="en-US" sz="1800" kern="1200" dirty="0"/>
        </a:p>
      </dsp:txBody>
      <dsp:txXfrm>
        <a:off x="1941716" y="4203567"/>
        <a:ext cx="4571887" cy="1681139"/>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A618B4-9D2C-4FE7-8124-AF049F0742A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EADAF04-71FE-46BE-B143-CB49696A23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6BF1FB1-6832-4A26-88C5-965B362B72EE}"/>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5" name="Alt Bilgi Yer Tutucusu 4">
            <a:extLst>
              <a:ext uri="{FF2B5EF4-FFF2-40B4-BE49-F238E27FC236}">
                <a16:creationId xmlns:a16="http://schemas.microsoft.com/office/drawing/2014/main" id="{C790F687-8261-427A-B3F4-C9B1426702C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F505FAD-EBB8-4E70-9AC6-3180074551D5}"/>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1314731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68B921-AA25-4BCF-B622-792364C0C15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3640EBD-20CA-4166-AC8E-64111E58F0B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967C216-3E35-47C1-8385-0939EABFAF59}"/>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5" name="Alt Bilgi Yer Tutucusu 4">
            <a:extLst>
              <a:ext uri="{FF2B5EF4-FFF2-40B4-BE49-F238E27FC236}">
                <a16:creationId xmlns:a16="http://schemas.microsoft.com/office/drawing/2014/main" id="{53D4E1DC-F556-4F68-BB18-0D62CDDAD37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89D9552-3571-4856-B723-FC7E8320185F}"/>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3154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05211D4-24ED-43B8-8E77-96470C45480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1D64CA-53E4-4E03-8BEE-57100B0FB68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DBD7785-FAB3-42A8-BC13-2C1C2B2B2573}"/>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5" name="Alt Bilgi Yer Tutucusu 4">
            <a:extLst>
              <a:ext uri="{FF2B5EF4-FFF2-40B4-BE49-F238E27FC236}">
                <a16:creationId xmlns:a16="http://schemas.microsoft.com/office/drawing/2014/main" id="{95F2DDE5-43EF-4902-9FBF-05D1BFD028D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9D6042-8966-4B2C-BA03-D1852942FB7E}"/>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223466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4244419-095C-4659-882D-9F09CE922B6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FC6769F-898A-476F-AEF1-046616C2D40D}"/>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8E235C0-5314-4F2A-AF32-0C25C766B928}"/>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5" name="Alt Bilgi Yer Tutucusu 4">
            <a:extLst>
              <a:ext uri="{FF2B5EF4-FFF2-40B4-BE49-F238E27FC236}">
                <a16:creationId xmlns:a16="http://schemas.microsoft.com/office/drawing/2014/main" id="{BD4A79AC-42CE-4D25-8314-E7123F933A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534CBF9-EDA8-49A4-862B-939C9F7CD745}"/>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380350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755761-818E-44BA-8A23-55C6A5E2F59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BCB4A0D-1962-4B5C-B31C-77F9A617A8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3B62BD9E-BB8A-4F65-8687-A719A77A52D9}"/>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5" name="Alt Bilgi Yer Tutucusu 4">
            <a:extLst>
              <a:ext uri="{FF2B5EF4-FFF2-40B4-BE49-F238E27FC236}">
                <a16:creationId xmlns:a16="http://schemas.microsoft.com/office/drawing/2014/main" id="{BABD2AC5-5EF7-46C9-985F-32ACEEA51B9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A92CC57-E1AE-43B7-A6D0-B756E671EE57}"/>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39853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9BD8E2-3607-46EA-9082-B070854AA25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7B44B5D-94BB-4079-870A-E6A351239BC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C2539AB4-B078-4695-9956-A7BE9B32A6A9}"/>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A10007-989E-4290-AF45-5E887343145E}"/>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6" name="Alt Bilgi Yer Tutucusu 5">
            <a:extLst>
              <a:ext uri="{FF2B5EF4-FFF2-40B4-BE49-F238E27FC236}">
                <a16:creationId xmlns:a16="http://schemas.microsoft.com/office/drawing/2014/main" id="{2F09A77A-13AA-481B-B0A4-360B593F615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450BEE9-A93F-4132-9736-CDA3B7D64B3A}"/>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1234802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E299CF-E3DE-4F8D-A69B-D130881A3D5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65FA155-2E0D-4EAC-88B3-D5942AAB28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0A2ADD9D-B3CD-446A-A552-0F3FAE1B173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BD00458-FCE9-439E-9A81-EAB5E132CE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2783F3D-07AF-417F-A303-0B9C4A3106A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820DBFF9-EFE4-4996-81A7-0BB167535E8B}"/>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8" name="Alt Bilgi Yer Tutucusu 7">
            <a:extLst>
              <a:ext uri="{FF2B5EF4-FFF2-40B4-BE49-F238E27FC236}">
                <a16:creationId xmlns:a16="http://schemas.microsoft.com/office/drawing/2014/main" id="{9DEAEA8A-75A9-4529-8530-2337ECDE614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E010FE1-7B61-4C47-8E97-8956497BA541}"/>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22565439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7712F6-BA8C-4252-8132-86B5A526BA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E39CF6A-969C-4CF2-8DBB-0837F9D83636}"/>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4" name="Alt Bilgi Yer Tutucusu 3">
            <a:extLst>
              <a:ext uri="{FF2B5EF4-FFF2-40B4-BE49-F238E27FC236}">
                <a16:creationId xmlns:a16="http://schemas.microsoft.com/office/drawing/2014/main" id="{75871E67-B433-4A39-9F36-E49123A549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F547A7AF-0509-48EB-A3F8-61AD1D59F76F}"/>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72319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D19F5D5-EA6F-4F6E-B368-626D9F6A8C24}"/>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3" name="Alt Bilgi Yer Tutucusu 2">
            <a:extLst>
              <a:ext uri="{FF2B5EF4-FFF2-40B4-BE49-F238E27FC236}">
                <a16:creationId xmlns:a16="http://schemas.microsoft.com/office/drawing/2014/main" id="{13B3256E-335C-4101-8010-74A8F13FBFB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947991E-EE0E-4593-A12B-4EC9EF91E92D}"/>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29074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FFDF00-FB5C-419B-9827-B9FC7B57EA5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DE23DA1-9617-4C70-97ED-C7FFA4165F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C2FBEBE5-5B41-4B24-B2DB-037068843D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789BCA8-F3FD-4C9A-9E84-6B794D4D29EB}"/>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6" name="Alt Bilgi Yer Tutucusu 5">
            <a:extLst>
              <a:ext uri="{FF2B5EF4-FFF2-40B4-BE49-F238E27FC236}">
                <a16:creationId xmlns:a16="http://schemas.microsoft.com/office/drawing/2014/main" id="{C02CF8CF-C856-454F-9093-77DD9A3BF96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57644F3-DF58-4BF3-BB24-8FE4D7E7030B}"/>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265010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82B9E0-8AD8-4D3A-BED4-870C2E7B9C6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9A561BC-F340-411B-BB05-1899076708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F242A84-5B8D-400A-AED2-BEE071E817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227B1CA-0ECA-4365-8071-DA833BC74B26}"/>
              </a:ext>
            </a:extLst>
          </p:cNvPr>
          <p:cNvSpPr>
            <a:spLocks noGrp="1"/>
          </p:cNvSpPr>
          <p:nvPr>
            <p:ph type="dt" sz="half" idx="10"/>
          </p:nvPr>
        </p:nvSpPr>
        <p:spPr/>
        <p:txBody>
          <a:bodyPr/>
          <a:lstStyle/>
          <a:p>
            <a:fld id="{57B3C3FC-F01E-413B-B72C-40D1E84E1808}" type="datetimeFigureOut">
              <a:rPr lang="tr-TR" smtClean="0"/>
              <a:t>24.04.2020</a:t>
            </a:fld>
            <a:endParaRPr lang="tr-TR"/>
          </a:p>
        </p:txBody>
      </p:sp>
      <p:sp>
        <p:nvSpPr>
          <p:cNvPr id="6" name="Alt Bilgi Yer Tutucusu 5">
            <a:extLst>
              <a:ext uri="{FF2B5EF4-FFF2-40B4-BE49-F238E27FC236}">
                <a16:creationId xmlns:a16="http://schemas.microsoft.com/office/drawing/2014/main" id="{4BD0DEBB-4BBB-48FA-AF52-F414E1C7EBD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665A993-E436-45F0-9DA1-CCE80E5CF3C6}"/>
              </a:ext>
            </a:extLst>
          </p:cNvPr>
          <p:cNvSpPr>
            <a:spLocks noGrp="1"/>
          </p:cNvSpPr>
          <p:nvPr>
            <p:ph type="sldNum" sz="quarter" idx="12"/>
          </p:nvPr>
        </p:nvSpPr>
        <p:spPr/>
        <p:txBody>
          <a:bodyPr/>
          <a:lstStyle/>
          <a:p>
            <a:fld id="{6B2A91D1-76EA-487C-8927-84BA78599222}" type="slidenum">
              <a:rPr lang="tr-TR" smtClean="0"/>
              <a:t>‹#›</a:t>
            </a:fld>
            <a:endParaRPr lang="tr-TR"/>
          </a:p>
        </p:txBody>
      </p:sp>
    </p:spTree>
    <p:extLst>
      <p:ext uri="{BB962C8B-B14F-4D97-AF65-F5344CB8AC3E}">
        <p14:creationId xmlns:p14="http://schemas.microsoft.com/office/powerpoint/2010/main" val="3376248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20A9DE2-FD5A-42D0-B33F-16C34B16E7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9312041-28DF-4D56-BDF7-1FE3A5E07E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1944D6F-946A-4159-9EA2-CD7AF26A8F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B3C3FC-F01E-413B-B72C-40D1E84E1808}" type="datetimeFigureOut">
              <a:rPr lang="tr-TR" smtClean="0"/>
              <a:t>24.04.2020</a:t>
            </a:fld>
            <a:endParaRPr lang="tr-TR"/>
          </a:p>
        </p:txBody>
      </p:sp>
      <p:sp>
        <p:nvSpPr>
          <p:cNvPr id="5" name="Alt Bilgi Yer Tutucusu 4">
            <a:extLst>
              <a:ext uri="{FF2B5EF4-FFF2-40B4-BE49-F238E27FC236}">
                <a16:creationId xmlns:a16="http://schemas.microsoft.com/office/drawing/2014/main" id="{6BFF908A-ECEF-4400-B226-D9BBEA55B6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30C80099-E0B9-4064-BA6B-411F3C8B66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A91D1-76EA-487C-8927-84BA78599222}" type="slidenum">
              <a:rPr lang="tr-TR" smtClean="0"/>
              <a:t>‹#›</a:t>
            </a:fld>
            <a:endParaRPr lang="tr-TR"/>
          </a:p>
        </p:txBody>
      </p:sp>
    </p:spTree>
    <p:extLst>
      <p:ext uri="{BB962C8B-B14F-4D97-AF65-F5344CB8AC3E}">
        <p14:creationId xmlns:p14="http://schemas.microsoft.com/office/powerpoint/2010/main" val="4236286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0C7129A5-7DDF-4E75-B898-E55EAB4642D8}"/>
              </a:ext>
            </a:extLst>
          </p:cNvPr>
          <p:cNvSpPr>
            <a:spLocks noGrp="1"/>
          </p:cNvSpPr>
          <p:nvPr>
            <p:ph type="title"/>
          </p:nvPr>
        </p:nvSpPr>
        <p:spPr>
          <a:xfrm>
            <a:off x="838200" y="963877"/>
            <a:ext cx="3494362" cy="4930246"/>
          </a:xfrm>
        </p:spPr>
        <p:txBody>
          <a:bodyPr>
            <a:normAutofit/>
          </a:bodyPr>
          <a:lstStyle/>
          <a:p>
            <a:pPr algn="r"/>
            <a:r>
              <a:rPr lang="tr-TR">
                <a:solidFill>
                  <a:schemeClr val="accent1"/>
                </a:solidFill>
              </a:rPr>
              <a:t>DIŞ TİCARET nedir</a:t>
            </a: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289E37F6-4E1E-4C7E-BDB2-08B57C0C1350}"/>
              </a:ext>
            </a:extLst>
          </p:cNvPr>
          <p:cNvSpPr>
            <a:spLocks noGrp="1"/>
          </p:cNvSpPr>
          <p:nvPr>
            <p:ph idx="1"/>
          </p:nvPr>
        </p:nvSpPr>
        <p:spPr>
          <a:xfrm>
            <a:off x="4849198" y="579120"/>
            <a:ext cx="6717960" cy="5958840"/>
          </a:xfrm>
        </p:spPr>
        <p:txBody>
          <a:bodyPr anchor="ctr">
            <a:normAutofit/>
          </a:bodyPr>
          <a:lstStyle/>
          <a:p>
            <a:pPr marL="0" indent="0">
              <a:buNone/>
            </a:pPr>
            <a:r>
              <a:rPr lang="tr-TR" sz="2200" dirty="0"/>
              <a:t> </a:t>
            </a:r>
            <a:r>
              <a:rPr lang="tr-TR" sz="2400" b="1" dirty="0"/>
              <a:t>DIŞ TİCARET nedir</a:t>
            </a:r>
          </a:p>
          <a:p>
            <a:r>
              <a:rPr lang="tr-TR" sz="2400" b="1" dirty="0"/>
              <a:t>Ticareti, üretilen mal ve hizmetlerin belirli bir ücret karşılığı son kullanıcılara ulaştırılmasını sağlayan alım-satım faaliyetlerinin tümü olarak tanımlayabiliriz.</a:t>
            </a:r>
          </a:p>
          <a:p>
            <a:r>
              <a:rPr lang="tr-TR" sz="2400" b="1" dirty="0"/>
              <a:t>Ticaret genel olarak, iç ve dış ticaret olmak üzere ikiye ayrılır. Dış Ticaret, malların ve sermayenin ulusal sınırların dışına akışıyla ilgilidir. Dış ticaret alım satım işlemlerinin teslimi açısından ithalat ve ihracat olmak üzere iki şekilde gerçekleşir.</a:t>
            </a:r>
          </a:p>
          <a:p>
            <a:r>
              <a:rPr lang="tr-TR" sz="2400" b="1" dirty="0"/>
              <a:t>Ülke ekonomisinin kalkınmasında ihracat önemli bir yere sahiptir. Bu nedenle ülkelerde ihracatın artırılması, ithalatın azaltılması önemli hedefler arasındadır. </a:t>
            </a:r>
          </a:p>
          <a:p>
            <a:endParaRPr lang="tr-TR" sz="2200" dirty="0"/>
          </a:p>
        </p:txBody>
      </p:sp>
    </p:spTree>
    <p:extLst>
      <p:ext uri="{BB962C8B-B14F-4D97-AF65-F5344CB8AC3E}">
        <p14:creationId xmlns:p14="http://schemas.microsoft.com/office/powerpoint/2010/main" val="3310857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A9AC8BF5-15CE-4A90-B818-C5C63755BCCA}"/>
              </a:ext>
            </a:extLst>
          </p:cNvPr>
          <p:cNvSpPr>
            <a:spLocks noGrp="1"/>
          </p:cNvSpPr>
          <p:nvPr>
            <p:ph idx="1"/>
          </p:nvPr>
        </p:nvSpPr>
        <p:spPr>
          <a:xfrm>
            <a:off x="555710" y="477998"/>
            <a:ext cx="10798090" cy="6197122"/>
          </a:xfrm>
        </p:spPr>
        <p:txBody>
          <a:bodyPr>
            <a:normAutofit/>
          </a:bodyPr>
          <a:lstStyle/>
          <a:p>
            <a:r>
              <a:rPr lang="tr-TR" b="1" dirty="0">
                <a:solidFill>
                  <a:srgbClr val="FF0000"/>
                </a:solidFill>
              </a:rPr>
              <a:t>Dış Ticaret</a:t>
            </a:r>
          </a:p>
          <a:p>
            <a:r>
              <a:rPr lang="tr-TR" b="1" dirty="0"/>
              <a:t>Dış ticaret politikası açısından bir devletin dış ticaretini etkileyebilecek unsurların </a:t>
            </a:r>
            <a:r>
              <a:rPr lang="tr-TR" b="1" dirty="0" err="1"/>
              <a:t>başlıcaları</a:t>
            </a:r>
            <a:r>
              <a:rPr lang="tr-TR" b="1" dirty="0"/>
              <a:t> yasaklar, gümrük resmi, ticaret antlaşmaları, primler, sübvansiyonlar ve idari korumacılık olarak sınıflandırılabilir. Bunlardan yasaklar, ithalat ve ihracat yasaklarıyla transit geçiş yasakları şeklinde bir ayırıma tabi tutulurken; gümrük resmi de aynı şekilde ithalat, ihracat ve transit ticarette uygulananlar olarak üçe ayrılmaktadır. Önceden, dış ticareti etkileme araçları ithalat, ihracat ve transit geçiş yasakları ile sınırlıyken bu günkü gelişmeler, gümrüklerin doğrudan sonucu etkileyici bir rol oynadıklarını göstermektedir. Küreselleşme süreci ile birlikte dünyada ihracat sürecinde kullanılan belgeler, tanımlar ve uygulamalar standartlaştırılmaktadır. Türkiye de Gümrük Birliği Anlaşmasıyla birlikte bu standartlaştırma sürecinin içinde yer alarak, standartlara uymak için kanun ve yönetmeliklerinde değişiklikler yapmıştır.</a:t>
            </a:r>
          </a:p>
          <a:p>
            <a:endParaRPr lang="tr-TR" sz="2200" dirty="0"/>
          </a:p>
        </p:txBody>
      </p:sp>
    </p:spTree>
    <p:extLst>
      <p:ext uri="{BB962C8B-B14F-4D97-AF65-F5344CB8AC3E}">
        <p14:creationId xmlns:p14="http://schemas.microsoft.com/office/powerpoint/2010/main" val="10658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İçerik Yer Tutucusu 2">
            <a:extLst>
              <a:ext uri="{FF2B5EF4-FFF2-40B4-BE49-F238E27FC236}">
                <a16:creationId xmlns:a16="http://schemas.microsoft.com/office/drawing/2014/main" id="{8441DB3E-41E2-4760-AAF3-77E7B4DEA9A0}"/>
              </a:ext>
            </a:extLst>
          </p:cNvPr>
          <p:cNvGraphicFramePr>
            <a:graphicFrameLocks noGrp="1"/>
          </p:cNvGraphicFramePr>
          <p:nvPr>
            <p:ph idx="1"/>
            <p:extLst>
              <p:ext uri="{D42A27DB-BD31-4B8C-83A1-F6EECF244321}">
                <p14:modId xmlns:p14="http://schemas.microsoft.com/office/powerpoint/2010/main" val="967108036"/>
              </p:ext>
            </p:extLst>
          </p:nvPr>
        </p:nvGraphicFramePr>
        <p:xfrm>
          <a:off x="629854" y="1860604"/>
          <a:ext cx="10907490" cy="4094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2050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3"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4"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5" name="İçerik Yer Tutucusu 2">
            <a:extLst>
              <a:ext uri="{FF2B5EF4-FFF2-40B4-BE49-F238E27FC236}">
                <a16:creationId xmlns:a16="http://schemas.microsoft.com/office/drawing/2014/main" id="{B8D74A36-6F68-4C39-8F38-423C8303E1FB}"/>
              </a:ext>
            </a:extLst>
          </p:cNvPr>
          <p:cNvGraphicFramePr>
            <a:graphicFrameLocks noGrp="1"/>
          </p:cNvGraphicFramePr>
          <p:nvPr>
            <p:ph idx="1"/>
            <p:extLst>
              <p:ext uri="{D42A27DB-BD31-4B8C-83A1-F6EECF244321}">
                <p14:modId xmlns:p14="http://schemas.microsoft.com/office/powerpoint/2010/main" val="555424123"/>
              </p:ext>
            </p:extLst>
          </p:nvPr>
        </p:nvGraphicFramePr>
        <p:xfrm>
          <a:off x="0" y="228600"/>
          <a:ext cx="11537345"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0659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20">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22">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4B7083B5-28BB-4558-8E02-FFFE2B6D5E0E}"/>
              </a:ext>
            </a:extLst>
          </p:cNvPr>
          <p:cNvSpPr>
            <a:spLocks noGrp="1"/>
          </p:cNvSpPr>
          <p:nvPr>
            <p:ph idx="1"/>
          </p:nvPr>
        </p:nvSpPr>
        <p:spPr>
          <a:xfrm>
            <a:off x="1478280" y="792480"/>
            <a:ext cx="9542287" cy="6065520"/>
          </a:xfrm>
        </p:spPr>
        <p:txBody>
          <a:bodyPr anchor="t">
            <a:normAutofit lnSpcReduction="10000"/>
          </a:bodyPr>
          <a:lstStyle/>
          <a:p>
            <a:r>
              <a:rPr lang="tr-TR" sz="2400" b="1" dirty="0">
                <a:solidFill>
                  <a:srgbClr val="FF0000"/>
                </a:solidFill>
              </a:rPr>
              <a:t>Tarım Ürünleri</a:t>
            </a:r>
          </a:p>
          <a:p>
            <a:r>
              <a:rPr lang="tr-TR" sz="2400" b="1" dirty="0"/>
              <a:t>İşlenmiş tarım ürünleri de Gümrük Birliği kapsamında yer almaktadır. Söz konusu ürünlerin ithalatında, topluluk sistemi ile uyumlu olarak oluşturulan yeni mevzuat çerçevesinde, gümrük vergisi ve toplu konut fonu (tarım payı) bütün ülkeler kaynaklı ürünler için uygulanırken, gümrük vergisi oranı (sanayi payı) sadece üçüncü ülkeler menşeli ürünlerde uygulanmaktadır.</a:t>
            </a:r>
          </a:p>
          <a:p>
            <a:r>
              <a:rPr lang="tr-TR" sz="2400" b="1" dirty="0"/>
              <a:t> Tarım ürünlerinin serbest dolaşımının sağlanması, Türkiye’nin, topluluğun ortak tarım politikasına uyumu ertesinde mümkün olabilecektir. Avrupa Birliği’ne yönelik tarım ürünleri ihracatında EUR.1 belgesi düzenlenmektedir.</a:t>
            </a:r>
          </a:p>
          <a:p>
            <a:r>
              <a:rPr lang="tr-TR" sz="2400" b="1" dirty="0"/>
              <a:t>Türkiye ile AB arasındaki ticarette, malların karşılıklı olarak tanınan tavizlerden yararlanmaları A.TR Dolaşım Belgesi düzenlenmesine bağlıdır. A.TR Dolaşım Belgesi; yalnızca Türkiye’den AB’ye veya AB’den Türkiye’ye doğrudan nakledilen eşya için düzenlenen ve Türkiye ya da AB’de serbest dolaşımda bulunan eşyanın Türkiye-AB Gümrük Birliği çerçevesinde tercihli rejimden yararlanabilmesini sağlamak üzere, odalar tarafından düzenlenip gümrük idarelerince vize edilen bir belgedir</a:t>
            </a:r>
            <a:r>
              <a:rPr lang="tr-TR" sz="1700" b="1" dirty="0"/>
              <a:t>. </a:t>
            </a:r>
          </a:p>
        </p:txBody>
      </p:sp>
    </p:spTree>
    <p:extLst>
      <p:ext uri="{BB962C8B-B14F-4D97-AF65-F5344CB8AC3E}">
        <p14:creationId xmlns:p14="http://schemas.microsoft.com/office/powerpoint/2010/main" val="986208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A52941A-E306-4884-B05F-7234936A471D}"/>
              </a:ext>
            </a:extLst>
          </p:cNvPr>
          <p:cNvSpPr>
            <a:spLocks noGrp="1"/>
          </p:cNvSpPr>
          <p:nvPr>
            <p:ph idx="1"/>
          </p:nvPr>
        </p:nvSpPr>
        <p:spPr>
          <a:xfrm>
            <a:off x="746760" y="335280"/>
            <a:ext cx="8168639" cy="6522719"/>
          </a:xfrm>
        </p:spPr>
        <p:txBody>
          <a:bodyPr anchor="ctr">
            <a:normAutofit/>
          </a:bodyPr>
          <a:lstStyle/>
          <a:p>
            <a:r>
              <a:rPr lang="tr-TR" b="1" dirty="0">
                <a:solidFill>
                  <a:srgbClr val="FF0000"/>
                </a:solidFill>
              </a:rPr>
              <a:t>Serbest Ticaret Anlaşmaları (STA) Kapsamında Yapılacak İhracat</a:t>
            </a:r>
          </a:p>
          <a:p>
            <a:r>
              <a:rPr lang="tr-TR" b="1" dirty="0"/>
              <a:t>Serbest ticaret anlaşmaları, karşılıklı ticaretin gelişmesi ve buna bağlı olarak taraflar arasında adil bir rekabet şartlarının meydana getirilmesi, ikili ilişkilerin daha iyi düzeylere çıkarılması, karşılıklı ekonomik çıkarların kollanması ve yerel ya da küresel anlamda ekonomik faaliyetlerin sistematik olarak düzenlenmesini sağlamak amacıyla yapılır.</a:t>
            </a:r>
          </a:p>
          <a:p>
            <a:r>
              <a:rPr lang="tr-TR" b="1" dirty="0"/>
              <a:t>Serbest ticaret anlaşmaları ticaretin karşılıklı gelişmesini sağlar</a:t>
            </a:r>
          </a:p>
          <a:p>
            <a:endParaRPr lang="tr-TR" sz="20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9D86B3D6-CD7E-4896-BBC9-CC65123FBBF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710960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8C3DEBB2-D54E-470C-86B3-631BDDF6CC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845820"/>
            <a:ext cx="6087194" cy="5166360"/>
          </a:xfrm>
          <a:custGeom>
            <a:avLst/>
            <a:gdLst>
              <a:gd name="connsiteX0" fmla="*/ 0 w 6087194"/>
              <a:gd name="connsiteY0" fmla="*/ 0 h 5166360"/>
              <a:gd name="connsiteX1" fmla="*/ 155740 w 6087194"/>
              <a:gd name="connsiteY1" fmla="*/ 0 h 5166360"/>
              <a:gd name="connsiteX2" fmla="*/ 5867656 w 6087194"/>
              <a:gd name="connsiteY2" fmla="*/ 0 h 5166360"/>
              <a:gd name="connsiteX3" fmla="*/ 6087194 w 6087194"/>
              <a:gd name="connsiteY3" fmla="*/ 0 h 5166360"/>
              <a:gd name="connsiteX4" fmla="*/ 3693315 w 6087194"/>
              <a:gd name="connsiteY4" fmla="*/ 5166360 h 5166360"/>
              <a:gd name="connsiteX5" fmla="*/ 3473777 w 6087194"/>
              <a:gd name="connsiteY5" fmla="*/ 5166360 h 5166360"/>
              <a:gd name="connsiteX6" fmla="*/ 155740 w 6087194"/>
              <a:gd name="connsiteY6" fmla="*/ 5166360 h 5166360"/>
              <a:gd name="connsiteX7" fmla="*/ 0 w 6087194"/>
              <a:gd name="connsiteY7" fmla="*/ 5166360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87194" h="5166360">
                <a:moveTo>
                  <a:pt x="0" y="0"/>
                </a:moveTo>
                <a:lnTo>
                  <a:pt x="155740" y="0"/>
                </a:lnTo>
                <a:lnTo>
                  <a:pt x="5867656" y="0"/>
                </a:lnTo>
                <a:lnTo>
                  <a:pt x="6087194" y="0"/>
                </a:lnTo>
                <a:lnTo>
                  <a:pt x="3693315" y="5166360"/>
                </a:lnTo>
                <a:lnTo>
                  <a:pt x="3473777" y="5166360"/>
                </a:lnTo>
                <a:lnTo>
                  <a:pt x="155740" y="5166360"/>
                </a:lnTo>
                <a:lnTo>
                  <a:pt x="0" y="516636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268033CC-D08D-4609-83FF-2537764F4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26915" y="844868"/>
            <a:ext cx="8465085" cy="5167312"/>
          </a:xfrm>
          <a:custGeom>
            <a:avLst/>
            <a:gdLst>
              <a:gd name="connsiteX0" fmla="*/ 2612652 w 8465085"/>
              <a:gd name="connsiteY0" fmla="*/ 0 h 5167312"/>
              <a:gd name="connsiteX1" fmla="*/ 7243482 w 8465085"/>
              <a:gd name="connsiteY1" fmla="*/ 0 h 5167312"/>
              <a:gd name="connsiteX2" fmla="*/ 8465085 w 8465085"/>
              <a:gd name="connsiteY2" fmla="*/ 0 h 5167312"/>
              <a:gd name="connsiteX3" fmla="*/ 8465085 w 8465085"/>
              <a:gd name="connsiteY3" fmla="*/ 5167312 h 5167312"/>
              <a:gd name="connsiteX4" fmla="*/ 7243482 w 8465085"/>
              <a:gd name="connsiteY4" fmla="*/ 5167312 h 5167312"/>
              <a:gd name="connsiteX5" fmla="*/ 221324 w 8465085"/>
              <a:gd name="connsiteY5" fmla="*/ 5167312 h 5167312"/>
              <a:gd name="connsiteX6" fmla="*/ 2615203 w 8465085"/>
              <a:gd name="connsiteY6" fmla="*/ 952 h 5167312"/>
              <a:gd name="connsiteX7" fmla="*/ 2612652 w 8465085"/>
              <a:gd name="connsiteY7" fmla="*/ 952 h 5167312"/>
              <a:gd name="connsiteX8" fmla="*/ 0 w 8465085"/>
              <a:gd name="connsiteY8" fmla="*/ 0 h 5167312"/>
              <a:gd name="connsiteX9" fmla="*/ 2274554 w 8465085"/>
              <a:gd name="connsiteY9" fmla="*/ 0 h 5167312"/>
              <a:gd name="connsiteX10" fmla="*/ 2274554 w 8465085"/>
              <a:gd name="connsiteY10" fmla="*/ 952 h 5167312"/>
              <a:gd name="connsiteX11" fmla="*/ 0 w 8465085"/>
              <a:gd name="connsiteY11"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465085" h="5167312">
                <a:moveTo>
                  <a:pt x="2612652" y="0"/>
                </a:moveTo>
                <a:lnTo>
                  <a:pt x="7243482" y="0"/>
                </a:lnTo>
                <a:lnTo>
                  <a:pt x="8465085" y="0"/>
                </a:lnTo>
                <a:lnTo>
                  <a:pt x="8465085" y="5167312"/>
                </a:lnTo>
                <a:lnTo>
                  <a:pt x="7243482" y="5167312"/>
                </a:lnTo>
                <a:lnTo>
                  <a:pt x="221324" y="5167312"/>
                </a:lnTo>
                <a:lnTo>
                  <a:pt x="2615203" y="952"/>
                </a:lnTo>
                <a:lnTo>
                  <a:pt x="2612652" y="952"/>
                </a:lnTo>
                <a:close/>
                <a:moveTo>
                  <a:pt x="0" y="0"/>
                </a:moveTo>
                <a:lnTo>
                  <a:pt x="2274554" y="0"/>
                </a:lnTo>
                <a:lnTo>
                  <a:pt x="2274554" y="952"/>
                </a:lnTo>
                <a:lnTo>
                  <a:pt x="0" y="952"/>
                </a:lnTo>
                <a:close/>
              </a:path>
            </a:pathLst>
          </a:custGeom>
          <a:solidFill>
            <a:srgbClr val="ABADAF">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62352E8E-A892-457F-A8C7-4F0E8D079010}"/>
              </a:ext>
            </a:extLst>
          </p:cNvPr>
          <p:cNvSpPr>
            <a:spLocks noGrp="1"/>
          </p:cNvSpPr>
          <p:nvPr>
            <p:ph idx="1"/>
          </p:nvPr>
        </p:nvSpPr>
        <p:spPr>
          <a:xfrm>
            <a:off x="6087195" y="228600"/>
            <a:ext cx="6104805" cy="6339840"/>
          </a:xfrm>
        </p:spPr>
        <p:txBody>
          <a:bodyPr anchor="ctr">
            <a:normAutofit lnSpcReduction="10000"/>
          </a:bodyPr>
          <a:lstStyle/>
          <a:p>
            <a:r>
              <a:rPr lang="tr-TR" sz="2400" b="1" dirty="0">
                <a:solidFill>
                  <a:srgbClr val="FF0000"/>
                </a:solidFill>
              </a:rPr>
              <a:t>Serbest Ticaret Anlaşmalarının amaçlarını şu şekilde sıralayabiliriz:</a:t>
            </a:r>
          </a:p>
          <a:p>
            <a:r>
              <a:rPr lang="tr-TR" sz="2400" b="1" dirty="0"/>
              <a:t>AB’nin ortak ticaret politikasına uyum,</a:t>
            </a:r>
          </a:p>
          <a:p>
            <a:r>
              <a:rPr lang="tr-TR" sz="2400" b="1" dirty="0"/>
              <a:t>İhracatın ülke ve madde bazında çeşitlendirilmesi,</a:t>
            </a:r>
          </a:p>
          <a:p>
            <a:r>
              <a:rPr lang="tr-TR" sz="2400" b="1" dirty="0"/>
              <a:t>Anlaşma imzalanan ülke pazarında diğer tercihli ülkeler ile eşit koşullara sahip olunması,</a:t>
            </a:r>
          </a:p>
          <a:p>
            <a:r>
              <a:rPr lang="tr-TR" sz="2400" b="1" dirty="0"/>
              <a:t>Girdi maliyetlerinin düşmesinin ortaya çıkaracağı rekabet avantajı,</a:t>
            </a:r>
          </a:p>
          <a:p>
            <a:r>
              <a:rPr lang="tr-TR" sz="2400" b="1" dirty="0"/>
              <a:t>Avrupa menşe kümülâsyonuna dahil olmak ve bu kapsamda ortaya çıkacak yeni ticaret imkânlarından yararlanmak.</a:t>
            </a:r>
          </a:p>
          <a:p>
            <a:r>
              <a:rPr lang="tr-TR" sz="2400" b="1" dirty="0"/>
              <a:t>Serbest ticaret anlaşmaları gereğince, ihracat konusu olan ürünlerin menşe statülerinin onaylanması EUR 1 Dolaşım Sertifikası ile sağlanmaktadır.</a:t>
            </a:r>
          </a:p>
          <a:p>
            <a:endParaRPr lang="tr-TR" sz="1700" dirty="0"/>
          </a:p>
        </p:txBody>
      </p:sp>
    </p:spTree>
    <p:extLst>
      <p:ext uri="{BB962C8B-B14F-4D97-AF65-F5344CB8AC3E}">
        <p14:creationId xmlns:p14="http://schemas.microsoft.com/office/powerpoint/2010/main" val="3143478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5D1CDAE2-1B77-44A8-896F-3E8619F91BAE}"/>
              </a:ext>
            </a:extLst>
          </p:cNvPr>
          <p:cNvSpPr>
            <a:spLocks noGrp="1"/>
          </p:cNvSpPr>
          <p:nvPr>
            <p:ph idx="1"/>
          </p:nvPr>
        </p:nvSpPr>
        <p:spPr>
          <a:xfrm>
            <a:off x="327349" y="543146"/>
            <a:ext cx="11221183" cy="6314853"/>
          </a:xfrm>
        </p:spPr>
        <p:txBody>
          <a:bodyPr>
            <a:normAutofit/>
          </a:bodyPr>
          <a:lstStyle/>
          <a:p>
            <a:r>
              <a:rPr lang="tr-TR" b="1" dirty="0">
                <a:solidFill>
                  <a:srgbClr val="FF0000"/>
                </a:solidFill>
              </a:rPr>
              <a:t>EUR.1 Dolaşım Sertifikası EFTA (İsviçre, Norveç, İzlanda, Lihtenştayn ) ülkeleri,</a:t>
            </a:r>
          </a:p>
          <a:p>
            <a:r>
              <a:rPr lang="tr-TR" b="1" dirty="0"/>
              <a:t>Türkiye ile Serbest Ticaret Anlaşması imzalamış olan diğer ülkeler ile ticarette ve Türkiye’nin Avrupa Birliği ile demir çelik ürünlerinde imzaladığı anlaşma kapsamı ürünlerin ticaretinde düzenlenen belgedir.</a:t>
            </a:r>
          </a:p>
          <a:p>
            <a:r>
              <a:rPr lang="tr-TR" b="1" dirty="0"/>
              <a:t>EUR.1 Dolaşım Sertifikası, sertifikası muhteviyatı eşyanın anlaşma kuralları çerçevesinde menşeli olduğunu gösteren, ihracatçı tarafından doldurulduktan sonra Ticaret / Sanayi Odaları tarafından gerekli kontroller yapılarak tespit edilen ve gümrük idaresince vize edilmesini müteakip geçerli olan menşe ispat belgesi olup aramızda tercihli ticaret anlaşması olan ülkelerle yapılan ticarette indirimli tarifeden yararlanmayı sağlar.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972209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5" name="İçerik Yer Tutucusu 2">
            <a:extLst>
              <a:ext uri="{FF2B5EF4-FFF2-40B4-BE49-F238E27FC236}">
                <a16:creationId xmlns:a16="http://schemas.microsoft.com/office/drawing/2014/main" id="{29735EF0-2F8F-4BF5-A0DF-E41380BA34ED}"/>
              </a:ext>
            </a:extLst>
          </p:cNvPr>
          <p:cNvGraphicFramePr>
            <a:graphicFrameLocks noGrp="1"/>
          </p:cNvGraphicFramePr>
          <p:nvPr>
            <p:ph idx="1"/>
            <p:extLst>
              <p:ext uri="{D42A27DB-BD31-4B8C-83A1-F6EECF244321}">
                <p14:modId xmlns:p14="http://schemas.microsoft.com/office/powerpoint/2010/main" val="520916214"/>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05341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779</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DIŞ TİCARET nedir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DIŞ TİCARET nedir</dc:title>
  <dc:creator>selami özal</dc:creator>
  <cp:lastModifiedBy>selami özal</cp:lastModifiedBy>
  <cp:revision>2</cp:revision>
  <dcterms:created xsi:type="dcterms:W3CDTF">2020-04-24T13:24:39Z</dcterms:created>
  <dcterms:modified xsi:type="dcterms:W3CDTF">2020-04-24T13:40:06Z</dcterms:modified>
</cp:coreProperties>
</file>