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56A562C-6899-4645-BFBF-D0FB9CFA542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37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196D23-7F0F-464B-BA1D-BDF85EF5FFB0}" type="datetimeFigureOut">
              <a:rPr lang="tr-TR" smtClean="0"/>
              <a:t>5.1.2018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A562C-6899-4645-BFBF-D0FB9CFA5428}" type="slidenum">
              <a:rPr lang="tr-TR" smtClean="0"/>
              <a:t>‹#›</a:t>
            </a:fld>
            <a:endParaRPr lang="tr-TR"/>
          </a:p>
        </p:txBody>
      </p:sp>
    </p:spTree>
    <p:extLst>
      <p:ext uri="{BB962C8B-B14F-4D97-AF65-F5344CB8AC3E}">
        <p14:creationId xmlns:p14="http://schemas.microsoft.com/office/powerpoint/2010/main" val="181630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276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582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spTree>
    <p:extLst>
      <p:ext uri="{BB962C8B-B14F-4D97-AF65-F5344CB8AC3E}">
        <p14:creationId xmlns:p14="http://schemas.microsoft.com/office/powerpoint/2010/main" val="149761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05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060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79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60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spTree>
    <p:extLst>
      <p:ext uri="{BB962C8B-B14F-4D97-AF65-F5344CB8AC3E}">
        <p14:creationId xmlns:p14="http://schemas.microsoft.com/office/powerpoint/2010/main" val="77089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196D23-7F0F-464B-BA1D-BDF85EF5FFB0}" type="datetimeFigureOut">
              <a:rPr lang="tr-TR" smtClean="0"/>
              <a:t>5.1.2018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6A562C-6899-4645-BFBF-D0FB9CFA542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53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3196D23-7F0F-464B-BA1D-BDF85EF5FFB0}" type="datetimeFigureOut">
              <a:rPr lang="tr-TR" smtClean="0"/>
              <a:t>5.1.2018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A562C-6899-4645-BFBF-D0FB9CFA5428}" type="slidenum">
              <a:rPr lang="tr-TR" smtClean="0"/>
              <a:t>‹#›</a:t>
            </a:fld>
            <a:endParaRPr lang="tr-TR"/>
          </a:p>
        </p:txBody>
      </p:sp>
    </p:spTree>
    <p:extLst>
      <p:ext uri="{BB962C8B-B14F-4D97-AF65-F5344CB8AC3E}">
        <p14:creationId xmlns:p14="http://schemas.microsoft.com/office/powerpoint/2010/main" val="7391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3196D23-7F0F-464B-BA1D-BDF85EF5FFB0}" type="datetimeFigureOut">
              <a:rPr lang="tr-TR" smtClean="0"/>
              <a:t>5.1.2018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56A562C-6899-4645-BFBF-D0FB9CFA542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50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3196D23-7F0F-464B-BA1D-BDF85EF5FFB0}" type="datetimeFigureOut">
              <a:rPr lang="tr-TR" smtClean="0"/>
              <a:t>5.1.2018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56A562C-6899-4645-BFBF-D0FB9CFA542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72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96D23-7F0F-464B-BA1D-BDF85EF5FFB0}" type="datetimeFigureOut">
              <a:rPr lang="tr-TR" smtClean="0"/>
              <a:t>5.1.2018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56A562C-6899-4645-BFBF-D0FB9CFA5428}" type="slidenum">
              <a:rPr lang="tr-TR" smtClean="0"/>
              <a:t>‹#›</a:t>
            </a:fld>
            <a:endParaRPr lang="tr-TR"/>
          </a:p>
        </p:txBody>
      </p:sp>
    </p:spTree>
    <p:extLst>
      <p:ext uri="{BB962C8B-B14F-4D97-AF65-F5344CB8AC3E}">
        <p14:creationId xmlns:p14="http://schemas.microsoft.com/office/powerpoint/2010/main" val="22520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196D23-7F0F-464B-BA1D-BDF85EF5FFB0}" type="datetimeFigureOut">
              <a:rPr lang="tr-TR" smtClean="0"/>
              <a:t>5.1.2018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A562C-6899-4645-BFBF-D0FB9CFA542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9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3196D23-7F0F-464B-BA1D-BDF85EF5FFB0}" type="datetimeFigureOut">
              <a:rPr lang="tr-TR" smtClean="0"/>
              <a:t>5.1.2018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56A562C-6899-4645-BFBF-D0FB9CFA5428}" type="slidenum">
              <a:rPr lang="tr-TR" smtClean="0"/>
              <a:t>‹#›</a:t>
            </a:fld>
            <a:endParaRPr lang="tr-TR"/>
          </a:p>
        </p:txBody>
      </p:sp>
    </p:spTree>
    <p:extLst>
      <p:ext uri="{BB962C8B-B14F-4D97-AF65-F5344CB8AC3E}">
        <p14:creationId xmlns:p14="http://schemas.microsoft.com/office/powerpoint/2010/main" val="128458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196D23-7F0F-464B-BA1D-BDF85EF5FFB0}" type="datetimeFigureOut">
              <a:rPr lang="tr-TR" smtClean="0"/>
              <a:t>5.1.2018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6A562C-6899-4645-BFBF-D0FB9CFA5428}" type="slidenum">
              <a:rPr lang="tr-TR" smtClean="0"/>
              <a:t>‹#›</a:t>
            </a:fld>
            <a:endParaRPr lang="tr-TR"/>
          </a:p>
        </p:txBody>
      </p:sp>
    </p:spTree>
    <p:extLst>
      <p:ext uri="{BB962C8B-B14F-4D97-AF65-F5344CB8AC3E}">
        <p14:creationId xmlns:p14="http://schemas.microsoft.com/office/powerpoint/2010/main" val="23662388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89157" y="3942381"/>
            <a:ext cx="9144000" cy="279717"/>
          </a:xfrm>
        </p:spPr>
        <p:txBody>
          <a:bodyPr>
            <a:normAutofit fontScale="90000"/>
          </a:bodyPr>
          <a:lstStyle/>
          <a:p>
            <a:r>
              <a:rPr lang="tr-TR" dirty="0" smtClean="0"/>
              <a:t>Yatay Gen Transferinin Hesaplanması</a:t>
            </a:r>
            <a:endParaRPr lang="tr-TR" dirty="0"/>
          </a:p>
        </p:txBody>
      </p:sp>
    </p:spTree>
    <p:extLst>
      <p:ext uri="{BB962C8B-B14F-4D97-AF65-F5344CB8AC3E}">
        <p14:creationId xmlns:p14="http://schemas.microsoft.com/office/powerpoint/2010/main" val="416255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4" name="Alt Başlık 2"/>
          <p:cNvSpPr>
            <a:spLocks noGrp="1"/>
          </p:cNvSpPr>
          <p:nvPr>
            <p:ph idx="1"/>
          </p:nvPr>
        </p:nvSpPr>
        <p:spPr/>
        <p:txBody>
          <a:bodyPr>
            <a:normAutofit fontScale="62500" lnSpcReduction="20000"/>
          </a:bodyPr>
          <a:lstStyle/>
          <a:p>
            <a:pPr marL="342900" indent="-342900" algn="l">
              <a:buFont typeface="Arial" panose="020B0604020202020204" pitchFamily="34" charset="0"/>
              <a:buChar char="•"/>
            </a:pPr>
            <a:r>
              <a:rPr lang="tr-TR" dirty="0"/>
              <a:t>Tamamlanmış 769 genom (GOLD </a:t>
            </a:r>
            <a:r>
              <a:rPr lang="tr-TR" dirty="0" err="1" smtClean="0"/>
              <a:t>veritabanı</a:t>
            </a:r>
            <a:r>
              <a:rPr lang="tr-TR" dirty="0" smtClean="0"/>
              <a:t>, </a:t>
            </a:r>
            <a:r>
              <a:rPr lang="tr-TR" dirty="0"/>
              <a:t>Mayıs 2008) ile birlikte yatay gen transferi çeşitli organizmaların </a:t>
            </a:r>
            <a:r>
              <a:rPr lang="tr-TR" dirty="0" err="1"/>
              <a:t>genomik</a:t>
            </a:r>
            <a:r>
              <a:rPr lang="tr-TR" dirty="0"/>
              <a:t> verilerinin incelenmesi ve karşılaştırılması yoluyla ele alınabilir. </a:t>
            </a:r>
            <a:endParaRPr lang="tr-TR" dirty="0" smtClean="0"/>
          </a:p>
          <a:p>
            <a:pPr algn="l"/>
            <a:endParaRPr lang="tr-TR" dirty="0" smtClean="0"/>
          </a:p>
          <a:p>
            <a:pPr marL="342900" indent="-342900" algn="l">
              <a:buFont typeface="Arial" panose="020B0604020202020204" pitchFamily="34" charset="0"/>
              <a:buChar char="•"/>
            </a:pPr>
            <a:r>
              <a:rPr lang="tr-TR" dirty="0" smtClean="0"/>
              <a:t>Bu bölümde  </a:t>
            </a:r>
            <a:r>
              <a:rPr lang="tr-TR" dirty="0" err="1" smtClean="0"/>
              <a:t>HGT’ye</a:t>
            </a:r>
            <a:r>
              <a:rPr lang="tr-TR" dirty="0" smtClean="0"/>
              <a:t> uğrayan genlerin belirlenmesi ve hesaplanmasında kullanılan yöntemler incelenecektir.</a:t>
            </a:r>
          </a:p>
          <a:p>
            <a:pPr marL="342900" indent="-342900" algn="l">
              <a:buFont typeface="Arial" panose="020B0604020202020204" pitchFamily="34" charset="0"/>
              <a:buChar char="•"/>
            </a:pPr>
            <a:endParaRPr lang="tr-TR" dirty="0" smtClean="0"/>
          </a:p>
          <a:p>
            <a:pPr marL="342900" indent="-342900" algn="l">
              <a:buFont typeface="Arial" panose="020B0604020202020204" pitchFamily="34" charset="0"/>
              <a:buChar char="•"/>
            </a:pPr>
            <a:r>
              <a:rPr lang="tr-TR" dirty="0" smtClean="0"/>
              <a:t>Modern </a:t>
            </a:r>
            <a:r>
              <a:rPr lang="tr-TR" dirty="0"/>
              <a:t>yaklaşımlar </a:t>
            </a:r>
            <a:r>
              <a:rPr lang="tr-TR" dirty="0" smtClean="0"/>
              <a:t>HGT hesaplamalarında, kullanılan örneklerin </a:t>
            </a:r>
            <a:r>
              <a:rPr lang="tr-TR" dirty="0" err="1" smtClean="0"/>
              <a:t>filogenetik</a:t>
            </a:r>
            <a:r>
              <a:rPr lang="tr-TR" dirty="0" smtClean="0"/>
              <a:t> yakınlıklarının ve örnek yaşlarının değişmesi nedeni ile elde edilen sonuçlar kesinlik taşımayabilir.</a:t>
            </a:r>
          </a:p>
          <a:p>
            <a:pPr algn="l"/>
            <a:endParaRPr lang="tr-TR" dirty="0" smtClean="0"/>
          </a:p>
          <a:p>
            <a:pPr marL="342900" indent="-342900" algn="l">
              <a:buFont typeface="Arial" panose="020B0604020202020204" pitchFamily="34" charset="0"/>
              <a:buChar char="•"/>
            </a:pPr>
            <a:r>
              <a:rPr lang="tr-TR" dirty="0" smtClean="0"/>
              <a:t>Buna </a:t>
            </a:r>
            <a:r>
              <a:rPr lang="tr-TR" dirty="0"/>
              <a:t>ek olarak, </a:t>
            </a:r>
            <a:r>
              <a:rPr lang="tr-TR" dirty="0" smtClean="0"/>
              <a:t>ne yazık ki HGT hesaplamalarında kullanılan bütün yöntemlerin yüksek </a:t>
            </a:r>
            <a:r>
              <a:rPr lang="tr-TR" dirty="0"/>
              <a:t>hata oranına sahip olması </a:t>
            </a:r>
            <a:r>
              <a:rPr lang="tr-TR" dirty="0" smtClean="0"/>
              <a:t>bu hesaplamaların yapılmasında sorun teşkil etmektedir. </a:t>
            </a:r>
          </a:p>
          <a:p>
            <a:pPr marL="342900" indent="-342900" algn="l">
              <a:buFont typeface="Arial" panose="020B0604020202020204" pitchFamily="34" charset="0"/>
              <a:buChar char="•"/>
            </a:pPr>
            <a:endParaRPr lang="tr-TR" dirty="0"/>
          </a:p>
          <a:p>
            <a:pPr marL="342900" indent="-342900" algn="l">
              <a:buFont typeface="Arial" panose="020B0604020202020204" pitchFamily="34" charset="0"/>
              <a:buChar char="•"/>
            </a:pPr>
            <a:r>
              <a:rPr lang="tr-TR" dirty="0" err="1" smtClean="0"/>
              <a:t>False</a:t>
            </a:r>
            <a:r>
              <a:rPr lang="tr-TR" dirty="0" smtClean="0"/>
              <a:t> </a:t>
            </a:r>
            <a:r>
              <a:rPr lang="tr-TR" dirty="0"/>
              <a:t>pozitif ve </a:t>
            </a:r>
            <a:r>
              <a:rPr lang="tr-TR" dirty="0" err="1"/>
              <a:t>false</a:t>
            </a:r>
            <a:r>
              <a:rPr lang="tr-TR" dirty="0"/>
              <a:t> negatif oranları simülasyonlarla veya in </a:t>
            </a:r>
            <a:r>
              <a:rPr lang="tr-TR" dirty="0" err="1"/>
              <a:t>siliko</a:t>
            </a:r>
            <a:r>
              <a:rPr lang="tr-TR" dirty="0"/>
              <a:t> transferlerle tahmin </a:t>
            </a:r>
            <a:r>
              <a:rPr lang="tr-TR" dirty="0" smtClean="0"/>
              <a:t>edilebilmektedir.</a:t>
            </a:r>
            <a:endParaRPr lang="tr-TR" dirty="0"/>
          </a:p>
        </p:txBody>
      </p:sp>
    </p:spTree>
    <p:extLst>
      <p:ext uri="{BB962C8B-B14F-4D97-AF65-F5344CB8AC3E}">
        <p14:creationId xmlns:p14="http://schemas.microsoft.com/office/powerpoint/2010/main" val="220532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HGT hesaplamalarında kullanılan yöntemler</a:t>
            </a:r>
            <a:endParaRPr lang="tr-TR" dirty="0"/>
          </a:p>
        </p:txBody>
      </p:sp>
      <p:sp>
        <p:nvSpPr>
          <p:cNvPr id="3" name="İçerik Yer Tutucusu 2"/>
          <p:cNvSpPr>
            <a:spLocks noGrp="1"/>
          </p:cNvSpPr>
          <p:nvPr>
            <p:ph idx="1"/>
          </p:nvPr>
        </p:nvSpPr>
        <p:spPr>
          <a:xfrm>
            <a:off x="838200" y="1825625"/>
            <a:ext cx="10515600" cy="4688386"/>
          </a:xfrm>
        </p:spPr>
        <p:txBody>
          <a:bodyPr>
            <a:normAutofit/>
          </a:bodyPr>
          <a:lstStyle/>
          <a:p>
            <a:r>
              <a:rPr lang="tr-TR" dirty="0" smtClean="0"/>
              <a:t>1. </a:t>
            </a:r>
            <a:r>
              <a:rPr lang="tr-TR" dirty="0"/>
              <a:t>Bileşim Yöntemleri (</a:t>
            </a:r>
            <a:r>
              <a:rPr lang="tr-TR" dirty="0" err="1"/>
              <a:t>Compositional</a:t>
            </a:r>
            <a:r>
              <a:rPr lang="tr-TR" dirty="0" smtClean="0"/>
              <a:t>)</a:t>
            </a:r>
          </a:p>
          <a:p>
            <a:r>
              <a:rPr lang="tr-TR" sz="2000" dirty="0"/>
              <a:t>YGT tespitinde kullanılan yöntem gruplarından biri, bir genomdaki genlerden hangisinin </a:t>
            </a:r>
            <a:r>
              <a:rPr lang="tr-TR" sz="2000" dirty="0" err="1"/>
              <a:t>YGT’nin</a:t>
            </a:r>
            <a:r>
              <a:rPr lang="tr-TR" sz="2000" dirty="0"/>
              <a:t> örneğini oluşturabileceğini anlamak üzere </a:t>
            </a:r>
            <a:r>
              <a:rPr lang="tr-TR" sz="2000" dirty="0" err="1"/>
              <a:t>atipik</a:t>
            </a:r>
            <a:r>
              <a:rPr lang="tr-TR" sz="2000" dirty="0"/>
              <a:t> nükleotid veya </a:t>
            </a:r>
            <a:r>
              <a:rPr lang="tr-TR" sz="2000" dirty="0" err="1"/>
              <a:t>oligonükleotid</a:t>
            </a:r>
            <a:r>
              <a:rPr lang="tr-TR" sz="2000" dirty="0"/>
              <a:t> bileşimi (5, 10- 12), </a:t>
            </a:r>
            <a:r>
              <a:rPr lang="tr-TR" sz="2000" dirty="0" err="1"/>
              <a:t>atipik</a:t>
            </a:r>
            <a:r>
              <a:rPr lang="tr-TR" sz="2000" dirty="0"/>
              <a:t> </a:t>
            </a:r>
            <a:r>
              <a:rPr lang="tr-TR" sz="2000" dirty="0" err="1"/>
              <a:t>kodon</a:t>
            </a:r>
            <a:r>
              <a:rPr lang="tr-TR" sz="2000" dirty="0"/>
              <a:t> kullanım özellikleri (13), ya da bunların bileşimini (14) kullanmaktadır. </a:t>
            </a:r>
            <a:endParaRPr lang="tr-TR" sz="2000" dirty="0" smtClean="0"/>
          </a:p>
          <a:p>
            <a:r>
              <a:rPr lang="tr-TR" sz="2000" dirty="0"/>
              <a:t>Genlerin "geliştiğinden" (yani yeni genomlarının izlerini benimsediklerinden), bu yöntemler yalnızca yakın ilişkili son transferler için geçerlidir (</a:t>
            </a:r>
            <a:r>
              <a:rPr lang="tr-TR" sz="2000" i="1" dirty="0" err="1"/>
              <a:t>Eschrichia</a:t>
            </a:r>
            <a:r>
              <a:rPr lang="tr-TR" sz="2000" i="1" dirty="0"/>
              <a:t> </a:t>
            </a:r>
            <a:r>
              <a:rPr lang="tr-TR" sz="2000" i="1" dirty="0" err="1"/>
              <a:t>coli</a:t>
            </a:r>
            <a:r>
              <a:rPr lang="tr-TR" sz="2000" dirty="0"/>
              <a:t>' de her ne kadar tespit edilen transferlerin çoğunluğu son 10 milyon yıl içerisinde tanıtılsa dahi, 100milyon yıla kadar gelişme gösteren genler hala tespit edilebilmektedir (5</a:t>
            </a:r>
            <a:r>
              <a:rPr lang="tr-TR" sz="2000" dirty="0" smtClean="0"/>
              <a:t>)).</a:t>
            </a:r>
          </a:p>
          <a:p>
            <a:r>
              <a:rPr lang="tr-TR" sz="2000" dirty="0" err="1"/>
              <a:t>Bileşimsel</a:t>
            </a:r>
            <a:r>
              <a:rPr lang="tr-TR" sz="2000" dirty="0"/>
              <a:t> yöntemler aynı zamanda rutin olarak genom adalarının tespitine yardım etmek üzere kullanılmaktadır.</a:t>
            </a:r>
          </a:p>
          <a:p>
            <a:endParaRPr lang="tr-TR" dirty="0" smtClean="0"/>
          </a:p>
          <a:p>
            <a:endParaRPr lang="tr-TR" dirty="0" smtClean="0"/>
          </a:p>
          <a:p>
            <a:pPr marL="0" indent="0">
              <a:buNone/>
            </a:pPr>
            <a:endParaRPr lang="tr-TR" dirty="0"/>
          </a:p>
        </p:txBody>
      </p:sp>
    </p:spTree>
    <p:extLst>
      <p:ext uri="{BB962C8B-B14F-4D97-AF65-F5344CB8AC3E}">
        <p14:creationId xmlns:p14="http://schemas.microsoft.com/office/powerpoint/2010/main" val="922332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38999"/>
            <a:ext cx="10515600" cy="1325563"/>
          </a:xfrm>
        </p:spPr>
        <p:txBody>
          <a:bodyPr/>
          <a:lstStyle/>
          <a:p>
            <a:r>
              <a:rPr lang="tr-TR" dirty="0" smtClean="0"/>
              <a:t>2. </a:t>
            </a:r>
            <a:r>
              <a:rPr lang="tr-TR" dirty="0" err="1" smtClean="0"/>
              <a:t>Filegenetik</a:t>
            </a:r>
            <a:r>
              <a:rPr lang="tr-TR" dirty="0" smtClean="0"/>
              <a:t> </a:t>
            </a:r>
            <a:r>
              <a:rPr lang="tr-TR" dirty="0"/>
              <a:t>Kalıpların Kullanımı</a:t>
            </a:r>
          </a:p>
        </p:txBody>
      </p:sp>
      <p:sp>
        <p:nvSpPr>
          <p:cNvPr id="3" name="İçerik Yer Tutucusu 2"/>
          <p:cNvSpPr>
            <a:spLocks noGrp="1"/>
          </p:cNvSpPr>
          <p:nvPr>
            <p:ph idx="1"/>
          </p:nvPr>
        </p:nvSpPr>
        <p:spPr/>
        <p:txBody>
          <a:bodyPr>
            <a:normAutofit fontScale="92500"/>
          </a:bodyPr>
          <a:lstStyle/>
          <a:p>
            <a:r>
              <a:rPr lang="tr-TR" dirty="0"/>
              <a:t>Bir genin </a:t>
            </a:r>
            <a:r>
              <a:rPr lang="tr-TR" dirty="0" smtClean="0"/>
              <a:t>HGT ile transfer </a:t>
            </a:r>
            <a:r>
              <a:rPr lang="tr-TR" dirty="0"/>
              <a:t>edilip edilmediğini tespit etmenin bir diğer yolu da BLAST </a:t>
            </a:r>
            <a:r>
              <a:rPr lang="tr-TR" dirty="0" smtClean="0"/>
              <a:t>ile dizilerin karşılaştırılmasıdır.</a:t>
            </a:r>
          </a:p>
          <a:p>
            <a:endParaRPr lang="tr-TR" dirty="0"/>
          </a:p>
          <a:p>
            <a:r>
              <a:rPr lang="tr-TR" dirty="0" smtClean="0"/>
              <a:t>Şüpheli gen bakımından diziler karşılaştırılır ve çeşitli algoritmalar kullanılarak benzerlikler izlenir.</a:t>
            </a:r>
          </a:p>
          <a:p>
            <a:pPr marL="0" indent="0">
              <a:buNone/>
            </a:pPr>
            <a:endParaRPr lang="tr-TR" dirty="0" smtClean="0"/>
          </a:p>
          <a:p>
            <a:r>
              <a:rPr lang="tr-TR" dirty="0" smtClean="0"/>
              <a:t>Bu yöntem ile bir gen ailesi ve hatta aile üyelerinin </a:t>
            </a:r>
            <a:r>
              <a:rPr lang="tr-TR" dirty="0" err="1" smtClean="0"/>
              <a:t>taksonomik</a:t>
            </a:r>
            <a:r>
              <a:rPr lang="tr-TR" dirty="0" smtClean="0"/>
              <a:t> dağılımı belirlenebilir.</a:t>
            </a:r>
            <a:endParaRPr lang="tr-TR" dirty="0"/>
          </a:p>
        </p:txBody>
      </p:sp>
    </p:spTree>
    <p:extLst>
      <p:ext uri="{BB962C8B-B14F-4D97-AF65-F5344CB8AC3E}">
        <p14:creationId xmlns:p14="http://schemas.microsoft.com/office/powerpoint/2010/main" val="316869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35726"/>
            <a:ext cx="10515600" cy="5541237"/>
          </a:xfrm>
        </p:spPr>
        <p:txBody>
          <a:bodyPr>
            <a:normAutofit lnSpcReduction="10000"/>
          </a:bodyPr>
          <a:lstStyle/>
          <a:p>
            <a:r>
              <a:rPr lang="tr-TR" dirty="0" smtClean="0"/>
              <a:t>Ancak bu yöntem, veri tabanında karşılaştırılan organizma grubunun kaç üye ile temsil edilmesine bağlı olarak hassasiyet göstermektedir.</a:t>
            </a:r>
          </a:p>
          <a:p>
            <a:endParaRPr lang="tr-TR" dirty="0"/>
          </a:p>
          <a:p>
            <a:r>
              <a:rPr lang="tr-TR" dirty="0" smtClean="0"/>
              <a:t>Bu nedenle, BLAST yönteminin gen aktarımının tanımlanmasında çok da güvenilir bir yöntem olmadığını söylemek yanlış olmaz.</a:t>
            </a:r>
          </a:p>
          <a:p>
            <a:endParaRPr lang="tr-TR" dirty="0"/>
          </a:p>
          <a:p>
            <a:r>
              <a:rPr lang="tr-TR" dirty="0" smtClean="0"/>
              <a:t>E. </a:t>
            </a:r>
            <a:r>
              <a:rPr lang="tr-TR" dirty="0" err="1" smtClean="0"/>
              <a:t>coli</a:t>
            </a:r>
            <a:r>
              <a:rPr lang="tr-TR" dirty="0" smtClean="0"/>
              <a:t> üzerinden örnek verir isek; 3 farklı E. </a:t>
            </a:r>
            <a:r>
              <a:rPr lang="tr-TR" dirty="0" err="1" smtClean="0"/>
              <a:t>coli</a:t>
            </a:r>
            <a:r>
              <a:rPr lang="tr-TR" dirty="0" smtClean="0"/>
              <a:t> </a:t>
            </a:r>
            <a:r>
              <a:rPr lang="tr-TR" dirty="0" err="1" smtClean="0"/>
              <a:t>suşunun</a:t>
            </a:r>
            <a:r>
              <a:rPr lang="tr-TR" dirty="0" smtClean="0"/>
              <a:t> genom dizileri karşılaştırılmış (patojen </a:t>
            </a:r>
            <a:r>
              <a:rPr lang="tr-TR" dirty="0"/>
              <a:t>olmayan </a:t>
            </a:r>
            <a:r>
              <a:rPr lang="tr-TR" i="1" dirty="0"/>
              <a:t>E. </a:t>
            </a:r>
            <a:r>
              <a:rPr lang="tr-TR" i="1" dirty="0" err="1" smtClean="0"/>
              <a:t>coli</a:t>
            </a:r>
            <a:r>
              <a:rPr lang="tr-TR" dirty="0" smtClean="0"/>
              <a:t> </a:t>
            </a:r>
            <a:r>
              <a:rPr lang="tr-TR" dirty="0"/>
              <a:t>K12' de 585 gen, </a:t>
            </a:r>
            <a:r>
              <a:rPr lang="tr-TR" dirty="0" err="1"/>
              <a:t>urapatojenik</a:t>
            </a:r>
            <a:r>
              <a:rPr lang="tr-TR" dirty="0"/>
              <a:t> </a:t>
            </a:r>
            <a:r>
              <a:rPr lang="tr-TR" i="1" dirty="0"/>
              <a:t>E. </a:t>
            </a:r>
            <a:r>
              <a:rPr lang="tr-TR" i="1" dirty="0" err="1" smtClean="0"/>
              <a:t>coli</a:t>
            </a:r>
            <a:r>
              <a:rPr lang="tr-TR" dirty="0" smtClean="0"/>
              <a:t> </a:t>
            </a:r>
            <a:r>
              <a:rPr lang="tr-TR" dirty="0"/>
              <a:t>CFT073' de 1623 gen ve </a:t>
            </a:r>
            <a:r>
              <a:rPr lang="tr-TR" dirty="0" err="1" smtClean="0"/>
              <a:t>enterohemorajik</a:t>
            </a:r>
            <a:r>
              <a:rPr lang="tr-TR" dirty="0" smtClean="0"/>
              <a:t> </a:t>
            </a:r>
            <a:r>
              <a:rPr lang="tr-TR" i="1" dirty="0"/>
              <a:t>E. </a:t>
            </a:r>
            <a:r>
              <a:rPr lang="tr-TR" i="1" dirty="0" err="1" smtClean="0"/>
              <a:t>coli</a:t>
            </a:r>
            <a:r>
              <a:rPr lang="tr-TR" i="1" dirty="0" smtClean="0"/>
              <a:t> </a:t>
            </a:r>
            <a:r>
              <a:rPr lang="tr-TR" dirty="0"/>
              <a:t>O157: H7' de 1346 gen olmak üzere): </a:t>
            </a:r>
            <a:r>
              <a:rPr lang="tr-TR" dirty="0" smtClean="0"/>
              <a:t>ve ortak </a:t>
            </a:r>
            <a:r>
              <a:rPr lang="tr-TR" dirty="0"/>
              <a:t>gen havuzlarının yalnızca % 39.2 </a:t>
            </a:r>
            <a:r>
              <a:rPr lang="tr-TR" dirty="0" smtClean="0"/>
              <a:t>oranında olduğu belirlenmiştir.</a:t>
            </a:r>
          </a:p>
          <a:p>
            <a:endParaRPr lang="tr-TR" dirty="0"/>
          </a:p>
          <a:p>
            <a:r>
              <a:rPr lang="tr-TR" dirty="0" smtClean="0"/>
              <a:t>Üç </a:t>
            </a:r>
            <a:r>
              <a:rPr lang="tr-TR" dirty="0"/>
              <a:t>türün yalnızca birinde mevcut olan genlerin </a:t>
            </a:r>
            <a:r>
              <a:rPr lang="tr-TR" dirty="0" smtClean="0"/>
              <a:t>HGT </a:t>
            </a:r>
            <a:r>
              <a:rPr lang="tr-TR" dirty="0"/>
              <a:t>yoluyla </a:t>
            </a:r>
            <a:r>
              <a:rPr lang="tr-TR" i="1" dirty="0"/>
              <a:t>E. </a:t>
            </a:r>
            <a:r>
              <a:rPr lang="tr-TR" i="1" dirty="0" err="1" smtClean="0"/>
              <a:t>coli</a:t>
            </a:r>
            <a:r>
              <a:rPr lang="tr-TR" i="1" dirty="0"/>
              <a:t>' </a:t>
            </a:r>
            <a:r>
              <a:rPr lang="tr-TR" dirty="0"/>
              <a:t>ye alındığı varsayılmaktadır. </a:t>
            </a:r>
            <a:endParaRPr lang="tr-TR" dirty="0" smtClean="0"/>
          </a:p>
        </p:txBody>
      </p:sp>
    </p:spTree>
    <p:extLst>
      <p:ext uri="{BB962C8B-B14F-4D97-AF65-F5344CB8AC3E}">
        <p14:creationId xmlns:p14="http://schemas.microsoft.com/office/powerpoint/2010/main" val="28356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3.Değişiklik Oranlarının Kullanımı</a:t>
            </a:r>
            <a:endParaRPr lang="tr-TR" dirty="0"/>
          </a:p>
        </p:txBody>
      </p:sp>
      <p:sp>
        <p:nvSpPr>
          <p:cNvPr id="3" name="İçerik Yer Tutucusu 2"/>
          <p:cNvSpPr>
            <a:spLocks noGrp="1"/>
          </p:cNvSpPr>
          <p:nvPr>
            <p:ph idx="1"/>
          </p:nvPr>
        </p:nvSpPr>
        <p:spPr/>
        <p:txBody>
          <a:bodyPr/>
          <a:lstStyle/>
          <a:p>
            <a:r>
              <a:rPr lang="tr-TR" dirty="0"/>
              <a:t>Varsayıma göre bir genin dikey olarak bir soy ağacında </a:t>
            </a:r>
            <a:r>
              <a:rPr lang="tr-TR" dirty="0" err="1"/>
              <a:t>evrilmesi</a:t>
            </a:r>
            <a:r>
              <a:rPr lang="tr-TR" dirty="0"/>
              <a:t> halinde daha sonra sık bir oranda yer değiştirme </a:t>
            </a:r>
            <a:r>
              <a:rPr lang="tr-TR" dirty="0" smtClean="0"/>
              <a:t>biriktirecektir.</a:t>
            </a:r>
          </a:p>
          <a:p>
            <a:endParaRPr lang="tr-TR" dirty="0"/>
          </a:p>
          <a:p>
            <a:endParaRPr lang="tr-TR" dirty="0"/>
          </a:p>
        </p:txBody>
      </p:sp>
    </p:spTree>
    <p:extLst>
      <p:ext uri="{BB962C8B-B14F-4D97-AF65-F5344CB8AC3E}">
        <p14:creationId xmlns:p14="http://schemas.microsoft.com/office/powerpoint/2010/main" val="298330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PROKARYOTLARDA YATAY GEN TRANSFERİ: HESAPLANMASI VE </a:t>
            </a:r>
            <a:endParaRPr lang="tr-TR" dirty="0"/>
          </a:p>
        </p:txBody>
      </p:sp>
      <p:sp>
        <p:nvSpPr>
          <p:cNvPr id="3" name="İçerik Yer Tutucusu 2"/>
          <p:cNvSpPr>
            <a:spLocks noGrp="1"/>
          </p:cNvSpPr>
          <p:nvPr>
            <p:ph idx="1"/>
          </p:nvPr>
        </p:nvSpPr>
        <p:spPr/>
        <p:txBody>
          <a:bodyPr>
            <a:normAutofit fontScale="77500" lnSpcReduction="20000"/>
          </a:bodyPr>
          <a:lstStyle/>
          <a:p>
            <a:r>
              <a:rPr lang="tr-TR" dirty="0"/>
              <a:t>Bakteri, </a:t>
            </a:r>
            <a:r>
              <a:rPr lang="tr-TR" dirty="0" err="1"/>
              <a:t>arke</a:t>
            </a:r>
            <a:r>
              <a:rPr lang="tr-TR" dirty="0"/>
              <a:t> ve </a:t>
            </a:r>
            <a:r>
              <a:rPr lang="tr-TR" dirty="0" err="1"/>
              <a:t>ökaryotik</a:t>
            </a:r>
            <a:r>
              <a:rPr lang="tr-TR" dirty="0"/>
              <a:t> genomların karşılaştırmalı analizleri sonucunda; </a:t>
            </a:r>
            <a:r>
              <a:rPr lang="tr-TR" dirty="0" err="1"/>
              <a:t>prokaryotik</a:t>
            </a:r>
            <a:r>
              <a:rPr lang="tr-TR" dirty="0"/>
              <a:t> genomlarda oldukça çok sayıda genin yatay gen transferine katıldığı belirlenmiştir. Bazı durumlarda yatay gen transferinin miktarı ve sayısı, organizmanın yaşam şekli ile ilişkili olabilir. Örneğin </a:t>
            </a:r>
            <a:r>
              <a:rPr lang="tr-TR" dirty="0" err="1"/>
              <a:t>hipertermofilik</a:t>
            </a:r>
            <a:r>
              <a:rPr lang="tr-TR" dirty="0"/>
              <a:t> bakteriler, diğer bakterilerden daha çok </a:t>
            </a:r>
            <a:r>
              <a:rPr lang="tr-TR" dirty="0" err="1"/>
              <a:t>arkelerle</a:t>
            </a:r>
            <a:r>
              <a:rPr lang="tr-TR" dirty="0"/>
              <a:t> gen değiştirmektedir. Oysa çeşitli </a:t>
            </a:r>
            <a:r>
              <a:rPr lang="tr-TR" dirty="0" err="1"/>
              <a:t>ökaryotik</a:t>
            </a:r>
            <a:r>
              <a:rPr lang="tr-TR" dirty="0"/>
              <a:t> genlerin değişimi parazit ve </a:t>
            </a:r>
            <a:r>
              <a:rPr lang="tr-TR" dirty="0" err="1"/>
              <a:t>simbiyotik</a:t>
            </a:r>
            <a:r>
              <a:rPr lang="tr-TR" dirty="0"/>
              <a:t> bakteriler arasında yaygındır. Yatay gen transferi:</a:t>
            </a:r>
          </a:p>
          <a:p>
            <a:pPr lvl="0"/>
            <a:r>
              <a:rPr lang="tr-TR" dirty="0"/>
              <a:t>Yeni genlerin kazanılması</a:t>
            </a:r>
          </a:p>
          <a:p>
            <a:pPr lvl="0"/>
            <a:r>
              <a:rPr lang="tr-TR" dirty="0"/>
              <a:t>Mevcut genlerin </a:t>
            </a:r>
            <a:r>
              <a:rPr lang="tr-TR" dirty="0" err="1"/>
              <a:t>paraloglarının</a:t>
            </a:r>
            <a:r>
              <a:rPr lang="tr-TR" dirty="0"/>
              <a:t> kazanılması</a:t>
            </a:r>
          </a:p>
          <a:p>
            <a:pPr lvl="0"/>
            <a:r>
              <a:rPr lang="tr-TR" dirty="0" err="1"/>
              <a:t>Xenolog</a:t>
            </a:r>
            <a:r>
              <a:rPr lang="tr-TR" dirty="0"/>
              <a:t> genlerin değiştirilmesi: iki organizmanın yatay gen transferi sonucu homolog olmasıdır. Eğer hareket eden gen için yeni ortam büyük ölçüde farklı ise </a:t>
            </a:r>
            <a:r>
              <a:rPr lang="tr-TR" dirty="0" err="1"/>
              <a:t>Xenologlar</a:t>
            </a:r>
            <a:r>
              <a:rPr lang="tr-TR" dirty="0"/>
              <a:t> farklı fonksiyonlara sahip olabilir. Bununla birlikte genellikle her iki </a:t>
            </a:r>
            <a:r>
              <a:rPr lang="tr-TR" dirty="0" err="1"/>
              <a:t>xenolog</a:t>
            </a:r>
            <a:r>
              <a:rPr lang="tr-TR" dirty="0"/>
              <a:t> organizmalarda benzer bir işleve sahiptir.</a:t>
            </a:r>
          </a:p>
          <a:p>
            <a:endParaRPr lang="tr-TR" dirty="0"/>
          </a:p>
        </p:txBody>
      </p:sp>
    </p:spTree>
    <p:extLst>
      <p:ext uri="{BB962C8B-B14F-4D97-AF65-F5344CB8AC3E}">
        <p14:creationId xmlns:p14="http://schemas.microsoft.com/office/powerpoint/2010/main" val="88177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PROKARYOTLARDA YATAY GEN TRANSFERİ: HESAPLANMASI VE </a:t>
            </a:r>
            <a:endParaRPr lang="tr-TR" dirty="0"/>
          </a:p>
        </p:txBody>
      </p:sp>
      <p:sp>
        <p:nvSpPr>
          <p:cNvPr id="3" name="İçerik Yer Tutucusu 2"/>
          <p:cNvSpPr>
            <a:spLocks noGrp="1"/>
          </p:cNvSpPr>
          <p:nvPr>
            <p:ph idx="1"/>
          </p:nvPr>
        </p:nvSpPr>
        <p:spPr/>
        <p:txBody>
          <a:bodyPr>
            <a:normAutofit fontScale="92500" lnSpcReduction="10000"/>
          </a:bodyPr>
          <a:lstStyle/>
          <a:p>
            <a:r>
              <a:rPr lang="tr-TR" dirty="0"/>
              <a:t>Bu yatay gen transferi tiplerinin her biri </a:t>
            </a:r>
            <a:r>
              <a:rPr lang="tr-TR" dirty="0" err="1"/>
              <a:t>prokaryotlar</a:t>
            </a:r>
            <a:r>
              <a:rPr lang="tr-TR" dirty="0"/>
              <a:t> arasında yaygındır ancak farklı soylarda katılımları farklılık göstermektedir. Yatay olarak aktarılan genlerin organizmalarda uzun süre kalması ya da kalıcı olması aktarılan bu genlerin alıcı organizmaya seçici avantajlar kazandırdığını akla getirmektedir. Pek  çok durumda bu avantajın doğası net değildir ancak bakterilerin </a:t>
            </a:r>
            <a:r>
              <a:rPr lang="tr-TR" dirty="0" err="1"/>
              <a:t>ökaryotik</a:t>
            </a:r>
            <a:r>
              <a:rPr lang="tr-TR" dirty="0"/>
              <a:t> genleri kazanmaları sonucu yürütülen çalışmalar, seçici güçlerin devreye girdiğini göstermiştir. Örneğin pek çok bakteri tarafından </a:t>
            </a:r>
            <a:r>
              <a:rPr lang="tr-TR" dirty="0" err="1"/>
              <a:t>ökaryotlardan</a:t>
            </a:r>
            <a:r>
              <a:rPr lang="tr-TR" dirty="0"/>
              <a:t> kazanılan </a:t>
            </a:r>
            <a:r>
              <a:rPr lang="tr-TR" dirty="0" err="1"/>
              <a:t>izolösil-tRNA-sentetaz</a:t>
            </a:r>
            <a:r>
              <a:rPr lang="tr-TR" dirty="0"/>
              <a:t>, antibiyotik direnci ile ilişkiliyken, </a:t>
            </a:r>
            <a:r>
              <a:rPr lang="tr-TR" i="1" dirty="0" err="1"/>
              <a:t>Chlamiydia</a:t>
            </a:r>
            <a:r>
              <a:rPr lang="tr-TR" dirty="0"/>
              <a:t> ve </a:t>
            </a:r>
            <a:r>
              <a:rPr lang="tr-TR" i="1" dirty="0" err="1"/>
              <a:t>Rickettsia</a:t>
            </a:r>
            <a:r>
              <a:rPr lang="tr-TR" dirty="0"/>
              <a:t> gibi hücre içi paraziti olan çeşitli parazitler tarafından bitkilerden kazanılan ATP/ADP </a:t>
            </a:r>
            <a:r>
              <a:rPr lang="tr-TR" dirty="0" err="1"/>
              <a:t>translokazlar</a:t>
            </a:r>
            <a:r>
              <a:rPr lang="tr-TR" dirty="0"/>
              <a:t> ve </a:t>
            </a:r>
            <a:r>
              <a:rPr lang="tr-TR" dirty="0" err="1"/>
              <a:t>proteazlar</a:t>
            </a:r>
            <a:r>
              <a:rPr lang="tr-TR" dirty="0"/>
              <a:t> </a:t>
            </a:r>
            <a:r>
              <a:rPr lang="tr-TR" dirty="0" err="1"/>
              <a:t>chlamydial</a:t>
            </a:r>
            <a:r>
              <a:rPr lang="tr-TR" dirty="0"/>
              <a:t> </a:t>
            </a:r>
            <a:r>
              <a:rPr lang="tr-TR" dirty="0" err="1"/>
              <a:t>patojenezine</a:t>
            </a:r>
            <a:r>
              <a:rPr lang="tr-TR" dirty="0"/>
              <a:t> dahil olmaktadır.</a:t>
            </a:r>
          </a:p>
          <a:p>
            <a:endParaRPr lang="tr-TR" dirty="0"/>
          </a:p>
        </p:txBody>
      </p:sp>
    </p:spTree>
    <p:extLst>
      <p:ext uri="{BB962C8B-B14F-4D97-AF65-F5344CB8AC3E}">
        <p14:creationId xmlns:p14="http://schemas.microsoft.com/office/powerpoint/2010/main" val="25424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PROKARYOTLARDA YATAY GEN TRANSFERİ: HESAPLANMASI VE </a:t>
            </a:r>
            <a:endParaRPr lang="tr-TR" dirty="0"/>
          </a:p>
        </p:txBody>
      </p:sp>
      <p:sp>
        <p:nvSpPr>
          <p:cNvPr id="3" name="İçerik Yer Tutucusu 2"/>
          <p:cNvSpPr>
            <a:spLocks noGrp="1"/>
          </p:cNvSpPr>
          <p:nvPr>
            <p:ph idx="1"/>
          </p:nvPr>
        </p:nvSpPr>
        <p:spPr/>
        <p:txBody>
          <a:bodyPr>
            <a:normAutofit fontScale="92500" lnSpcReduction="20000"/>
          </a:bodyPr>
          <a:lstStyle/>
          <a:p>
            <a:r>
              <a:rPr lang="tr-TR" dirty="0"/>
              <a:t>Yatay  (</a:t>
            </a:r>
            <a:r>
              <a:rPr lang="tr-TR" dirty="0" err="1"/>
              <a:t>horizontal</a:t>
            </a:r>
            <a:r>
              <a:rPr lang="tr-TR" dirty="0"/>
              <a:t>=</a:t>
            </a:r>
            <a:r>
              <a:rPr lang="tr-TR" dirty="0" err="1"/>
              <a:t>lateral</a:t>
            </a:r>
            <a:r>
              <a:rPr lang="tr-TR" dirty="0"/>
              <a:t>) gen transferi farklı türler arasında genlerin aktarımı olarak tanımlanabilir. Yatay gen transferinin varlığı uzun yıllar tartışma konusu olmuş, </a:t>
            </a:r>
            <a:r>
              <a:rPr lang="tr-TR" dirty="0" err="1"/>
              <a:t>ökaryotların</a:t>
            </a:r>
            <a:r>
              <a:rPr lang="tr-TR" dirty="0"/>
              <a:t> da bu aktarıma katılması ile tartışmalar daha karmaşık hale gelmiştir. Bu tartışmaların ortaya çıkması şaşırtıcı değildir çünkü pek çok evrimsel fenomen gibi yatay gen transferini de tüm detayları ile aydınlatmak oldukça zordur. Genom dizi analizleri dönemi gelip çattığında, yatay gen </a:t>
            </a:r>
            <a:r>
              <a:rPr lang="tr-TR" dirty="0" err="1"/>
              <a:t>trasferine</a:t>
            </a:r>
            <a:r>
              <a:rPr lang="tr-TR" dirty="0"/>
              <a:t> dair önemli veriler elde edilmiş ve bu durumda bazı ileri görüşlü araştırıcılar yatay gen transferinin evrimleşme üzerinde etkin rolü olduğunu savunurken, bu konudaki yaygın kanı etkisinin önemsenmeyecek düzeyde olduğu idi. Yatay gen transferinin öneminin tam olarak anlaşıldığı yer ise, </a:t>
            </a:r>
            <a:r>
              <a:rPr lang="tr-TR" dirty="0" err="1"/>
              <a:t>endosimbiyotik</a:t>
            </a:r>
            <a:r>
              <a:rPr lang="tr-TR" dirty="0"/>
              <a:t> </a:t>
            </a:r>
            <a:r>
              <a:rPr lang="tr-TR" dirty="0" err="1"/>
              <a:t>organellerden</a:t>
            </a:r>
            <a:r>
              <a:rPr lang="tr-TR" dirty="0"/>
              <a:t> genleri, </a:t>
            </a:r>
            <a:r>
              <a:rPr lang="tr-TR" dirty="0" err="1"/>
              <a:t>ökaryotik</a:t>
            </a:r>
            <a:r>
              <a:rPr lang="tr-TR" dirty="0"/>
              <a:t> </a:t>
            </a:r>
            <a:r>
              <a:rPr lang="tr-TR" dirty="0" err="1"/>
              <a:t>nüklear</a:t>
            </a:r>
            <a:r>
              <a:rPr lang="tr-TR" dirty="0"/>
              <a:t> genomlara akışı idi.</a:t>
            </a:r>
          </a:p>
          <a:p>
            <a:endParaRPr lang="tr-TR" dirty="0"/>
          </a:p>
        </p:txBody>
      </p:sp>
    </p:spTree>
    <p:extLst>
      <p:ext uri="{BB962C8B-B14F-4D97-AF65-F5344CB8AC3E}">
        <p14:creationId xmlns:p14="http://schemas.microsoft.com/office/powerpoint/2010/main" val="18530872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1606</TotalTime>
  <Words>768</Words>
  <Application>Microsoft Office PowerPoint</Application>
  <PresentationFormat>Geniş ekran</PresentationFormat>
  <Paragraphs>41</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Arial</vt:lpstr>
      <vt:lpstr>Garamond</vt:lpstr>
      <vt:lpstr>Organik</vt:lpstr>
      <vt:lpstr>Yatay Gen Transferinin Hesaplanması</vt:lpstr>
      <vt:lpstr>Giriş</vt:lpstr>
      <vt:lpstr>HGT hesaplamalarında kullanılan yöntemler</vt:lpstr>
      <vt:lpstr>2. Filegenetik Kalıpların Kullanımı</vt:lpstr>
      <vt:lpstr>PowerPoint Sunusu</vt:lpstr>
      <vt:lpstr>3.Değişiklik Oranlarının Kullanımı</vt:lpstr>
      <vt:lpstr>PROKARYOTLARDA YATAY GEN TRANSFERİ: HESAPLANMASI VE </vt:lpstr>
      <vt:lpstr>PROKARYOTLARDA YATAY GEN TRANSFERİ: HESAPLANMASI VE </vt:lpstr>
      <vt:lpstr>PROKARYOTLARDA YATAY GEN TRANSFERİ: HESAPLANMASI VE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Yatay Gen Transferinin Belirlenmesinde Kullanılan Yöntemler</dc:title>
  <dc:creator>iso</dc:creator>
  <cp:lastModifiedBy>iso</cp:lastModifiedBy>
  <cp:revision>10</cp:revision>
  <dcterms:created xsi:type="dcterms:W3CDTF">2015-06-09T08:52:53Z</dcterms:created>
  <dcterms:modified xsi:type="dcterms:W3CDTF">2018-01-05T08:29:37Z</dcterms:modified>
</cp:coreProperties>
</file>