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71" r:id="rId6"/>
    <p:sldId id="269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KAKAO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Sıcak olarak içilen kakao, özellikle Amerika ve Batı Afrika’da </a:t>
            </a:r>
            <a:r>
              <a:rPr lang="tr-TR" dirty="0" smtClean="0"/>
              <a:t>yeti</a:t>
            </a:r>
            <a:r>
              <a:rPr lang="en-US" dirty="0" smtClean="0"/>
              <a:t>ş</a:t>
            </a:r>
            <a:r>
              <a:rPr lang="tr-TR" dirty="0" smtClean="0"/>
              <a:t>en </a:t>
            </a:r>
            <a:r>
              <a:rPr lang="tr-TR" dirty="0"/>
              <a:t>15–16 m boyundaki kakao ağacının </a:t>
            </a:r>
            <a:r>
              <a:rPr lang="tr-TR" dirty="0" err="1" smtClean="0"/>
              <a:t>kurutulmu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meyvelerinin içerisinden çıkartılan tohumların </a:t>
            </a:r>
            <a:r>
              <a:rPr lang="tr-TR" dirty="0" err="1"/>
              <a:t>fermante</a:t>
            </a:r>
            <a:r>
              <a:rPr lang="tr-TR" dirty="0"/>
              <a:t> edildikten sonra aromatik hale </a:t>
            </a:r>
            <a:r>
              <a:rPr lang="tr-TR" dirty="0" err="1" smtClean="0"/>
              <a:t>getirilmi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tozlarıdır.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Kakao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Forastero</a:t>
            </a:r>
            <a:r>
              <a:rPr lang="tr-TR" dirty="0"/>
              <a:t>: Dayanıklı ve bol ürün veren kakaodur. Yassı çekirdekli ve normal kalitelidir.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Criollo</a:t>
            </a:r>
            <a:r>
              <a:rPr lang="tr-TR" dirty="0"/>
              <a:t>: Zor </a:t>
            </a:r>
            <a:r>
              <a:rPr lang="tr-TR" dirty="0" smtClean="0"/>
              <a:t>yeti</a:t>
            </a:r>
            <a:r>
              <a:rPr lang="en-US" dirty="0" smtClean="0"/>
              <a:t>ş</a:t>
            </a:r>
            <a:r>
              <a:rPr lang="tr-TR" dirty="0" smtClean="0"/>
              <a:t>en</a:t>
            </a:r>
            <a:r>
              <a:rPr lang="tr-TR" dirty="0"/>
              <a:t>, yuvarlak ve büyük çekirdeklidir. Çekirdekler beyaz, tadı </a:t>
            </a:r>
            <a:r>
              <a:rPr lang="tr-TR" dirty="0" err="1" smtClean="0"/>
              <a:t>yumu</a:t>
            </a:r>
            <a:r>
              <a:rPr lang="en-US" dirty="0" smtClean="0"/>
              <a:t>ş</a:t>
            </a:r>
            <a:r>
              <a:rPr lang="tr-TR" dirty="0" smtClean="0"/>
              <a:t>ak</a:t>
            </a:r>
            <a:r>
              <a:rPr lang="en-US" dirty="0" err="1" smtClean="0"/>
              <a:t>tır</a:t>
            </a:r>
            <a:r>
              <a:rPr lang="tr-TR" dirty="0" smtClean="0"/>
              <a:t>. </a:t>
            </a:r>
            <a:r>
              <a:rPr lang="en-US" dirty="0" err="1" smtClean="0"/>
              <a:t>İ</a:t>
            </a:r>
            <a:r>
              <a:rPr lang="tr-TR" dirty="0" err="1" smtClean="0"/>
              <a:t>yi</a:t>
            </a:r>
            <a:r>
              <a:rPr lang="tr-TR" dirty="0" smtClean="0"/>
              <a:t> </a:t>
            </a:r>
            <a:r>
              <a:rPr lang="tr-TR" dirty="0"/>
              <a:t>kalitelidir.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Amelonado</a:t>
            </a:r>
            <a:r>
              <a:rPr lang="tr-TR" dirty="0"/>
              <a:t>: Ekvatorda </a:t>
            </a:r>
            <a:r>
              <a:rPr lang="tr-TR" dirty="0" smtClean="0"/>
              <a:t>yeti</a:t>
            </a:r>
            <a:r>
              <a:rPr lang="en-US" dirty="0" smtClean="0"/>
              <a:t>ş</a:t>
            </a:r>
            <a:r>
              <a:rPr lang="tr-TR" dirty="0" smtClean="0"/>
              <a:t>en</a:t>
            </a:r>
            <a:r>
              <a:rPr lang="tr-TR" dirty="0"/>
              <a:t>, mor renkli ve çekirdekleri yuvarlak bir kakaodur. Tadı </a:t>
            </a:r>
            <a:r>
              <a:rPr lang="tr-TR" dirty="0" smtClean="0"/>
              <a:t>normaldir </a:t>
            </a:r>
            <a:r>
              <a:rPr lang="tr-TR" dirty="0"/>
              <a:t>ve iyi bir kakao </a:t>
            </a:r>
            <a:r>
              <a:rPr lang="tr-TR" dirty="0" smtClean="0"/>
              <a:t>çe</a:t>
            </a:r>
            <a:r>
              <a:rPr lang="en-US" dirty="0" smtClean="0"/>
              <a:t>ş</a:t>
            </a:r>
            <a:r>
              <a:rPr lang="tr-TR" dirty="0" err="1" smtClean="0"/>
              <a:t>ididir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Toz</a:t>
            </a:r>
            <a:r>
              <a:rPr lang="en-US" dirty="0" smtClean="0"/>
              <a:t> </a:t>
            </a:r>
            <a:r>
              <a:rPr lang="en-US" dirty="0" err="1" smtClean="0"/>
              <a:t>Kakao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Ölçülü süt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e </a:t>
            </a:r>
            <a:r>
              <a:rPr lang="tr-TR" dirty="0"/>
              <a:t>konulur.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Her </a:t>
            </a:r>
            <a:r>
              <a:rPr lang="tr-TR" dirty="0"/>
              <a:t>fincan için 10-12 g. kakao tozu soğuk sütle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tırılarak</a:t>
            </a:r>
            <a:r>
              <a:rPr lang="tr-TR" dirty="0" smtClean="0"/>
              <a:t> </a:t>
            </a:r>
            <a:r>
              <a:rPr lang="tr-TR" dirty="0"/>
              <a:t>eritilir.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Sütün </a:t>
            </a:r>
            <a:r>
              <a:rPr lang="tr-TR" dirty="0"/>
              <a:t>kesilmemesi için soğuk sütle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toz ısınan süte ilave edilerek kaynatılır.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Hazırlanan </a:t>
            </a:r>
            <a:r>
              <a:rPr lang="tr-TR" dirty="0"/>
              <a:t>kakao, önceden </a:t>
            </a:r>
            <a:r>
              <a:rPr lang="tr-TR" dirty="0" err="1" smtClean="0"/>
              <a:t>ısıtılmı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pota alınarak servise hazır hale getirilir.</a:t>
            </a:r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Kuvertür</a:t>
            </a:r>
            <a:r>
              <a:rPr lang="en-US" dirty="0" smtClean="0"/>
              <a:t> </a:t>
            </a:r>
            <a:r>
              <a:rPr lang="en-US" dirty="0" err="1" smtClean="0"/>
              <a:t>Kakao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Ölçülü süt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e </a:t>
            </a:r>
            <a:r>
              <a:rPr lang="tr-TR" dirty="0"/>
              <a:t>konulur.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Her </a:t>
            </a:r>
            <a:r>
              <a:rPr lang="tr-TR" dirty="0"/>
              <a:t>fincan için 10-12 g. </a:t>
            </a:r>
            <a:r>
              <a:rPr lang="tr-TR" dirty="0" err="1" smtClean="0"/>
              <a:t>rendelenmi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kuvertür bir kaba konularak benmari metodu ile eritilir.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Eriyen </a:t>
            </a:r>
            <a:r>
              <a:rPr lang="tr-TR" dirty="0"/>
              <a:t>kuvertür biraz süt katılarak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Sütle karı</a:t>
            </a:r>
            <a:r>
              <a:rPr lang="en-US" dirty="0" smtClean="0"/>
              <a:t>ş</a:t>
            </a:r>
            <a:r>
              <a:rPr lang="tr-TR" dirty="0" err="1" smtClean="0"/>
              <a:t>tırılan</a:t>
            </a:r>
            <a:r>
              <a:rPr lang="tr-TR" dirty="0" smtClean="0"/>
              <a:t> erimi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haldeki kuvertür kaynayan süte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tırılarak</a:t>
            </a:r>
            <a:r>
              <a:rPr lang="tr-TR" dirty="0" smtClean="0"/>
              <a:t> </a:t>
            </a:r>
            <a:r>
              <a:rPr lang="tr-TR" dirty="0"/>
              <a:t>kaynatılır.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Hazırlanan </a:t>
            </a:r>
            <a:r>
              <a:rPr lang="tr-TR" dirty="0"/>
              <a:t>kakao servis için </a:t>
            </a:r>
            <a:r>
              <a:rPr lang="tr-TR" dirty="0" err="1" smtClean="0"/>
              <a:t>ısıtılmı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potlara alınır.</a:t>
            </a:r>
          </a:p>
        </p:txBody>
      </p:sp>
    </p:spTree>
    <p:extLst>
      <p:ext uri="{BB962C8B-B14F-4D97-AF65-F5344CB8AC3E}">
        <p14:creationId xmlns:p14="http://schemas.microsoft.com/office/powerpoint/2010/main" val="114727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Şekerli</a:t>
            </a:r>
            <a:r>
              <a:rPr lang="en-US" dirty="0" smtClean="0"/>
              <a:t>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Ş</a:t>
            </a:r>
            <a:r>
              <a:rPr lang="tr-TR" dirty="0" err="1" smtClean="0"/>
              <a:t>ekerli</a:t>
            </a:r>
            <a:r>
              <a:rPr lang="tr-TR" dirty="0" smtClean="0"/>
              <a:t> karı</a:t>
            </a:r>
            <a:r>
              <a:rPr lang="en-US" dirty="0" smtClean="0"/>
              <a:t>ş</a:t>
            </a:r>
            <a:r>
              <a:rPr lang="tr-TR" dirty="0" err="1" smtClean="0"/>
              <a:t>ım</a:t>
            </a:r>
            <a:r>
              <a:rPr lang="tr-TR" dirty="0"/>
              <a:t>, marketlerde satılan ve içerisinde </a:t>
            </a:r>
            <a:r>
              <a:rPr lang="en-US" dirty="0" err="1"/>
              <a:t>ş</a:t>
            </a:r>
            <a:r>
              <a:rPr lang="tr-TR" dirty="0" err="1" smtClean="0"/>
              <a:t>ekeri</a:t>
            </a:r>
            <a:r>
              <a:rPr lang="tr-TR" dirty="0" smtClean="0"/>
              <a:t> </a:t>
            </a:r>
            <a:r>
              <a:rPr lang="tr-TR" dirty="0"/>
              <a:t>ve tatlandırıcıları ilave </a:t>
            </a:r>
            <a:r>
              <a:rPr lang="tr-TR" dirty="0" err="1" smtClean="0"/>
              <a:t>edilmi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kakao tozlarıdır. Piyasada özel jelatinli ambalajlarda tek porsiyonluk ve daha fazla kullanım için </a:t>
            </a:r>
            <a:r>
              <a:rPr lang="tr-TR" dirty="0" err="1" smtClean="0"/>
              <a:t>deği</a:t>
            </a:r>
            <a:r>
              <a:rPr lang="en-US" dirty="0" smtClean="0"/>
              <a:t>ş</a:t>
            </a:r>
            <a:r>
              <a:rPr lang="tr-TR" dirty="0" err="1" smtClean="0"/>
              <a:t>ik</a:t>
            </a:r>
            <a:r>
              <a:rPr lang="tr-TR" dirty="0" smtClean="0"/>
              <a:t> </a:t>
            </a:r>
            <a:r>
              <a:rPr lang="tr-TR" dirty="0"/>
              <a:t>miktarlarda bulunmaktadır. Soğuk ve sıcak olarak hazırlanabilir. Bir porsiyon için 20–25 gram toz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ım</a:t>
            </a:r>
            <a:r>
              <a:rPr lang="tr-TR" dirty="0" smtClean="0"/>
              <a:t> </a:t>
            </a:r>
            <a:r>
              <a:rPr lang="tr-TR" dirty="0"/>
              <a:t>yeterlidir. Bir fincan soğuk veya sıcak sütün içerisine konularak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520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Şekerli</a:t>
            </a:r>
            <a:r>
              <a:rPr lang="en-US" dirty="0" smtClean="0"/>
              <a:t>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Hazırlanan </a:t>
            </a:r>
            <a:r>
              <a:rPr lang="tr-TR" dirty="0"/>
              <a:t>kakao servise sunulur. Hazırlanan kakao bir pota doldurulur. Krema, </a:t>
            </a:r>
            <a:r>
              <a:rPr lang="en-US" dirty="0" err="1" smtClean="0"/>
              <a:t>ş</a:t>
            </a:r>
            <a:r>
              <a:rPr lang="tr-TR" dirty="0" smtClean="0"/>
              <a:t>eker</a:t>
            </a:r>
            <a:r>
              <a:rPr lang="tr-TR" dirty="0"/>
              <a:t>, kakao fincan ve kahve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ile masaya götürülür.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ve krema masaya bırakılır. Fincan sapı sağa gelecek </a:t>
            </a:r>
            <a:r>
              <a:rPr lang="en-US" dirty="0" err="1" smtClean="0"/>
              <a:t>ş</a:t>
            </a:r>
            <a:r>
              <a:rPr lang="tr-TR" dirty="0" err="1" smtClean="0"/>
              <a:t>ekilde</a:t>
            </a:r>
            <a:r>
              <a:rPr lang="tr-TR" dirty="0" smtClean="0"/>
              <a:t> </a:t>
            </a:r>
            <a:r>
              <a:rPr lang="tr-TR" dirty="0"/>
              <a:t>konup içine pottaki sütlü kakao doldurulur. Kremayı misafir </a:t>
            </a:r>
            <a:r>
              <a:rPr lang="tr-TR" dirty="0" smtClean="0"/>
              <a:t>kendisi</a:t>
            </a:r>
            <a:r>
              <a:rPr lang="en-US" dirty="0" smtClean="0"/>
              <a:t> </a:t>
            </a:r>
            <a:r>
              <a:rPr lang="tr-TR" dirty="0" smtClean="0"/>
              <a:t>de </a:t>
            </a:r>
            <a:r>
              <a:rPr lang="tr-TR" dirty="0"/>
              <a:t>koyabilir. Kakao potu da sapı sağa gelecek </a:t>
            </a:r>
            <a:r>
              <a:rPr lang="en-US" dirty="0" err="1" smtClean="0"/>
              <a:t>Ş</a:t>
            </a:r>
            <a:r>
              <a:rPr lang="tr-TR" dirty="0" err="1" smtClean="0"/>
              <a:t>ekilde</a:t>
            </a:r>
            <a:r>
              <a:rPr lang="tr-TR" dirty="0" smtClean="0"/>
              <a:t> </a:t>
            </a:r>
            <a:r>
              <a:rPr lang="tr-TR" dirty="0"/>
              <a:t>fincanın sağ tarafına bırakılır. Misafirin isteğine göre </a:t>
            </a:r>
            <a:r>
              <a:rPr lang="en-US" dirty="0" err="1"/>
              <a:t>ş</a:t>
            </a:r>
            <a:r>
              <a:rPr lang="tr-TR" dirty="0" smtClean="0"/>
              <a:t>eker </a:t>
            </a:r>
            <a:r>
              <a:rPr lang="tr-TR" dirty="0"/>
              <a:t>ilave edilebilir.</a:t>
            </a:r>
          </a:p>
        </p:txBody>
      </p:sp>
    </p:spTree>
    <p:extLst>
      <p:ext uri="{BB962C8B-B14F-4D97-AF65-F5344CB8AC3E}">
        <p14:creationId xmlns:p14="http://schemas.microsoft.com/office/powerpoint/2010/main" val="175545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32</TotalTime>
  <Words>383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Kakao Çeşitleri</vt:lpstr>
      <vt:lpstr>Toz Kakao Yapılırken Dikkat Edilecek İlkeler</vt:lpstr>
      <vt:lpstr>Kuvertür Kakao Yapılırken Dikkat Edilecek İlkeler</vt:lpstr>
      <vt:lpstr>Şekerli Karışım ile Yapılırken Dikkat Edilecek İlkeler</vt:lpstr>
      <vt:lpstr>Şekerli Karışım ile Yapılırken Dikkat Edilecek İlkeler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11</cp:revision>
  <dcterms:created xsi:type="dcterms:W3CDTF">2020-05-10T17:49:11Z</dcterms:created>
  <dcterms:modified xsi:type="dcterms:W3CDTF">2020-09-16T12:06:30Z</dcterms:modified>
</cp:coreProperties>
</file>