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32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0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051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03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600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705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03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83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1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95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76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80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7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08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66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5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4802F-B1B2-4DD4-92F8-0F2B9F3BC8CE}" type="datetimeFigureOut">
              <a:rPr lang="tr-TR" smtClean="0"/>
              <a:t>20.5.2020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26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52C5D5-51CB-4F3D-96C1-5C5C3614CE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</a:t>
            </a:r>
            <a:r>
              <a:rPr lang="tr-TR" dirty="0" err="1"/>
              <a:t>Tabakalaşma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5FB161-7CF4-4748-8CCB-2BAB5C4E36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19200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4F34EC-AAFC-4EE4-A285-E11BDD1B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392F45-4F6A-4EFC-8A64-D518B824E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  <a:p>
            <a:r>
              <a:rPr lang="tr-TR" sz="2400" b="1" dirty="0"/>
              <a:t>Bu dersin amacı, sosyal </a:t>
            </a:r>
            <a:r>
              <a:rPr lang="tr-TR" sz="2400" b="1" dirty="0" err="1"/>
              <a:t>tabakalaşma</a:t>
            </a:r>
            <a:r>
              <a:rPr lang="tr-TR" sz="2400" b="1" dirty="0"/>
              <a:t> sürecini yani, toplumda bireylerin ve grupların nasıl farklılaştığı, sıralandığı ve değerlendirildiği ve bu değerlendirmelerin nasıl sonuçlandığını analiz etmektir. Temel olarak endüstriyel toplumlarda sosyal eşitsizliğin doğası, nedeni ve sonuçları incelenecektir. </a:t>
            </a:r>
          </a:p>
        </p:txBody>
      </p:sp>
    </p:spTree>
    <p:extLst>
      <p:ext uri="{BB962C8B-B14F-4D97-AF65-F5344CB8AC3E}">
        <p14:creationId xmlns:p14="http://schemas.microsoft.com/office/powerpoint/2010/main" val="199872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46FF08-F0FD-43E7-A30F-B8904A830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61D86E-408B-4A14-86D0-4365EB9B0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  <a:p>
            <a:r>
              <a:rPr lang="tr-TR" sz="2400" b="1" dirty="0"/>
              <a:t>Çağdaş toplumlar üzerinde </a:t>
            </a:r>
            <a:r>
              <a:rPr lang="tr-TR" sz="2400" b="1" dirty="0" err="1"/>
              <a:t>yoğunlaşılmakla</a:t>
            </a:r>
            <a:r>
              <a:rPr lang="tr-TR" sz="2400" b="1" dirty="0"/>
              <a:t> beraber, bu ders tarihsel örnekler ve değişimleri de içermektedir. Birçok farklı görüş ele alınmaktadır ve öğrencilerin bu konular üzerinde farkındalığının gelişmesi teşvik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210156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8F6976-3F75-414F-B9B9-5F3E939C2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Gerekleri ve Sınav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7E73C6-8614-465B-8475-A96EEDF23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400" b="1" dirty="0"/>
          </a:p>
          <a:p>
            <a:r>
              <a:rPr lang="tr-TR" sz="2400" b="1" dirty="0"/>
              <a:t>Her hafta ele alınacak konu ile ilgili önerilen kitap ve/veya makalelerden okunması gerekmektedir. </a:t>
            </a:r>
          </a:p>
          <a:p>
            <a:endParaRPr lang="tr-TR" sz="2400" b="1" dirty="0"/>
          </a:p>
          <a:p>
            <a:r>
              <a:rPr lang="tr-TR" sz="2400" b="1" dirty="0"/>
              <a:t>Öğrencilerin tartışmaların takip edilebilmesi için derslere katılmaları gereklidir.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20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484A08-9F5E-447F-9905-5489EFD25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Sınavlar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6A8106-6A27-4F88-94AC-58924F7E8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1-Ara Sınav: Sınav tarihine kadar işlenen konuları içerecektir.</a:t>
            </a:r>
          </a:p>
          <a:p>
            <a:endParaRPr lang="tr-TR" sz="2400" b="1" dirty="0"/>
          </a:p>
          <a:p>
            <a:r>
              <a:rPr lang="tr-TR" sz="2400" b="1" dirty="0"/>
              <a:t>2-Yarı yıl sınav notu: Yarı yıl sınav notunun %40’ını ödev ve %60’ını yarı yıl sınav notu oluşturacaktır. Ödev hakkında gerekli açıklamalar derste yapılacaktır. </a:t>
            </a:r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16600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9D3D43-A7A8-4975-910A-1903E51AB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Planı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B7F1D2C-9FE1-476D-94BB-67ADA82D1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002702"/>
              </p:ext>
            </p:extLst>
          </p:nvPr>
        </p:nvGraphicFramePr>
        <p:xfrm>
          <a:off x="1640156" y="1701004"/>
          <a:ext cx="8911687" cy="43891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76814">
                  <a:extLst>
                    <a:ext uri="{9D8B030D-6E8A-4147-A177-3AD203B41FA5}">
                      <a16:colId xmlns:a16="http://schemas.microsoft.com/office/drawing/2014/main" val="714841470"/>
                    </a:ext>
                  </a:extLst>
                </a:gridCol>
                <a:gridCol w="8034873">
                  <a:extLst>
                    <a:ext uri="{9D8B030D-6E8A-4147-A177-3AD203B41FA5}">
                      <a16:colId xmlns:a16="http://schemas.microsoft.com/office/drawing/2014/main" val="2778041908"/>
                    </a:ext>
                  </a:extLst>
                </a:gridCol>
              </a:tblGrid>
              <a:tr h="5208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Hafta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Ana Temalar ve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352405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Dersin Tanıtımı 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488309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Sosyal Tabakalaşma: Temel Kavramlar ve Sorunlar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309220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Sosyal Tabakalaşma Sistemleri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558678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Klasik Teoriler : K.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Marx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ve M.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Weber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533016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İşlevsel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Tabakalaşma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Kuramı ve C.W.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Mills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019712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K.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Davis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ve W. E. 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Moore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467902"/>
                  </a:ext>
                </a:extLst>
              </a:tr>
              <a:tr h="5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P.  </a:t>
                      </a:r>
                      <a:r>
                        <a:rPr lang="tr-TR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Bourdieu</a:t>
                      </a:r>
                      <a:r>
                        <a:rPr lang="tr-T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530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63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6558F4-4524-46C8-ACC0-DF4F497D7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Planı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90A447E-6BED-441C-B23C-69E92E8EAF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647690"/>
              </p:ext>
            </p:extLst>
          </p:nvPr>
        </p:nvGraphicFramePr>
        <p:xfrm>
          <a:off x="2156826" y="2082018"/>
          <a:ext cx="8225130" cy="381307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09264">
                  <a:extLst>
                    <a:ext uri="{9D8B030D-6E8A-4147-A177-3AD203B41FA5}">
                      <a16:colId xmlns:a16="http://schemas.microsoft.com/office/drawing/2014/main" val="3945829052"/>
                    </a:ext>
                  </a:extLst>
                </a:gridCol>
                <a:gridCol w="7415866">
                  <a:extLst>
                    <a:ext uri="{9D8B030D-6E8A-4147-A177-3AD203B41FA5}">
                      <a16:colId xmlns:a16="http://schemas.microsoft.com/office/drawing/2014/main" val="1165865705"/>
                    </a:ext>
                  </a:extLst>
                </a:gridCol>
              </a:tblGrid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Hafta</a:t>
                      </a: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Ana Temalar ve Konular</a:t>
                      </a: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989820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Ara sınav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668611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Kadın ve Eşitsizlik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739762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Gerçek Bedel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703577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Çevresel Eşitsizlik</a:t>
                      </a: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374017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Küreselleşme ve Yeni Kölelik  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070658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Türkiye’de Gelir Eşitsizliği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546735"/>
                  </a:ext>
                </a:extLst>
              </a:tr>
              <a:tr h="47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Genel Değerlendirme </a:t>
                      </a: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823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900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27E4DD-0D33-4B39-A1CD-A27D35DE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Önerilen 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B8B893-4832-4689-BC5E-89384AAF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966" y="1716258"/>
            <a:ext cx="9225646" cy="4194964"/>
          </a:xfrm>
        </p:spPr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r>
              <a:rPr lang="tr-TR" b="1" dirty="0"/>
              <a:t>T. </a:t>
            </a:r>
            <a:r>
              <a:rPr lang="tr-TR" b="1" dirty="0" err="1"/>
              <a:t>Piketty</a:t>
            </a:r>
            <a:r>
              <a:rPr lang="tr-TR" b="1" dirty="0"/>
              <a:t>, Yirmi Birinci Yüzyılda Kapital. Türkiye İş Bankası Yayınları, 2014.</a:t>
            </a:r>
          </a:p>
          <a:p>
            <a:r>
              <a:rPr lang="tr-TR" b="1" dirty="0" err="1"/>
              <a:t>A.Zeki</a:t>
            </a:r>
            <a:r>
              <a:rPr lang="tr-TR" b="1" dirty="0"/>
              <a:t> Ünal. Toplumda </a:t>
            </a:r>
            <a:r>
              <a:rPr lang="tr-TR" b="1" dirty="0" err="1"/>
              <a:t>Tabakalaşma</a:t>
            </a:r>
            <a:r>
              <a:rPr lang="tr-TR" b="1" dirty="0"/>
              <a:t> ve Hareketlilik. Birleşik Kitabevi. 2014. </a:t>
            </a:r>
          </a:p>
          <a:p>
            <a:r>
              <a:rPr lang="tr-TR" b="1" dirty="0" err="1"/>
              <a:t>E.O.Wright</a:t>
            </a:r>
            <a:r>
              <a:rPr lang="tr-TR" b="1" dirty="0"/>
              <a:t>. Sınıf Analizinde Yaklaşımlar. Ankara: </a:t>
            </a:r>
            <a:r>
              <a:rPr lang="tr-TR" b="1" dirty="0" err="1"/>
              <a:t>NotaBene</a:t>
            </a:r>
            <a:r>
              <a:rPr lang="tr-TR" b="1" dirty="0"/>
              <a:t> Yayınları. 2014. </a:t>
            </a:r>
          </a:p>
          <a:p>
            <a:r>
              <a:rPr lang="tr-TR" b="1" dirty="0"/>
              <a:t>B. </a:t>
            </a:r>
            <a:r>
              <a:rPr lang="tr-TR" b="1" dirty="0" err="1"/>
              <a:t>Turner</a:t>
            </a:r>
            <a:r>
              <a:rPr lang="tr-TR" b="1" dirty="0"/>
              <a:t>. Eşitlik, Dost Kitabevi, 1997.</a:t>
            </a:r>
          </a:p>
          <a:p>
            <a:r>
              <a:rPr lang="tr-TR" b="1" dirty="0"/>
              <a:t>T. </a:t>
            </a:r>
            <a:r>
              <a:rPr lang="tr-TR" b="1" dirty="0" err="1"/>
              <a:t>Bottomore</a:t>
            </a:r>
            <a:r>
              <a:rPr lang="tr-TR" b="1" dirty="0"/>
              <a:t>. Seçkinler ve Toplum, Gündoğan Yayınları, 1990.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9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A47B08-F79E-43B5-8887-2E6C9BB3A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Önerilen 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EE8395-07E3-450B-866D-F9885A963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W. </a:t>
            </a:r>
            <a:r>
              <a:rPr lang="tr-TR" b="1" dirty="0" err="1"/>
              <a:t>Mills</a:t>
            </a:r>
            <a:r>
              <a:rPr lang="tr-TR" b="1" dirty="0"/>
              <a:t>. İktidar Seçkinleri, Bilgi Yayınevi. </a:t>
            </a:r>
          </a:p>
          <a:p>
            <a:r>
              <a:rPr lang="tr-TR" b="1" dirty="0"/>
              <a:t>K. </a:t>
            </a:r>
            <a:r>
              <a:rPr lang="tr-TR" b="1" dirty="0" err="1"/>
              <a:t>Bales</a:t>
            </a:r>
            <a:r>
              <a:rPr lang="tr-TR" b="1" dirty="0"/>
              <a:t>. Kullanılıp Atılanlar: Küresel Ekonomide Yeni Kölelik, </a:t>
            </a:r>
            <a:r>
              <a:rPr lang="tr-TR" b="1" dirty="0" err="1"/>
              <a:t>Çitlenbik</a:t>
            </a:r>
            <a:r>
              <a:rPr lang="tr-TR" b="1" dirty="0"/>
              <a:t> Yayınları, 2002.</a:t>
            </a:r>
          </a:p>
          <a:p>
            <a:r>
              <a:rPr lang="tr-TR" b="1" dirty="0"/>
              <a:t>J. </a:t>
            </a:r>
            <a:r>
              <a:rPr lang="tr-TR" b="1" dirty="0" err="1"/>
              <a:t>Pilger</a:t>
            </a:r>
            <a:r>
              <a:rPr lang="tr-TR" b="1" dirty="0"/>
              <a:t>. Dünyanın Yeni Efendileri, </a:t>
            </a:r>
            <a:r>
              <a:rPr lang="tr-TR" b="1" dirty="0" err="1"/>
              <a:t>Timaş</a:t>
            </a:r>
            <a:r>
              <a:rPr lang="tr-TR" b="1" dirty="0"/>
              <a:t> Yayınları, 2003.</a:t>
            </a:r>
          </a:p>
          <a:p>
            <a:r>
              <a:rPr lang="tr-TR" b="1" dirty="0"/>
              <a:t>T. </a:t>
            </a:r>
            <a:r>
              <a:rPr lang="tr-TR" b="1" dirty="0" err="1"/>
              <a:t>Butler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P. </a:t>
            </a:r>
            <a:r>
              <a:rPr lang="tr-TR" b="1" dirty="0" err="1"/>
              <a:t>Watt</a:t>
            </a:r>
            <a:r>
              <a:rPr lang="tr-TR" b="1" dirty="0"/>
              <a:t>, </a:t>
            </a:r>
            <a:r>
              <a:rPr lang="tr-TR" b="1" dirty="0" err="1"/>
              <a:t>Understanding</a:t>
            </a:r>
            <a:r>
              <a:rPr lang="tr-TR" b="1" dirty="0"/>
              <a:t> Social </a:t>
            </a:r>
            <a:r>
              <a:rPr lang="tr-TR" b="1" dirty="0" err="1"/>
              <a:t>Inequality</a:t>
            </a:r>
            <a:r>
              <a:rPr lang="tr-TR" b="1" dirty="0"/>
              <a:t>, </a:t>
            </a:r>
            <a:r>
              <a:rPr lang="tr-TR" b="1" dirty="0" err="1"/>
              <a:t>Sage</a:t>
            </a:r>
            <a:r>
              <a:rPr lang="tr-TR" b="1" dirty="0"/>
              <a:t> </a:t>
            </a:r>
            <a:r>
              <a:rPr lang="tr-TR" b="1" dirty="0" err="1"/>
              <a:t>Publication</a:t>
            </a:r>
            <a:r>
              <a:rPr lang="tr-TR" b="1" dirty="0"/>
              <a:t>, 2007.</a:t>
            </a:r>
          </a:p>
          <a:p>
            <a:r>
              <a:rPr lang="tr-TR" b="1" dirty="0"/>
              <a:t>W. </a:t>
            </a:r>
            <a:r>
              <a:rPr lang="tr-TR" b="1" dirty="0" err="1"/>
              <a:t>Bottero</a:t>
            </a:r>
            <a:r>
              <a:rPr lang="tr-TR" b="1" dirty="0"/>
              <a:t>, </a:t>
            </a:r>
            <a:r>
              <a:rPr lang="tr-TR" b="1" dirty="0" err="1"/>
              <a:t>Stratification</a:t>
            </a:r>
            <a:r>
              <a:rPr lang="tr-TR" b="1" dirty="0"/>
              <a:t>, </a:t>
            </a:r>
            <a:r>
              <a:rPr lang="tr-TR" b="1" dirty="0" err="1"/>
              <a:t>Routledge</a:t>
            </a:r>
            <a:r>
              <a:rPr lang="tr-TR" b="1" dirty="0"/>
              <a:t>, 2005.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22794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404</Words>
  <Application>Microsoft Office PowerPoint</Application>
  <PresentationFormat>Geniş ekran</PresentationFormat>
  <Paragraphs>94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Duman</vt:lpstr>
      <vt:lpstr>Sosyal Tabakalaşma</vt:lpstr>
      <vt:lpstr>Dersin Amaçları</vt:lpstr>
      <vt:lpstr>Dersin Amaçları</vt:lpstr>
      <vt:lpstr>Dersin Gerekleri ve Sınav</vt:lpstr>
      <vt:lpstr>Sınavlar</vt:lpstr>
      <vt:lpstr>Ders Planı</vt:lpstr>
      <vt:lpstr>Ders Planı</vt:lpstr>
      <vt:lpstr>Önerilen Kaynaklar</vt:lpstr>
      <vt:lpstr>Önerilen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Tabakalaşma</dc:title>
  <dc:creator>Yavuz YAVUZ</dc:creator>
  <cp:lastModifiedBy>Mavis</cp:lastModifiedBy>
  <cp:revision>4</cp:revision>
  <dcterms:created xsi:type="dcterms:W3CDTF">2020-02-29T12:22:32Z</dcterms:created>
  <dcterms:modified xsi:type="dcterms:W3CDTF">2020-05-20T07:24:24Z</dcterms:modified>
</cp:coreProperties>
</file>