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4" r:id="rId19"/>
    <p:sldId id="276" r:id="rId20"/>
    <p:sldId id="277" r:id="rId21"/>
    <p:sldId id="278" r:id="rId22"/>
    <p:sldId id="279" r:id="rId23"/>
    <p:sldId id="280"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1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817D6AB-CAFE-4589-918A-891AEB03E1EE}" type="datetimeFigureOut">
              <a:rPr lang="en-US"/>
              <a:pPr>
                <a:defRPr/>
              </a:pPr>
              <a:t>3/28/2017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98210DE-7287-4ABB-A64F-979D20AC013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BA5F60E-4897-463B-A61C-D1B28C1D84DF}" type="datetimeFigureOut">
              <a:rPr lang="en-US"/>
              <a:pPr>
                <a:defRPr/>
              </a:pPr>
              <a:t>3/28/2017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AF3C6CD-5998-4C63-9C26-4A2F1BC885A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E7E7E76-02D9-4955-B990-E157A9DCF28C}" type="datetimeFigureOut">
              <a:rPr lang="en-US"/>
              <a:pPr>
                <a:defRPr/>
              </a:pPr>
              <a:t>3/28/2017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2AFC45A-F068-40A5-BC0E-CB963272032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FF7A3CA-1A48-4AC7-8407-AAC4571170FB}" type="datetimeFigureOut">
              <a:rPr lang="en-US"/>
              <a:pPr>
                <a:defRPr/>
              </a:pPr>
              <a:t>3/28/2017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9F7A45-981D-4205-BD90-4F57ECEE481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D62DB3D-6996-4B49-82F8-39C0FE94CCB0}" type="datetimeFigureOut">
              <a:rPr lang="en-US"/>
              <a:pPr>
                <a:defRPr/>
              </a:pPr>
              <a:t>3/28/2017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4205748-B00E-4CB2-BDD8-5FA22F298E2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7DC981D-9E87-40B2-823E-22255B4B5E2E}" type="datetimeFigureOut">
              <a:rPr lang="en-US"/>
              <a:pPr>
                <a:defRPr/>
              </a:pPr>
              <a:t>3/28/2017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EA8DE52-58DB-4898-9E68-5F449A56A98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FBC8727-8DD0-4AC4-AF66-44CEA285C849}" type="datetimeFigureOut">
              <a:rPr lang="en-US"/>
              <a:pPr>
                <a:defRPr/>
              </a:pPr>
              <a:t>3/28/2017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940D5E7-8268-4E83-9B02-DFC54F194F2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98A5E93-10E3-4967-BCDC-15126DCB8C7D}" type="datetimeFigureOut">
              <a:rPr lang="en-US"/>
              <a:pPr>
                <a:defRPr/>
              </a:pPr>
              <a:t>3/28/2017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197FE5F-060C-4086-9BEE-D3EBC002251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7BFCDCF-6DA0-4686-AFAA-27700756F1BA}" type="datetimeFigureOut">
              <a:rPr lang="en-US"/>
              <a:pPr>
                <a:defRPr/>
              </a:pPr>
              <a:t>3/28/2017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8E4AE90-BF8E-47DA-9195-00D4A447E9F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16FF44B-70B3-4B32-B682-03CF6CAA8617}" type="datetimeFigureOut">
              <a:rPr lang="en-US"/>
              <a:pPr>
                <a:defRPr/>
              </a:pPr>
              <a:t>3/28/2017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8ED7F85-EAA9-484C-9C57-5F103001F96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75D0CE9-87F8-47AC-B8A0-6D2A75E6B551}" type="datetimeFigureOut">
              <a:rPr lang="en-US"/>
              <a:pPr>
                <a:defRPr/>
              </a:pPr>
              <a:t>3/28/2017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C6BDC7C-E615-422E-87FA-DBD3C4B39C0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1000" r="-11000"/>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BC1A35F-59DA-4C12-8724-BB5944165B1F}" type="datetimeFigureOut">
              <a:rPr lang="en-US"/>
              <a:pPr>
                <a:defRPr/>
              </a:pPr>
              <a:t>3/28/2017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9F96D85C-4AE3-48D7-B043-8661B41B630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kazanci.com.tr/kho2/ibb/files/21hd-2004-1284.htm"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0000" r="-10000"/>
          </a:stretch>
        </a:blipFill>
        <a:effectLst/>
      </p:bgPr>
    </p:bg>
    <p:spTree>
      <p:nvGrpSpPr>
        <p:cNvPr id="1" name=""/>
        <p:cNvGrpSpPr/>
        <p:nvPr/>
      </p:nvGrpSpPr>
      <p:grpSpPr>
        <a:xfrm>
          <a:off x="0" y="0"/>
          <a:ext cx="0" cy="0"/>
          <a:chOff x="0" y="0"/>
          <a:chExt cx="0" cy="0"/>
        </a:xfrm>
      </p:grpSpPr>
      <p:sp>
        <p:nvSpPr>
          <p:cNvPr id="2050" name="Title 1"/>
          <p:cNvSpPr>
            <a:spLocks noGrp="1"/>
          </p:cNvSpPr>
          <p:nvPr>
            <p:ph type="ctrTitle"/>
          </p:nvPr>
        </p:nvSpPr>
        <p:spPr>
          <a:xfrm>
            <a:off x="152400" y="0"/>
            <a:ext cx="5943600" cy="1066800"/>
          </a:xfrm>
        </p:spPr>
        <p:txBody>
          <a:bodyPr/>
          <a:lstStyle/>
          <a:p>
            <a:pPr eaLnBrk="1" hangingPunct="1"/>
            <a:r>
              <a:rPr lang="tr-TR" dirty="0" smtClean="0">
                <a:solidFill>
                  <a:schemeClr val="bg1"/>
                </a:solidFill>
              </a:rPr>
              <a:t>Tarım Hukuku</a:t>
            </a:r>
            <a:endParaRPr lang="en-US" dirty="0" smtClean="0">
              <a:solidFill>
                <a:schemeClr val="bg1"/>
              </a:solidFill>
            </a:endParaRPr>
          </a:p>
        </p:txBody>
      </p:sp>
      <p:sp>
        <p:nvSpPr>
          <p:cNvPr id="2051" name="Subtitle 2"/>
          <p:cNvSpPr>
            <a:spLocks noGrp="1"/>
          </p:cNvSpPr>
          <p:nvPr>
            <p:ph type="subTitle" idx="1"/>
          </p:nvPr>
        </p:nvSpPr>
        <p:spPr>
          <a:xfrm>
            <a:off x="609600" y="838200"/>
            <a:ext cx="5410200" cy="685800"/>
          </a:xfrm>
        </p:spPr>
        <p:txBody>
          <a:bodyPr/>
          <a:lstStyle/>
          <a:p>
            <a:pPr algn="l" eaLnBrk="1" hangingPunct="1"/>
            <a:r>
              <a:rPr lang="tr-TR" i="1" dirty="0" smtClean="0">
                <a:solidFill>
                  <a:schemeClr val="bg1"/>
                </a:solidFill>
              </a:rPr>
              <a:t>                       </a:t>
            </a:r>
            <a:r>
              <a:rPr lang="tr-TR" i="1" dirty="0" smtClean="0">
                <a:solidFill>
                  <a:schemeClr val="bg1"/>
                </a:solidFill>
              </a:rPr>
              <a:t>6</a:t>
            </a:r>
            <a:endParaRPr lang="en-US" i="1" dirty="0" smtClean="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1219200" y="228600"/>
            <a:ext cx="7924800" cy="6477000"/>
          </a:xfrm>
        </p:spPr>
        <p:txBody>
          <a:bodyPr/>
          <a:lstStyle/>
          <a:p>
            <a:pPr marL="0" indent="0">
              <a:spcBef>
                <a:spcPts val="0"/>
              </a:spcBef>
              <a:buNone/>
            </a:pPr>
            <a:r>
              <a:rPr lang="tr-TR" sz="1800" u="sng" dirty="0" smtClean="0"/>
              <a:t>Tapu Kütüğü</a:t>
            </a:r>
            <a:endParaRPr lang="tr-TR" sz="1800" dirty="0" smtClean="0"/>
          </a:p>
          <a:p>
            <a:pPr marL="0" indent="0">
              <a:spcBef>
                <a:spcPts val="0"/>
              </a:spcBef>
              <a:buNone/>
            </a:pPr>
            <a:r>
              <a:rPr lang="tr-TR" sz="1800" dirty="0" smtClean="0"/>
              <a:t> </a:t>
            </a:r>
          </a:p>
          <a:p>
            <a:pPr marL="0" indent="0">
              <a:spcBef>
                <a:spcPts val="0"/>
              </a:spcBef>
              <a:buNone/>
            </a:pPr>
            <a:r>
              <a:rPr lang="tr-TR" sz="1800" dirty="0" smtClean="0"/>
              <a:t>Tapu kütüğü, </a:t>
            </a:r>
            <a:r>
              <a:rPr lang="tr-TR" sz="1800" b="1" dirty="0" smtClean="0"/>
              <a:t>taşınmazlar üzerinde nesnel hakların durumunu sürekli olarak göstermek üzere devlet tarafından ve devletin sorumluluğu altında açıklık kuralına göre tutulan kütük</a:t>
            </a:r>
            <a:r>
              <a:rPr lang="tr-TR" sz="1800" dirty="0" smtClean="0"/>
              <a:t>tür. </a:t>
            </a:r>
          </a:p>
          <a:p>
            <a:pPr marL="0" indent="0">
              <a:spcBef>
                <a:spcPts val="0"/>
              </a:spcBef>
              <a:buNone/>
            </a:pPr>
            <a:r>
              <a:rPr lang="tr-TR" sz="1800" dirty="0" smtClean="0"/>
              <a:t> </a:t>
            </a:r>
          </a:p>
          <a:p>
            <a:pPr marL="0" indent="0">
              <a:spcBef>
                <a:spcPts val="0"/>
              </a:spcBef>
              <a:buNone/>
            </a:pPr>
            <a:r>
              <a:rPr lang="tr-TR" sz="1800" u="sng" dirty="0" smtClean="0"/>
              <a:t>İlkeleri:</a:t>
            </a:r>
            <a:endParaRPr lang="tr-TR" sz="1800" dirty="0" smtClean="0"/>
          </a:p>
          <a:p>
            <a:pPr marL="0" indent="0">
              <a:spcBef>
                <a:spcPts val="0"/>
              </a:spcBef>
              <a:buNone/>
            </a:pPr>
            <a:r>
              <a:rPr lang="tr-TR" sz="1800" dirty="0" smtClean="0"/>
              <a:t> </a:t>
            </a:r>
          </a:p>
          <a:p>
            <a:pPr marL="0" lvl="0" indent="0">
              <a:spcBef>
                <a:spcPts val="0"/>
              </a:spcBef>
              <a:buNone/>
            </a:pPr>
            <a:r>
              <a:rPr lang="tr-TR" sz="1800" u="sng" dirty="0" smtClean="0"/>
              <a:t>Kütüklenimin gerekliliği ilkesi:</a:t>
            </a:r>
            <a:r>
              <a:rPr lang="tr-TR" sz="1800" dirty="0" smtClean="0"/>
              <a:t> Taşınmazlar üzerinde bir nesnel hak kurmak ve kurulan bir nesnel hakkı değiştirmek veya silmek için tapu kütüğüne yazım gereklidir.</a:t>
            </a:r>
          </a:p>
          <a:p>
            <a:pPr marL="0" lvl="0" indent="0">
              <a:spcBef>
                <a:spcPts val="0"/>
              </a:spcBef>
              <a:buNone/>
            </a:pPr>
            <a:r>
              <a:rPr lang="tr-TR" sz="1800" u="sng" dirty="0" smtClean="0"/>
              <a:t>Nedensellik ilkesi:</a:t>
            </a:r>
            <a:r>
              <a:rPr lang="tr-TR" sz="1800" dirty="0" smtClean="0"/>
              <a:t> Kütüklenimin bir sonuç doğurabilmesi kütüklenime neden olan hukuksal işlemin geçerli olmasına bağlıdır.</a:t>
            </a:r>
          </a:p>
          <a:p>
            <a:pPr marL="0" lvl="0" indent="0">
              <a:spcBef>
                <a:spcPts val="0"/>
              </a:spcBef>
              <a:buNone/>
            </a:pPr>
            <a:r>
              <a:rPr lang="tr-TR" sz="1800" u="sng" dirty="0" smtClean="0"/>
              <a:t>Açıklık ilkesi:</a:t>
            </a:r>
            <a:r>
              <a:rPr lang="tr-TR" sz="1800" dirty="0" smtClean="0"/>
              <a:t> Tapu kütüğü açıktır. İlgili olduğunu kanıtlayan herkes önemli sayfa ve belgeleri inceleyebilir. Buna karşılık kimse tapu kütüğüne yazılmış bir konuyu bilmediğini söyleyemez.</a:t>
            </a:r>
          </a:p>
          <a:p>
            <a:pPr marL="0" lvl="0" indent="0">
              <a:spcBef>
                <a:spcPts val="0"/>
              </a:spcBef>
              <a:buNone/>
            </a:pPr>
            <a:r>
              <a:rPr lang="tr-TR" sz="1800" u="sng" dirty="0" smtClean="0"/>
              <a:t>Güvenilirlik ilkesi: </a:t>
            </a:r>
            <a:r>
              <a:rPr lang="tr-TR" sz="1800" dirty="0" smtClean="0"/>
              <a:t>Tapu kütüğündeki yazıma dayanarak iyi niyetle mülkiyet veya başka bir nesnel hak edinen kimsenin bu edinimi geçerli olur. </a:t>
            </a:r>
          </a:p>
          <a:p>
            <a:pPr marL="0" lvl="0" indent="0">
              <a:spcBef>
                <a:spcPts val="0"/>
              </a:spcBef>
              <a:buNone/>
            </a:pPr>
            <a:r>
              <a:rPr lang="tr-TR" sz="1800" u="sng" dirty="0" smtClean="0"/>
              <a:t>Devletin sorumluluğu ilkesi:</a:t>
            </a:r>
            <a:r>
              <a:rPr lang="tr-TR" sz="1800" dirty="0" smtClean="0"/>
              <a:t>Devlet tapu kütüklerinin tutulmasından doğan bütün zararlardan sorumludur.</a:t>
            </a:r>
          </a:p>
          <a:p>
            <a:pPr marL="0" lvl="0" indent="0">
              <a:spcBef>
                <a:spcPts val="0"/>
              </a:spcBef>
              <a:buNone/>
            </a:pPr>
            <a:r>
              <a:rPr lang="tr-TR" sz="1800" u="sng" dirty="0" smtClean="0"/>
              <a:t>Taşınmaza göre kütüklenim ilkesi: </a:t>
            </a:r>
            <a:r>
              <a:rPr lang="tr-TR" sz="1800" dirty="0" smtClean="0"/>
              <a:t>Tapu kütüğü sisteminde yazıma esas olan kişiler değil, taşınmazın kendisidir.</a:t>
            </a:r>
          </a:p>
          <a:p>
            <a:pPr marL="0" indent="0" eaLnBrk="1" hangingPunct="1">
              <a:spcBef>
                <a:spcPts val="0"/>
              </a:spcBef>
              <a:buNone/>
            </a:pPr>
            <a:endParaRPr lang="tr-TR" sz="18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1219200" y="228600"/>
            <a:ext cx="7924800" cy="6477000"/>
          </a:xfrm>
        </p:spPr>
        <p:txBody>
          <a:bodyPr/>
          <a:lstStyle/>
          <a:p>
            <a:pPr marL="0" indent="0">
              <a:spcBef>
                <a:spcPts val="0"/>
              </a:spcBef>
              <a:buNone/>
            </a:pPr>
            <a:r>
              <a:rPr lang="tr-TR" sz="1800" u="sng" dirty="0" smtClean="0"/>
              <a:t>Benimseme(işgal)yoluyla edinim:</a:t>
            </a:r>
            <a:endParaRPr lang="tr-TR" sz="1800" dirty="0" smtClean="0"/>
          </a:p>
          <a:p>
            <a:pPr marL="0" indent="0">
              <a:spcBef>
                <a:spcPts val="0"/>
              </a:spcBef>
              <a:buNone/>
            </a:pPr>
            <a:r>
              <a:rPr lang="tr-TR" sz="1800" dirty="0" smtClean="0"/>
              <a:t> </a:t>
            </a:r>
          </a:p>
          <a:p>
            <a:pPr marL="0" indent="0">
              <a:spcBef>
                <a:spcPts val="0"/>
              </a:spcBef>
              <a:buNone/>
            </a:pPr>
            <a:r>
              <a:rPr lang="tr-TR" sz="1800" dirty="0" smtClean="0"/>
              <a:t>Geniş anlamdaki </a:t>
            </a:r>
            <a:r>
              <a:rPr lang="tr-TR" sz="1800" b="1" dirty="0" smtClean="0"/>
              <a:t>sahipsiz topraklar </a:t>
            </a:r>
            <a:r>
              <a:rPr lang="tr-TR" sz="1800" dirty="0" smtClean="0"/>
              <a:t>üzerinde malik olmak amaç ve niyetiyle elmenlik kurmak yoluyla mülkiyet hakkının kazanılmasıdır. Tapu kütüğünden sahipsiz olduğu anlaşılan taşınmazlar benimseme yoluyla kazanılabilir.</a:t>
            </a:r>
          </a:p>
          <a:p>
            <a:pPr marL="0" indent="0">
              <a:spcBef>
                <a:spcPts val="0"/>
              </a:spcBef>
              <a:buNone/>
            </a:pPr>
            <a:r>
              <a:rPr lang="tr-TR" sz="1800" dirty="0" smtClean="0"/>
              <a:t> </a:t>
            </a:r>
          </a:p>
          <a:p>
            <a:pPr marL="0" indent="0">
              <a:spcBef>
                <a:spcPts val="0"/>
              </a:spcBef>
              <a:buNone/>
            </a:pPr>
            <a:r>
              <a:rPr lang="tr-TR" sz="1800" b="1" dirty="0" smtClean="0"/>
              <a:t>Md.707:</a:t>
            </a:r>
            <a:r>
              <a:rPr lang="tr-TR" sz="1800" dirty="0" smtClean="0"/>
              <a:t> Tapu kütüğüne kayıtlı bir taşınmazın mülkiyetinin işgal yoluyla kazanılması, ancak </a:t>
            </a:r>
            <a:r>
              <a:rPr lang="tr-TR" sz="1800" b="1" dirty="0" smtClean="0"/>
              <a:t>kaydının malikin istemiyle terkin edilmiş olması</a:t>
            </a:r>
            <a:r>
              <a:rPr lang="tr-TR" sz="1800" dirty="0" smtClean="0"/>
              <a:t>na bağlıdır.</a:t>
            </a:r>
          </a:p>
          <a:p>
            <a:pPr marL="0" indent="0">
              <a:spcBef>
                <a:spcPts val="0"/>
              </a:spcBef>
              <a:buNone/>
            </a:pPr>
            <a:r>
              <a:rPr lang="tr-TR" sz="1800" dirty="0" smtClean="0"/>
              <a:t>Tapuya kayıtlı olmayan taşınmazlar üzerinde işgal yoluyla mülkiyet kazanılamaz.</a:t>
            </a:r>
          </a:p>
          <a:p>
            <a:pPr marL="0" indent="0">
              <a:spcBef>
                <a:spcPts val="0"/>
              </a:spcBef>
              <a:buNone/>
            </a:pPr>
            <a:r>
              <a:rPr lang="tr-TR" sz="1800" dirty="0" smtClean="0"/>
              <a:t> </a:t>
            </a:r>
          </a:p>
          <a:p>
            <a:pPr marL="0" indent="0">
              <a:spcBef>
                <a:spcPts val="0"/>
              </a:spcBef>
              <a:buNone/>
            </a:pPr>
            <a:r>
              <a:rPr lang="tr-TR" sz="1800" u="sng" dirty="0" smtClean="0"/>
              <a:t>Yeni toprak oluşmasıyla edinim:</a:t>
            </a:r>
            <a:endParaRPr lang="tr-TR" sz="1800" dirty="0" smtClean="0"/>
          </a:p>
          <a:p>
            <a:pPr marL="0" indent="0">
              <a:spcBef>
                <a:spcPts val="0"/>
              </a:spcBef>
              <a:buNone/>
            </a:pPr>
            <a:r>
              <a:rPr lang="tr-TR" sz="1800" dirty="0" smtClean="0"/>
              <a:t> </a:t>
            </a:r>
          </a:p>
          <a:p>
            <a:pPr marL="0" indent="0">
              <a:spcBef>
                <a:spcPts val="0"/>
              </a:spcBef>
              <a:buNone/>
            </a:pPr>
            <a:r>
              <a:rPr lang="tr-TR" sz="1800" dirty="0" smtClean="0"/>
              <a:t>Doğal bir olay sonucunda ortaya çıkabileceği gibi insan emeğiyle doldurulmak veya kurutulmak yoluyla da olabilir.</a:t>
            </a:r>
          </a:p>
          <a:p>
            <a:pPr marL="0" indent="0">
              <a:spcBef>
                <a:spcPts val="0"/>
              </a:spcBef>
              <a:buNone/>
            </a:pPr>
            <a:r>
              <a:rPr lang="tr-TR" sz="1800" dirty="0" smtClean="0"/>
              <a:t> </a:t>
            </a:r>
          </a:p>
          <a:p>
            <a:pPr marL="0" indent="0">
              <a:spcBef>
                <a:spcPts val="0"/>
              </a:spcBef>
              <a:buNone/>
            </a:pPr>
            <a:r>
              <a:rPr lang="tr-TR" sz="1800" dirty="0" smtClean="0"/>
              <a:t>1.Yeni toprağın devletin egemenliği altındaki sahipsiz yerlerde oluşması</a:t>
            </a:r>
          </a:p>
          <a:p>
            <a:pPr marL="0" indent="0">
              <a:spcBef>
                <a:spcPts val="0"/>
              </a:spcBef>
              <a:buNone/>
            </a:pPr>
            <a:r>
              <a:rPr lang="tr-TR" sz="1800" dirty="0" smtClean="0"/>
              <a:t>2. Toprak parçalarının bir mülkten diğerine geçmesi</a:t>
            </a:r>
          </a:p>
          <a:p>
            <a:pPr marL="0" indent="0">
              <a:spcBef>
                <a:spcPts val="0"/>
              </a:spcBef>
              <a:buNone/>
            </a:pPr>
            <a:r>
              <a:rPr lang="tr-TR" sz="1800" dirty="0" smtClean="0"/>
              <a:t>3. Denizden doldurulan yerler</a:t>
            </a:r>
          </a:p>
          <a:p>
            <a:pPr marL="0" indent="0">
              <a:spcBef>
                <a:spcPts val="0"/>
              </a:spcBef>
              <a:buNone/>
            </a:pPr>
            <a:r>
              <a:rPr lang="tr-TR" sz="1800" dirty="0" smtClean="0"/>
              <a:t>4.Bataklıkların kurutulmasından elde edilen topraklar(sahipli ve sahipsiz)</a:t>
            </a:r>
          </a:p>
          <a:p>
            <a:pPr marL="0" indent="0">
              <a:spcBef>
                <a:spcPts val="0"/>
              </a:spcBef>
              <a:buNone/>
            </a:pPr>
            <a:r>
              <a:rPr lang="tr-TR" sz="1800" dirty="0" smtClean="0"/>
              <a:t>5.Toprak kayması</a:t>
            </a:r>
          </a:p>
          <a:p>
            <a:pPr eaLnBrk="1" hangingPunct="1">
              <a:buNone/>
            </a:pPr>
            <a:endParaRPr lang="tr-TR" sz="18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1219200" y="228600"/>
            <a:ext cx="7924800" cy="6477000"/>
          </a:xfrm>
        </p:spPr>
        <p:txBody>
          <a:bodyPr/>
          <a:lstStyle/>
          <a:p>
            <a:pPr marL="0" indent="0">
              <a:spcBef>
                <a:spcPts val="0"/>
              </a:spcBef>
              <a:buNone/>
            </a:pPr>
            <a:r>
              <a:rPr lang="tr-TR" sz="1800" u="sng" dirty="0" smtClean="0"/>
              <a:t>Zamanaşımı yoluyla edinim</a:t>
            </a:r>
            <a:endParaRPr lang="tr-TR" sz="1800" dirty="0" smtClean="0"/>
          </a:p>
          <a:p>
            <a:pPr marL="0" indent="0">
              <a:spcBef>
                <a:spcPts val="0"/>
              </a:spcBef>
              <a:buNone/>
            </a:pPr>
            <a:r>
              <a:rPr lang="tr-TR" sz="1800" dirty="0" smtClean="0"/>
              <a:t> </a:t>
            </a:r>
          </a:p>
          <a:p>
            <a:pPr marL="0" indent="0">
              <a:spcBef>
                <a:spcPts val="0"/>
              </a:spcBef>
              <a:buNone/>
            </a:pPr>
            <a:r>
              <a:rPr lang="tr-TR" sz="1800" dirty="0" smtClean="0"/>
              <a:t>Taşınmazların sürekli bir elmenliğe dayanması sonucunda zamanaşımı yoluyla kazanılması</a:t>
            </a:r>
          </a:p>
          <a:p>
            <a:pPr marL="0" indent="0">
              <a:spcBef>
                <a:spcPts val="0"/>
              </a:spcBef>
              <a:buNone/>
            </a:pPr>
            <a:r>
              <a:rPr lang="tr-TR" sz="1800" dirty="0" smtClean="0"/>
              <a:t> </a:t>
            </a:r>
          </a:p>
          <a:p>
            <a:pPr marL="0" indent="0">
              <a:spcBef>
                <a:spcPts val="0"/>
              </a:spcBef>
              <a:buNone/>
            </a:pPr>
            <a:r>
              <a:rPr lang="tr-TR" sz="1800" u="sng" dirty="0" smtClean="0"/>
              <a:t>Olağan zamanaşımı</a:t>
            </a:r>
            <a:endParaRPr lang="tr-TR" sz="1800" dirty="0" smtClean="0"/>
          </a:p>
          <a:p>
            <a:pPr marL="0" indent="0">
              <a:spcBef>
                <a:spcPts val="0"/>
              </a:spcBef>
              <a:buNone/>
            </a:pPr>
            <a:r>
              <a:rPr lang="tr-TR" sz="1800" dirty="0" smtClean="0"/>
              <a:t> </a:t>
            </a:r>
          </a:p>
          <a:p>
            <a:pPr marL="0" indent="0">
              <a:spcBef>
                <a:spcPts val="0"/>
              </a:spcBef>
              <a:buNone/>
            </a:pPr>
            <a:r>
              <a:rPr lang="tr-TR" sz="1800" dirty="0" smtClean="0"/>
              <a:t>Geçerli bir hukuki neden olmaksızın tapu kütüğünde malik olarak kendi üzerinde yazımlı bulunan bir taşınmaza aralıksız ve çekişmesiz on yıl süreyle ve iyi niyetle elmen olan kimsenin o taşınmaz üzerindeki mülkiyet hakkına karşıt çıkılamaz(712).</a:t>
            </a:r>
          </a:p>
          <a:p>
            <a:pPr marL="0" indent="0">
              <a:spcBef>
                <a:spcPts val="0"/>
              </a:spcBef>
              <a:buNone/>
            </a:pPr>
            <a:r>
              <a:rPr lang="tr-TR" sz="1800" dirty="0" smtClean="0"/>
              <a:t> </a:t>
            </a:r>
          </a:p>
          <a:p>
            <a:pPr marL="0" indent="0">
              <a:spcBef>
                <a:spcPts val="0"/>
              </a:spcBef>
              <a:buNone/>
            </a:pPr>
            <a:r>
              <a:rPr lang="tr-TR" sz="1800" u="sng" dirty="0" smtClean="0"/>
              <a:t>Olağanüstü zamanaşımı</a:t>
            </a:r>
            <a:endParaRPr lang="tr-TR" sz="1800" dirty="0" smtClean="0"/>
          </a:p>
          <a:p>
            <a:pPr marL="0" indent="0">
              <a:spcBef>
                <a:spcPts val="0"/>
              </a:spcBef>
              <a:buNone/>
            </a:pPr>
            <a:r>
              <a:rPr lang="tr-TR" sz="1800" dirty="0" smtClean="0"/>
              <a:t> </a:t>
            </a:r>
          </a:p>
          <a:p>
            <a:pPr marL="0" indent="0">
              <a:spcBef>
                <a:spcPts val="0"/>
              </a:spcBef>
              <a:buNone/>
            </a:pPr>
            <a:r>
              <a:rPr lang="tr-TR" sz="1800" dirty="0" smtClean="0"/>
              <a:t>Tapu kütüğünde yazımlı olmayan bir taşınmaza çekişmesiz ve aralıksız yirmi yıl süreyle ve malik niteliğiyle elmen olan kimse o taşınmazın kendi malı olarak kütüklenimini isteyebilir.</a:t>
            </a:r>
          </a:p>
          <a:p>
            <a:pPr marL="0" indent="0">
              <a:spcBef>
                <a:spcPts val="0"/>
              </a:spcBef>
              <a:buNone/>
            </a:pPr>
            <a:r>
              <a:rPr lang="tr-TR" sz="1800" dirty="0" smtClean="0"/>
              <a:t>Maliki tapu kütüğünden anlaşılamayan veya yirmi yıl önce ölmüş ya da hakkında yitikliğine karar verilmiş bir kimsenin üzerinde yazımlı bir taşınmaza özdeş koşullarla elmen bulunan kimse de o taşınmazın kendi malı olarak kütüklenimini isteyebilir.</a:t>
            </a:r>
          </a:p>
          <a:p>
            <a:pPr marL="0" indent="0">
              <a:spcBef>
                <a:spcPts val="0"/>
              </a:spcBef>
              <a:buNone/>
            </a:pPr>
            <a:r>
              <a:rPr lang="tr-TR" sz="1800" dirty="0" smtClean="0"/>
              <a:t>Tescil davası, Hazineye ve ilgili kamu tüzel kişilerine veya varsa tapuda malik gözüken kişinin mirasçılarına karşı açılır.</a:t>
            </a:r>
          </a:p>
          <a:p>
            <a:pPr marL="0" indent="0">
              <a:spcBef>
                <a:spcPts val="0"/>
              </a:spcBef>
              <a:buNone/>
            </a:pPr>
            <a:r>
              <a:rPr lang="tr-TR" sz="1800" dirty="0" smtClean="0"/>
              <a:t>Davanın konusu, mahkemece gazeteyle bir defa ve ayrıca taşınmazın bulunduğu yerde uygun araç ve aralıklarla en az üç defa ilân olunur(713).</a:t>
            </a:r>
          </a:p>
          <a:p>
            <a:pPr marL="0" indent="0">
              <a:spcBef>
                <a:spcPts val="0"/>
              </a:spcBef>
              <a:buNone/>
            </a:pPr>
            <a:r>
              <a:rPr lang="tr-TR" sz="1800" dirty="0" smtClean="0"/>
              <a:t> </a:t>
            </a:r>
          </a:p>
          <a:p>
            <a:pPr eaLnBrk="1" hangingPunct="1"/>
            <a:endParaRPr lang="tr-TR" sz="16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1219200" y="152400"/>
            <a:ext cx="7924800" cy="6553200"/>
          </a:xfrm>
        </p:spPr>
        <p:txBody>
          <a:bodyPr/>
          <a:lstStyle/>
          <a:p>
            <a:pPr marL="0" indent="0">
              <a:spcBef>
                <a:spcPts val="0"/>
              </a:spcBef>
              <a:buNone/>
            </a:pPr>
            <a:r>
              <a:rPr lang="tr-TR" sz="1800" u="sng" dirty="0" smtClean="0"/>
              <a:t>Taşınmaz Mülkiyetin Sınırlandırılması</a:t>
            </a:r>
            <a:endParaRPr lang="tr-TR" sz="1800" dirty="0" smtClean="0"/>
          </a:p>
          <a:p>
            <a:pPr marL="0" indent="0">
              <a:spcBef>
                <a:spcPts val="0"/>
              </a:spcBef>
              <a:buNone/>
            </a:pPr>
            <a:r>
              <a:rPr lang="tr-TR" sz="1800" dirty="0" smtClean="0"/>
              <a:t> </a:t>
            </a:r>
          </a:p>
          <a:p>
            <a:pPr marL="0" indent="0">
              <a:spcBef>
                <a:spcPts val="0"/>
              </a:spcBef>
              <a:buNone/>
            </a:pPr>
            <a:r>
              <a:rPr lang="tr-TR" sz="1800" dirty="0" smtClean="0"/>
              <a:t>1982 Anayasası</a:t>
            </a:r>
          </a:p>
          <a:p>
            <a:pPr marL="0" indent="0">
              <a:spcBef>
                <a:spcPts val="0"/>
              </a:spcBef>
              <a:buNone/>
            </a:pPr>
            <a:r>
              <a:rPr lang="tr-TR" sz="1800" dirty="0" smtClean="0"/>
              <a:t> </a:t>
            </a:r>
          </a:p>
          <a:p>
            <a:pPr marL="0" lvl="0" indent="0">
              <a:spcBef>
                <a:spcPts val="0"/>
              </a:spcBef>
              <a:buNone/>
            </a:pPr>
            <a:r>
              <a:rPr lang="tr-TR" sz="1800" dirty="0" smtClean="0"/>
              <a:t>Mülkiyet hakkının kullanılması toplum yararına aykırı olamaz.</a:t>
            </a:r>
          </a:p>
          <a:p>
            <a:pPr marL="0" indent="0">
              <a:spcBef>
                <a:spcPts val="0"/>
              </a:spcBef>
              <a:buNone/>
            </a:pPr>
            <a:r>
              <a:rPr lang="tr-TR" sz="1800" dirty="0" smtClean="0"/>
              <a:t> </a:t>
            </a:r>
          </a:p>
          <a:p>
            <a:pPr marL="0" lvl="0" indent="0">
              <a:spcBef>
                <a:spcPts val="0"/>
              </a:spcBef>
              <a:buNone/>
            </a:pPr>
            <a:r>
              <a:rPr lang="tr-TR" sz="1800" dirty="0" smtClean="0"/>
              <a:t>Devlet, toprağın verimli olarak işletilmesini korumak ve geliştirmek, erozyonla kaybedilmesini önlemek ve topraksız olan veya yeter toprağı bulunmayan çiftçilikle uğraşan köylüye toprak sağlamak amacıyla gerekli önlemleri alır. Kanun, bu amaçla, değişik tarım bölgeleri ve çeşitlerine göre toprağın genişliğini belirleyebilir. Bu amaçla dağıtılan topraklar bölünemez, miras hükümleri dışında başkalarına devredilemez ve ancak dağıtılan çiftçilerle mirasçıları tarafından işletilebilir. Bu şartların kaybı halinde, dağıtılan toprağın Devletçe geri alınmasına ilişkin esaslar kanunla düzenlenir.</a:t>
            </a:r>
          </a:p>
          <a:p>
            <a:pPr marL="0" indent="0">
              <a:spcBef>
                <a:spcPts val="0"/>
              </a:spcBef>
              <a:buNone/>
            </a:pPr>
            <a:r>
              <a:rPr lang="tr-TR" sz="1800" dirty="0" smtClean="0"/>
              <a:t> </a:t>
            </a:r>
          </a:p>
          <a:p>
            <a:pPr marL="0" indent="0">
              <a:spcBef>
                <a:spcPts val="0"/>
              </a:spcBef>
              <a:buNone/>
            </a:pPr>
            <a:r>
              <a:rPr lang="tr-TR" sz="1800" dirty="0" smtClean="0"/>
              <a:t>Toprağın iyileştirilmesi</a:t>
            </a:r>
          </a:p>
          <a:p>
            <a:pPr marL="0" indent="0">
              <a:spcBef>
                <a:spcPts val="0"/>
              </a:spcBef>
              <a:buNone/>
            </a:pPr>
            <a:r>
              <a:rPr lang="tr-TR" sz="1800" dirty="0" smtClean="0"/>
              <a:t> </a:t>
            </a:r>
          </a:p>
          <a:p>
            <a:pPr marL="0" lvl="0" indent="0">
              <a:spcBef>
                <a:spcPts val="0"/>
              </a:spcBef>
              <a:buNone/>
            </a:pPr>
            <a:r>
              <a:rPr lang="tr-TR" sz="1800" dirty="0" smtClean="0"/>
              <a:t>Su yollarını düzeltme, sulama, bataklık yerlerini kurutma, yol açma, orman yetiştirme, arazileri toplulaştırma gibi iyileştirme işleri, ancak ilgili maliklerin ortak girişimleriyle yapılabilecekse, toprakların yarısından fazlasına sahip bulunmak koşuluyla maliklerin üçte ikisinin bu yolda karar vermeleri gerekir. Diğer malikler de bu karara uymak zorundadır(755).</a:t>
            </a:r>
          </a:p>
          <a:p>
            <a:pPr eaLnBrk="1" hangingPunct="1"/>
            <a:endParaRPr lang="tr-TR" sz="16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1219200" y="990600"/>
            <a:ext cx="7924800" cy="5715000"/>
          </a:xfrm>
        </p:spPr>
        <p:txBody>
          <a:bodyPr/>
          <a:lstStyle/>
          <a:p>
            <a:pPr marL="0" indent="0">
              <a:spcBef>
                <a:spcPts val="0"/>
              </a:spcBef>
              <a:buNone/>
            </a:pPr>
            <a:r>
              <a:rPr lang="tr-TR" sz="2000" u="sng" dirty="0" smtClean="0"/>
              <a:t>Yasal önalım hakkı</a:t>
            </a:r>
            <a:endParaRPr lang="tr-TR" sz="2000" dirty="0" smtClean="0"/>
          </a:p>
          <a:p>
            <a:pPr marL="0" indent="0">
              <a:spcBef>
                <a:spcPts val="0"/>
              </a:spcBef>
              <a:buNone/>
            </a:pPr>
            <a:r>
              <a:rPr lang="tr-TR" sz="2000" dirty="0" smtClean="0"/>
              <a:t> </a:t>
            </a:r>
          </a:p>
          <a:p>
            <a:pPr marL="0" indent="0">
              <a:spcBef>
                <a:spcPts val="0"/>
              </a:spcBef>
              <a:buNone/>
            </a:pPr>
            <a:r>
              <a:rPr lang="tr-TR" sz="2000" dirty="0" smtClean="0"/>
              <a:t>Bu hak, sahibine bir taşınmazın malik tarafından satılması durumunda alıcının rızasına bakılmaksızın onun elinden ve ona satılan fiyatla taşınmazı satın almak yetkisini verir.</a:t>
            </a:r>
          </a:p>
          <a:p>
            <a:pPr marL="0" indent="0">
              <a:spcBef>
                <a:spcPts val="0"/>
              </a:spcBef>
              <a:buNone/>
            </a:pPr>
            <a:r>
              <a:rPr lang="tr-TR" sz="2000" dirty="0" smtClean="0"/>
              <a:t> </a:t>
            </a:r>
          </a:p>
          <a:p>
            <a:pPr marL="0" indent="0">
              <a:spcBef>
                <a:spcPts val="0"/>
              </a:spcBef>
              <a:buNone/>
            </a:pPr>
            <a:r>
              <a:rPr lang="tr-TR" sz="2000" b="1" dirty="0" smtClean="0"/>
              <a:t>Md.732:</a:t>
            </a:r>
            <a:r>
              <a:rPr lang="tr-TR" sz="2000" dirty="0" smtClean="0"/>
              <a:t> Paylı mülkiyette bir paydaşın taşınmaz üzerindeki payını tamamen veya kısmen üçüncü kişiye satması halinde, diğer paydaşlar önalım hakkını kullanabilirler. </a:t>
            </a:r>
          </a:p>
          <a:p>
            <a:pPr marL="0" indent="0">
              <a:spcBef>
                <a:spcPts val="0"/>
              </a:spcBef>
              <a:buNone/>
            </a:pPr>
            <a:r>
              <a:rPr lang="tr-TR" sz="2000" dirty="0" smtClean="0"/>
              <a:t> </a:t>
            </a:r>
          </a:p>
          <a:p>
            <a:pPr marL="0" indent="0">
              <a:spcBef>
                <a:spcPts val="0"/>
              </a:spcBef>
              <a:buNone/>
            </a:pPr>
            <a:r>
              <a:rPr lang="tr-TR" sz="2000" dirty="0" smtClean="0"/>
              <a:t>Tarımsal işletmeler üzerinde önalım hakkı</a:t>
            </a:r>
          </a:p>
          <a:p>
            <a:pPr marL="0" indent="0">
              <a:spcBef>
                <a:spcPts val="0"/>
              </a:spcBef>
              <a:buNone/>
            </a:pPr>
            <a:r>
              <a:rPr lang="tr-TR" sz="2000" dirty="0" smtClean="0"/>
              <a:t>Satıcının alt soyu(eşi, babası,anası), işletmenin kiracısı, işletmenin işçisi, komşu mülk sahibi…)</a:t>
            </a:r>
          </a:p>
          <a:p>
            <a:pPr eaLnBrk="1" hangingPunct="1"/>
            <a:endParaRPr lang="tr-TR" sz="20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1219200" y="914400"/>
            <a:ext cx="7924800" cy="5867400"/>
          </a:xfrm>
        </p:spPr>
        <p:txBody>
          <a:bodyPr/>
          <a:lstStyle/>
          <a:p>
            <a:pPr marL="0" indent="0">
              <a:spcBef>
                <a:spcPts val="0"/>
              </a:spcBef>
              <a:buNone/>
            </a:pPr>
            <a:r>
              <a:rPr lang="tr-TR" sz="2000" u="sng" dirty="0" smtClean="0"/>
              <a:t>Ağaç dal ve köklerin komşu mülke geçmesi</a:t>
            </a:r>
            <a:endParaRPr lang="tr-TR" sz="2000" dirty="0" smtClean="0"/>
          </a:p>
          <a:p>
            <a:pPr marL="0" indent="0">
              <a:spcBef>
                <a:spcPts val="0"/>
              </a:spcBef>
              <a:buNone/>
            </a:pPr>
            <a:r>
              <a:rPr lang="tr-TR" sz="2000" dirty="0" smtClean="0"/>
              <a:t> </a:t>
            </a:r>
          </a:p>
          <a:p>
            <a:pPr marL="0" indent="0">
              <a:spcBef>
                <a:spcPts val="0"/>
              </a:spcBef>
              <a:buNone/>
            </a:pPr>
            <a:r>
              <a:rPr lang="tr-TR" sz="2000" b="1" dirty="0" smtClean="0"/>
              <a:t>Md.737:</a:t>
            </a:r>
            <a:r>
              <a:rPr lang="tr-TR" sz="2000" dirty="0" smtClean="0"/>
              <a:t> Herkes, taşınmaz mülkiyetinden doğan yetkileri kullanırken ve özellikle işletme faaliyetini sürdürürken, komşularını olumsuz şekilde etkileyecek taşkınlıktan kaçınmakla yükümlüdür.</a:t>
            </a:r>
          </a:p>
          <a:p>
            <a:pPr marL="0" indent="0">
              <a:spcBef>
                <a:spcPts val="0"/>
              </a:spcBef>
              <a:buNone/>
            </a:pPr>
            <a:r>
              <a:rPr lang="tr-TR" sz="2000" dirty="0" smtClean="0"/>
              <a:t> </a:t>
            </a:r>
          </a:p>
          <a:p>
            <a:pPr marL="0" indent="0">
              <a:spcBef>
                <a:spcPts val="0"/>
              </a:spcBef>
              <a:buNone/>
            </a:pPr>
            <a:r>
              <a:rPr lang="tr-TR" sz="2000" b="1" dirty="0" smtClean="0"/>
              <a:t>Md.740:</a:t>
            </a:r>
            <a:r>
              <a:rPr lang="tr-TR" sz="2000" dirty="0" smtClean="0"/>
              <a:t> Komşunun arazisine taşarak zarar veren dal ve kökler, onun istemi üzerine uygun bir süre içinde kaldırılmazsa, komşu bu dal ve kökleri kesip kendi mülkiyetine geçirebilir.</a:t>
            </a:r>
          </a:p>
          <a:p>
            <a:pPr marL="0" indent="0">
              <a:spcBef>
                <a:spcPts val="0"/>
              </a:spcBef>
              <a:buNone/>
            </a:pPr>
            <a:endParaRPr lang="tr-TR" sz="2000" dirty="0" smtClean="0"/>
          </a:p>
          <a:p>
            <a:pPr marL="0" indent="0">
              <a:spcBef>
                <a:spcPts val="0"/>
              </a:spcBef>
              <a:buNone/>
            </a:pPr>
            <a:r>
              <a:rPr lang="tr-TR" sz="2000" dirty="0" smtClean="0"/>
              <a:t>Ekilmiş veya üzerine yapı yapılmış arazisine dalların taşmasına katlanan komşu, bu dallarda yetişen meyveleri toplama hakkına sahip olur.</a:t>
            </a:r>
          </a:p>
          <a:p>
            <a:pPr marL="0" indent="0">
              <a:spcBef>
                <a:spcPts val="0"/>
              </a:spcBef>
              <a:buNone/>
            </a:pPr>
            <a:endParaRPr lang="tr-TR" sz="2000" dirty="0" smtClean="0"/>
          </a:p>
          <a:p>
            <a:pPr marL="0" indent="0">
              <a:spcBef>
                <a:spcPts val="0"/>
              </a:spcBef>
              <a:buNone/>
            </a:pPr>
            <a:r>
              <a:rPr lang="tr-TR" sz="2000" dirty="0" smtClean="0"/>
              <a:t>Komşu ormanlar hakkında bu hükümler uygulanmaz.</a:t>
            </a:r>
          </a:p>
          <a:p>
            <a:pPr marL="0" indent="0">
              <a:spcBef>
                <a:spcPts val="0"/>
              </a:spcBef>
              <a:buNone/>
            </a:pPr>
            <a:r>
              <a:rPr lang="tr-TR" sz="2000" dirty="0" smtClean="0"/>
              <a:t> </a:t>
            </a:r>
          </a:p>
          <a:p>
            <a:pPr marL="0" indent="0">
              <a:spcBef>
                <a:spcPts val="0"/>
              </a:spcBef>
              <a:buNone/>
            </a:pPr>
            <a:r>
              <a:rPr lang="tr-TR" sz="2000" dirty="0" smtClean="0"/>
              <a:t>Zarar gerçekleşmelidir. Olası zararlar dikkate alınmaz.</a:t>
            </a:r>
          </a:p>
          <a:p>
            <a:pPr marL="0" indent="0">
              <a:spcBef>
                <a:spcPts val="0"/>
              </a:spcBef>
              <a:buNone/>
            </a:pPr>
            <a:r>
              <a:rPr lang="tr-TR" sz="2000" dirty="0" smtClean="0"/>
              <a:t> </a:t>
            </a:r>
          </a:p>
          <a:p>
            <a:pPr eaLnBrk="1" hangingPunct="1"/>
            <a:endParaRPr lang="tr-TR" sz="20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1219200" y="228600"/>
            <a:ext cx="7924800" cy="6507163"/>
          </a:xfrm>
        </p:spPr>
        <p:txBody>
          <a:bodyPr/>
          <a:lstStyle/>
          <a:p>
            <a:pPr marL="0" indent="0">
              <a:spcBef>
                <a:spcPts val="0"/>
              </a:spcBef>
              <a:buNone/>
            </a:pPr>
            <a:r>
              <a:rPr lang="tr-TR" sz="1600" u="sng" dirty="0" smtClean="0"/>
              <a:t>Zorunlu(lüzumlu)geçit</a:t>
            </a:r>
            <a:endParaRPr lang="tr-TR" sz="1600" dirty="0" smtClean="0"/>
          </a:p>
          <a:p>
            <a:pPr marL="0" indent="0">
              <a:spcBef>
                <a:spcPts val="0"/>
              </a:spcBef>
              <a:buNone/>
            </a:pPr>
            <a:r>
              <a:rPr lang="tr-TR" sz="1600" dirty="0" smtClean="0"/>
              <a:t> </a:t>
            </a:r>
          </a:p>
          <a:p>
            <a:pPr marL="0" indent="0">
              <a:spcBef>
                <a:spcPts val="0"/>
              </a:spcBef>
              <a:buNone/>
            </a:pPr>
            <a:r>
              <a:rPr lang="tr-TR" sz="1600" b="1" dirty="0" smtClean="0"/>
              <a:t>MADDE 747.-</a:t>
            </a:r>
            <a:r>
              <a:rPr lang="tr-TR" sz="1600" dirty="0" smtClean="0"/>
              <a:t> Taşınmazından genel yola çıkmak için yeterli geçidi bulunmayan malik, tam bir bedel karşılığında bir geçit hakkı tanınmasını komşularından isteyebilir.</a:t>
            </a:r>
          </a:p>
          <a:p>
            <a:pPr marL="0" indent="0">
              <a:spcBef>
                <a:spcPts val="0"/>
              </a:spcBef>
              <a:buNone/>
            </a:pPr>
            <a:r>
              <a:rPr lang="tr-TR" sz="1600" dirty="0" smtClean="0"/>
              <a:t> </a:t>
            </a:r>
          </a:p>
          <a:p>
            <a:pPr marL="0" indent="0">
              <a:spcBef>
                <a:spcPts val="0"/>
              </a:spcBef>
              <a:buNone/>
            </a:pPr>
            <a:r>
              <a:rPr lang="tr-TR" sz="1600" dirty="0" smtClean="0"/>
              <a:t>Bu hak, ilk önce kendisinden bu geçidin istenmesi önceki mülkiyet ve yol durumuna göre en uygun düşen komşuya karşı ve daha sonra bundan en az zarar görecek olana karşı kullanılır.</a:t>
            </a:r>
          </a:p>
          <a:p>
            <a:pPr marL="0" indent="0">
              <a:spcBef>
                <a:spcPts val="0"/>
              </a:spcBef>
              <a:buNone/>
            </a:pPr>
            <a:r>
              <a:rPr lang="tr-TR" sz="1600" dirty="0" smtClean="0"/>
              <a:t> </a:t>
            </a:r>
          </a:p>
          <a:p>
            <a:pPr marL="0" indent="0">
              <a:spcBef>
                <a:spcPts val="0"/>
              </a:spcBef>
              <a:buNone/>
            </a:pPr>
            <a:r>
              <a:rPr lang="tr-TR" sz="1600" dirty="0" smtClean="0"/>
              <a:t>Zorunlu geçit iki tarafın yararı gözetilerek belirlenir(747)</a:t>
            </a:r>
          </a:p>
          <a:p>
            <a:pPr marL="0" indent="0">
              <a:spcBef>
                <a:spcPts val="0"/>
              </a:spcBef>
              <a:buNone/>
            </a:pPr>
            <a:r>
              <a:rPr lang="tr-TR" sz="1600" dirty="0" smtClean="0"/>
              <a:t> </a:t>
            </a:r>
          </a:p>
          <a:p>
            <a:pPr marL="0" indent="0">
              <a:spcBef>
                <a:spcPts val="0"/>
              </a:spcBef>
              <a:buNone/>
            </a:pPr>
            <a:r>
              <a:rPr lang="tr-TR" sz="1600" dirty="0" smtClean="0"/>
              <a:t>Tapu kütüğüne bu hak yazımlanır.</a:t>
            </a:r>
          </a:p>
          <a:p>
            <a:pPr marL="0" indent="0">
              <a:spcBef>
                <a:spcPts val="0"/>
              </a:spcBef>
              <a:buNone/>
            </a:pPr>
            <a:r>
              <a:rPr lang="tr-TR" sz="1600" dirty="0" smtClean="0"/>
              <a:t> </a:t>
            </a:r>
          </a:p>
          <a:p>
            <a:pPr marL="0" indent="0">
              <a:spcBef>
                <a:spcPts val="0"/>
              </a:spcBef>
              <a:buNone/>
            </a:pPr>
            <a:r>
              <a:rPr lang="tr-TR" sz="1600" u="sng" dirty="0" smtClean="0"/>
              <a:t>Başkasının toprağına girmek</a:t>
            </a:r>
            <a:endParaRPr lang="tr-TR" sz="1600" dirty="0" smtClean="0"/>
          </a:p>
          <a:p>
            <a:pPr marL="0" indent="0">
              <a:spcBef>
                <a:spcPts val="0"/>
              </a:spcBef>
              <a:buNone/>
            </a:pPr>
            <a:r>
              <a:rPr lang="tr-TR" sz="1600" dirty="0" smtClean="0"/>
              <a:t> </a:t>
            </a:r>
          </a:p>
          <a:p>
            <a:pPr marL="0" indent="0">
              <a:spcBef>
                <a:spcPts val="0"/>
              </a:spcBef>
              <a:buNone/>
            </a:pPr>
            <a:r>
              <a:rPr lang="tr-TR" sz="1600" dirty="0" smtClean="0"/>
              <a:t>Bazı durumlarda toprak sahibine başkalarının kendi toprağına girmesine katlanmak yükümlülüğü</a:t>
            </a:r>
          </a:p>
          <a:p>
            <a:pPr marL="0" indent="0">
              <a:spcBef>
                <a:spcPts val="0"/>
              </a:spcBef>
              <a:buNone/>
            </a:pPr>
            <a:r>
              <a:rPr lang="tr-TR" sz="1600" dirty="0" smtClean="0"/>
              <a:t> </a:t>
            </a:r>
          </a:p>
          <a:p>
            <a:pPr marL="0" indent="0">
              <a:spcBef>
                <a:spcPts val="0"/>
              </a:spcBef>
              <a:buNone/>
            </a:pPr>
            <a:r>
              <a:rPr lang="tr-TR" sz="1600" u="sng" dirty="0" smtClean="0"/>
              <a:t>Bunlar, </a:t>
            </a:r>
            <a:r>
              <a:rPr lang="tr-TR" sz="1600" dirty="0" smtClean="0"/>
              <a:t>başkasının orman ve </a:t>
            </a:r>
            <a:r>
              <a:rPr lang="tr-TR" sz="1600" dirty="0" err="1" smtClean="0"/>
              <a:t>mer’asına</a:t>
            </a:r>
            <a:r>
              <a:rPr lang="tr-TR" sz="1600" dirty="0" smtClean="0"/>
              <a:t> girmek, bir kimsenin tarlasına düşen şeyleri veya giren hayvanları aramak, zorunlu nedenlerden dolayı bir tehlikeden kaçmak</a:t>
            </a:r>
          </a:p>
          <a:p>
            <a:pPr marL="0" indent="0">
              <a:spcBef>
                <a:spcPts val="0"/>
              </a:spcBef>
              <a:buNone/>
            </a:pPr>
            <a:r>
              <a:rPr lang="tr-TR" sz="1600" dirty="0" smtClean="0"/>
              <a:t> </a:t>
            </a:r>
          </a:p>
          <a:p>
            <a:pPr marL="0" indent="0">
              <a:spcBef>
                <a:spcPts val="0"/>
              </a:spcBef>
              <a:buNone/>
            </a:pPr>
            <a:r>
              <a:rPr lang="tr-TR" sz="1600" u="sng" dirty="0" smtClean="0"/>
              <a:t>Taşınmaz Mülkiyetin Yitirilmesi </a:t>
            </a:r>
            <a:endParaRPr lang="tr-TR" sz="1600" dirty="0" smtClean="0"/>
          </a:p>
          <a:p>
            <a:pPr marL="0" indent="0">
              <a:spcBef>
                <a:spcPts val="0"/>
              </a:spcBef>
              <a:buNone/>
            </a:pPr>
            <a:r>
              <a:rPr lang="tr-TR" sz="1600" dirty="0" smtClean="0"/>
              <a:t> </a:t>
            </a:r>
          </a:p>
          <a:p>
            <a:pPr marL="0" indent="0">
              <a:spcBef>
                <a:spcPts val="0"/>
              </a:spcBef>
              <a:buNone/>
            </a:pPr>
            <a:r>
              <a:rPr lang="tr-TR" sz="1600" dirty="0" smtClean="0"/>
              <a:t>Taşınmazın bırakılması(terki)</a:t>
            </a:r>
          </a:p>
          <a:p>
            <a:pPr marL="0" indent="0">
              <a:spcBef>
                <a:spcPts val="0"/>
              </a:spcBef>
              <a:buNone/>
            </a:pPr>
            <a:r>
              <a:rPr lang="tr-TR" sz="1600" dirty="0" smtClean="0"/>
              <a:t>Taşınmaz malın yok olması</a:t>
            </a:r>
          </a:p>
          <a:p>
            <a:pPr marL="0" indent="0">
              <a:spcBef>
                <a:spcPts val="0"/>
              </a:spcBef>
              <a:buNone/>
            </a:pPr>
            <a:r>
              <a:rPr lang="tr-TR" sz="1600" dirty="0" smtClean="0"/>
              <a:t>Kamulaştırma</a:t>
            </a:r>
          </a:p>
          <a:p>
            <a:pPr marL="0" indent="0">
              <a:spcBef>
                <a:spcPts val="0"/>
              </a:spcBef>
              <a:buNone/>
            </a:pPr>
            <a:r>
              <a:rPr lang="tr-TR" sz="1600" dirty="0" smtClean="0"/>
              <a:t> </a:t>
            </a:r>
          </a:p>
          <a:p>
            <a:pPr eaLnBrk="1" hangingPunct="1"/>
            <a:endParaRPr lang="tr-TR" sz="16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1447800" y="80778"/>
            <a:ext cx="76962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TAŞINIR MÜLKİYETİN EDİNİMİ</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Taşınır mülkiyetinin konusunu bir yerden başka bir yere götürülebilen nesneler ile taşınmaz mülkiyeti kapsamına girmeyen ve edinime elverişli bulunan doğal güçler oluşturmaktadır (MK.md.762. Taşınmazlarda olduğu gibi, taşınırlarda da mülkiyetin kazanılması devren ve aslen olarak iki biçimde gerçekleşebilir.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Yurttaşlar Yasası taşınırlarda mülkiyetin geçmesi için teslimi gerekli görmektedir (MK.md 763). Buradaki teslim sözcüğünün amacı elmenliğin geçirilmesidir.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Yurttaşlar Yasası taşınır mallarda mülkiyeti saklı tutma sözleşmesini öngörmekteyse de; hayvanlar için bu tür sözleşme yapılmasını yasaklamaktadır (MK.md. 764). </a:t>
            </a:r>
            <a:r>
              <a:rPr kumimoji="0" lang="tr-TR" b="1" i="0" u="none" strike="noStrike" cap="none" normalizeH="0" baseline="0" dirty="0" smtClean="0">
                <a:ln>
                  <a:noFill/>
                </a:ln>
                <a:solidFill>
                  <a:schemeClr val="tx1"/>
                </a:solidFill>
                <a:effectLst/>
                <a:latin typeface="Times New Roman TUR"/>
                <a:ea typeface="Times New Roman" pitchFamily="18" charset="0"/>
                <a:cs typeface="Arial" pitchFamily="34" charset="0"/>
                <a:hlinkClick r:id="rId2"/>
              </a:rPr>
              <a:t> ( Mülkiyetin Satıcı Üzerinde Kaldığı ve Alıcıya Geçmediği - Alıcı Ancak Satış Bedelinin Tamamını Ödedikten Sonra Malın Sahibi Olduğu Sözleşme)</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Çünkü hayvanlar üzerinde rehin olanağı bulunduğu için, bunlar hakkında mülkiyeti saklı tutma sözleşmesi yapmaya gerek yoktur. Taşınmaz mallar için de bu tür sözleşme yapılamaz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BK.md</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.214/II).</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1143000" y="1189747"/>
            <a:ext cx="80010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15900" algn="l" defTabSz="914400" rtl="0" eaLnBrk="1" fontAlgn="base" latinLnBrk="0" hangingPunct="1">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Hayvan alım satımı söz konusu olduğunda, genel olarak hayvanlar alıcıya teslim edilmiş olmadıkça mülkiyet kazanılmış olmaz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BK.md</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.182).</a:t>
            </a:r>
          </a:p>
          <a:p>
            <a:pPr marL="0" marR="0" lvl="0" indent="215900" algn="l"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Tutulan av hayvanları, yeniden serbest kalır ve sahipleri onları gecikmeksizin ve ara vermeksizin aramaz ve tekrar tutmak için uğraşmazsa, sahipsiz duruma gelirler. Ehlileştirilmiş hayvanlar tekrar vahşileşir ve sahiplerine dönmezlerse, sahipsiz duruma gelirler. Arı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oğulu</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başkasının taşınmazına uçmuş olmakla sahipsiz duruma gelmez. (Md. 768)</a:t>
            </a:r>
          </a:p>
          <a:p>
            <a:pPr marL="0" marR="0" lvl="0" indent="215900" algn="l"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Su, rüzgâr, çığ veya diğer doğal güçlerin etkisiyle veya rastlantı sonucunda taşınır mallar veya hayvanlar kimin egemenlik alanına girerse, o kimse kaybolan eşyayı bulanın haklarına sahip ve yükümlülüklerine tâbi olur. Başkasının kovanına göçen arı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oğulu</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bir bedel ödenmesi gerekmeksizin kovan malikinin olur. (Md. 774)</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1219200" y="-82305"/>
            <a:ext cx="79248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15900" algn="just"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TARIMSAL İŞLETMELER İÇİN ÖZEL MİRAS KURALLARI</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Toprak parçalanmasının en önemli nedeni, bir ülkedeki tarımsal nüfus ile tarımsal topraklar arasındaki dengesizliktir. Eğer nüfus-toprak oranı elverişli değilse, bu konudaki yasalar toprak parçalanmasını önleyemez.</a:t>
            </a:r>
          </a:p>
          <a:p>
            <a:pPr marL="0" marR="0" lvl="0" indent="21590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Uygulamada genellikle rastlanan biçim, kalıtın (terekenin) miras bırakanın (murisin) kendi altsoyu (füru) ile sağ  kalan eşi arasındaki toprağın paylaşılmasıdır. Çocuklar ise eşit miras alırlar (MK.md.495).</a:t>
            </a:r>
          </a:p>
          <a:p>
            <a:pPr marL="0" marR="0" lvl="0" indent="2159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just" defTabSz="914400" rtl="0" eaLnBrk="0" fontAlgn="base" latinLnBrk="0" hangingPunct="0">
              <a:lnSpc>
                <a:spcPct val="100000"/>
              </a:lnSpc>
              <a:spcBef>
                <a:spcPct val="0"/>
              </a:spcBef>
              <a:spcAft>
                <a:spcPct val="0"/>
              </a:spcAft>
              <a:buClrTx/>
              <a:buSzTx/>
              <a:buFontTx/>
              <a:buNone/>
              <a:tabLst/>
            </a:pPr>
            <a:r>
              <a:rPr kumimoji="0" lang="tr-TR"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Özel miras kuralları;</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bir tek mirasçının, diğer mirasçıların uygun bir biçimde haklarının korunmasıyla, bütün mülkü kendisinin alması olarak düşünülmüştür. </a:t>
            </a:r>
          </a:p>
          <a:p>
            <a:pPr marL="0" marR="0" lvl="0" indent="21590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Buradaki amaç tarımsal işletmelerin parçalanmasını ve ufalmasını önleyerek bir bütün halinde sürekliliğini sağlamaktır. </a:t>
            </a:r>
          </a:p>
          <a:p>
            <a:pPr marL="0" marR="0" lvl="0" indent="21590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just" defTabSz="914400" rtl="0" eaLnBrk="0" fontAlgn="base" latinLnBrk="0" hangingPunct="0">
              <a:lnSpc>
                <a:spcPct val="100000"/>
              </a:lnSpc>
              <a:spcBef>
                <a:spcPct val="0"/>
              </a:spcBef>
              <a:spcAft>
                <a:spcPct val="0"/>
              </a:spcAft>
              <a:buClrTx/>
              <a:buSzTx/>
              <a:buFontTx/>
              <a:buNone/>
              <a:tabLst/>
            </a:pPr>
            <a:r>
              <a:rPr kumimoji="0" lang="tr-TR"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Tarım işletmelerini paylaşım dışında bırakma koşulları</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Kalıtta tarımsal bir işletme bulunması ve kalıtın mallarının paylaşılmasının söz konusu olması gereklidir. </a:t>
            </a:r>
          </a:p>
          <a:p>
            <a:pPr marL="0" marR="0" lvl="0" indent="21590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Kalıtta bulunan, ekonomik bütünlüğe ve yeterli tarımsal varlığa sahip bir tarımsal işletme, işletmeye yetenekli mirasçılardan birinin istemde bulunması halinde bu mirasçıya gelir değeri üzerinden bölünmeksizin özgülenir (MK.md.659).</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1219200" y="1524000"/>
            <a:ext cx="7924800" cy="4525963"/>
          </a:xfrm>
        </p:spPr>
        <p:txBody>
          <a:bodyPr/>
          <a:lstStyle/>
          <a:p>
            <a:pPr marL="0" indent="0">
              <a:spcBef>
                <a:spcPts val="0"/>
              </a:spcBef>
              <a:buNone/>
            </a:pPr>
            <a:r>
              <a:rPr lang="tr-TR" sz="1800" dirty="0" smtClean="0"/>
              <a:t>17.2.1926 743 sayılı Türk Yurttaşlar Yasası (22.11.2001 4721 sayılı yasa)</a:t>
            </a:r>
          </a:p>
          <a:p>
            <a:pPr marL="0" indent="0">
              <a:spcBef>
                <a:spcPts val="0"/>
              </a:spcBef>
              <a:buNone/>
            </a:pPr>
            <a:r>
              <a:rPr lang="tr-TR" sz="1800" dirty="0" smtClean="0"/>
              <a:t> </a:t>
            </a:r>
          </a:p>
          <a:p>
            <a:pPr marL="0" indent="0">
              <a:spcBef>
                <a:spcPts val="0"/>
              </a:spcBef>
              <a:buNone/>
            </a:pPr>
            <a:r>
              <a:rPr lang="tr-TR" sz="1800" dirty="0" smtClean="0"/>
              <a:t> </a:t>
            </a:r>
          </a:p>
          <a:p>
            <a:pPr marL="0" indent="0">
              <a:spcBef>
                <a:spcPts val="0"/>
              </a:spcBef>
              <a:buNone/>
            </a:pPr>
            <a:r>
              <a:rPr lang="tr-TR" sz="1800" dirty="0" smtClean="0"/>
              <a:t>22.4.1926 818 sayılı Borçlar Yasası</a:t>
            </a:r>
          </a:p>
          <a:p>
            <a:pPr marL="0" indent="0">
              <a:spcBef>
                <a:spcPts val="0"/>
              </a:spcBef>
              <a:buNone/>
            </a:pPr>
            <a:r>
              <a:rPr lang="tr-TR" sz="1800" dirty="0" smtClean="0"/>
              <a:t> </a:t>
            </a:r>
          </a:p>
          <a:p>
            <a:pPr marL="0" indent="0">
              <a:spcBef>
                <a:spcPts val="0"/>
              </a:spcBef>
              <a:buNone/>
            </a:pPr>
            <a:r>
              <a:rPr lang="tr-TR" sz="1800" b="1" u="sng" dirty="0" smtClean="0"/>
              <a:t>Nesnel(ayni) hak</a:t>
            </a:r>
            <a:r>
              <a:rPr lang="tr-TR" sz="1800" b="1" dirty="0" smtClean="0"/>
              <a:t>: </a:t>
            </a:r>
            <a:r>
              <a:rPr lang="tr-TR" sz="1800" dirty="0" smtClean="0"/>
              <a:t>Kişilere maddi mallar üzerinde doğrudan doğruya bir egemenlik veren hak.</a:t>
            </a:r>
          </a:p>
          <a:p>
            <a:pPr marL="0" indent="0">
              <a:spcBef>
                <a:spcPts val="0"/>
              </a:spcBef>
              <a:buNone/>
            </a:pPr>
            <a:r>
              <a:rPr lang="tr-TR" sz="1800" dirty="0" smtClean="0"/>
              <a:t> </a:t>
            </a:r>
          </a:p>
          <a:p>
            <a:pPr marL="0" indent="0">
              <a:spcBef>
                <a:spcPts val="0"/>
              </a:spcBef>
              <a:buNone/>
            </a:pPr>
            <a:r>
              <a:rPr lang="tr-TR" sz="1800" b="1" dirty="0" smtClean="0"/>
              <a:t>1982 Anayasası</a:t>
            </a:r>
            <a:endParaRPr lang="tr-TR" sz="1800" dirty="0" smtClean="0"/>
          </a:p>
          <a:p>
            <a:pPr marL="0" indent="0">
              <a:spcBef>
                <a:spcPts val="0"/>
              </a:spcBef>
              <a:buNone/>
            </a:pPr>
            <a:r>
              <a:rPr lang="tr-TR" sz="1800" dirty="0" smtClean="0"/>
              <a:t> </a:t>
            </a:r>
          </a:p>
          <a:p>
            <a:pPr marL="0" indent="0">
              <a:spcBef>
                <a:spcPts val="0"/>
              </a:spcBef>
              <a:buNone/>
            </a:pPr>
            <a:r>
              <a:rPr lang="tr-TR" sz="1800" dirty="0" smtClean="0"/>
              <a:t>Herkes mülkiyet ve miras haklarına sahiptir.</a:t>
            </a:r>
          </a:p>
          <a:p>
            <a:pPr marL="0" indent="0">
              <a:spcBef>
                <a:spcPts val="0"/>
              </a:spcBef>
              <a:buNone/>
            </a:pPr>
            <a:r>
              <a:rPr lang="tr-TR" sz="1800" dirty="0" smtClean="0"/>
              <a:t>Mülkiyet hakkının kullanılması toplum yararına aykırı olamaz.</a:t>
            </a:r>
          </a:p>
          <a:p>
            <a:pPr marL="0" indent="0">
              <a:spcBef>
                <a:spcPts val="0"/>
              </a:spcBef>
              <a:buNone/>
            </a:pPr>
            <a:r>
              <a:rPr lang="tr-TR" sz="1800" dirty="0" smtClean="0"/>
              <a:t> </a:t>
            </a:r>
          </a:p>
          <a:p>
            <a:pPr eaLnBrk="1" hangingPunct="1">
              <a:buNone/>
            </a:pPr>
            <a:endParaRPr lang="tr-TR" sz="16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1143000" y="-85132"/>
            <a:ext cx="8001000" cy="69431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15900" algn="just"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İşletmeyle ilgili koşul (nesnel koşul)</a:t>
            </a:r>
          </a:p>
          <a:p>
            <a:pPr marL="0" marR="0" lvl="0" indent="215900" algn="just"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 koşul tarımsal işletmenin ekonomik bir birlik, iktisadi bir bütün olarak işletilmesidir. İşletme bir merkezden yönetilmeli ve parçalandığı zaman daha önceki ekonomik görevini yapamayacak bir duruma düşmelidir. Ekonomik bir birlik koşulu, tarımsal işletmeyle ilgili bütün öğelerin aynı kişinin mülkiyetinde bulunmasına da bağlıdır. Ayrıca bu işletmenin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mirasbırakan</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tarafından ekonomik bir bütün halinde işletilmesi gerekir. Eğer işletme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mirasbırakan</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tarafından bu biçimde işletilmiyorsa, böyle bir işletme ile daha fazla verim sağlanacağı ileri sürülerek bu kuralların uygulanması istenilemez.</a:t>
            </a:r>
          </a:p>
          <a:p>
            <a:pPr marL="0" marR="0" lvl="0" indent="21590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Yasada böyle bir tarımsal işletmenin büyüklüğünün ne kadar olacağı hakkında bir açıklık yoktur. Ancak işletme belirli bir büyüklükte olmalıdır. Bir işletme, değerinde azalma olmaksızın birden çok yeterli tarımsal varlığa sahip işletmeye bölünebilecek nitelikte ise, sulh hâkimi bunları, istemde bulunan ve işletmeye yetenekli olan birden çok mirasçıya ayrı ayrı özgüleyebilir.</a:t>
            </a:r>
          </a:p>
          <a:p>
            <a:pPr marL="0" marR="0" lvl="0" indent="21590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İşletmenin yeterli tarımsal varlığa sahip olup olmadığı, tarım bölgeleriyle tarım türlerinin özellikleri göz önünde tutularak ilgili bakanlıkça çıkarılacak yönetmelikle belirlenir.</a:t>
            </a:r>
          </a:p>
          <a:p>
            <a:pPr marL="0" marR="0" lvl="0" indent="21590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Mirasçı, işletme için gerekli olan araç, gereç ve hayvanların işletme için taşıdığı değer üzerinden kendisine özgülenmesini isteyebilir(MK.md.660).</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1143000" y="37884"/>
            <a:ext cx="80010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15900" algn="just"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Mirasçılarla ilgili koşul (öznel koşul)</a:t>
            </a:r>
          </a:p>
          <a:p>
            <a:pPr marL="0" marR="0" lvl="0" indent="215900" algn="just"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Bir tarımsal işletmenin mirasçılardan yalnız birine özgülenebilmesi için, mirasçılardan bunu işletmeye yetenekli olan birisi tarafından bir istekte bulunulması ve yargıcın bu isteğe dayanarak bu mirasçıya işletmeyi özgülenmesi gerekir. Özgülenmenin yapılabilmesi için mirasçıların birden çok olması ve bunlardan en az birinin bu yolda istemde bulunması gerekir.</a:t>
            </a:r>
          </a:p>
          <a:p>
            <a:pPr marL="0" marR="0" lvl="0" indent="215900" algn="just" defTabSz="914400" rtl="0" eaLnBrk="0" fontAlgn="base" latinLnBrk="0" hangingPunct="0">
              <a:lnSpc>
                <a:spcPct val="100000"/>
              </a:lnSpc>
              <a:spcBef>
                <a:spcPct val="0"/>
              </a:spcBef>
              <a:spcAft>
                <a:spcPct val="0"/>
              </a:spcAft>
              <a:buClrTx/>
              <a:buSzTx/>
              <a:buFontTx/>
              <a:buNone/>
              <a:tabLst/>
            </a:pPr>
            <a:endParaRPr lang="tr-TR" sz="1600" dirty="0" smtClean="0">
              <a:latin typeface="Arial" pitchFamily="34" charset="0"/>
              <a:cs typeface="Arial" pitchFamily="34" charset="0"/>
            </a:endParaRPr>
          </a:p>
          <a:p>
            <a:pPr marL="0" marR="0" lvl="0" indent="21590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 koşulun varlığı yasanın kurmuş olduğu özgün sistemin emredici kurallardan olmadığı, yani yasadan dolayı böyle bir özgülemeye gidilmesine olanak bulunmadığını göstermektedir. Özgülenme isteminde bulunan mirasçı yasal mirasçı olabileceği gibi, atanmış mirasçı da olabilir. </a:t>
            </a:r>
          </a:p>
          <a:p>
            <a:pPr marL="0" marR="0" lvl="0" indent="21590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Yetenek, özgülenen işletmeyi, yürütmek ve işletmek için gereken ortalama bir yetenektir. Birden fazla mirasçının istekli bulunması halinde yargıç, kişisel yetenek ve durumları göz önünde tutmak suretiyle işletmenin hangi mirasçıya özgüleneceğine karar verir. İşletmeyi kendisi işletmek isteyen ve bunun için yetenekli olduğu anlaşılan mirasçıya özgülemede öncelik tanınır. İşletmeye yetenekli olmanın belirlenmesinde, özgülenme isteyen mirasçının eşinin yetenekleri de göz önünde tutulur(MK.md.661).</a:t>
            </a:r>
          </a:p>
          <a:p>
            <a:pPr marL="0" marR="0" lvl="0" indent="21590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İşletmenin kendisine özgülenmesini isteyen ve buna yetenekli olduğu anlaşılan mirasçının bu konudaki istem hakkı, ölüme bağlı tasarrufla ortadan kaldırılamaz. Mirasçılıktan çıkarma ve mirastan feragat halleri saklıdır. Birden çok mirasçıda özgülenme koşullarının bulunması hâlinde, kendisine özgülenme yapılacak mirasçı ölüme bağlı tasarrufla belirlenebilir(MK.md.662).</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1295400" y="33606"/>
            <a:ext cx="7848600" cy="65248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1590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Özgülenen mallara değer biçilmesi</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Tarımsal işletme mirasçıya gelir değeri üzerinden özgülenir.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l" defTabSz="914400" rtl="0" eaLnBrk="0" fontAlgn="base" latinLnBrk="0" hangingPunct="0">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215900" algn="l" defTabSz="914400" rtl="0" eaLnBrk="0" fontAlgn="base" latinLnBrk="0" hangingPunct="0">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Ayrılan mirasçıların paylarının ödenmesi</a:t>
            </a:r>
          </a:p>
          <a:p>
            <a:pPr marL="0" marR="0" lvl="0" indent="215900" algn="l"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Ekonomik bir bütün halinde işletilmekte olan tarımsal işletmenin tek bir mirasçıya özgülenmesi durumunda, diğer mirasçıların hakları saklıdır. Kendisine işletme özgülenen mirasçının, diğer mirasçıların payları karşılığında ödemesi gereken miktar ile daha önce işletme üzerinde kurulmuş bulunan rehinlerle güvence altına alınmış olan borçların toplamı, işletmenin gelir değerinin dörtte üçünü aşarsa, kendisine özgüleme yapılan mirasçının istemi üzerine özgülenen işletmenin paylaşılması uygun bir süre ertelenebilir. Bu takdirde mirasçılar arasında kazanç paylı aile malları ortaklığı kurulmuş olur(MK.md.664).</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l" defTabSz="914400" rtl="0" eaLnBrk="0" fontAlgn="base" latinLnBrk="0" hangingPunct="0">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215900" algn="l" defTabSz="914400" rtl="0" eaLnBrk="0" fontAlgn="base" latinLnBrk="0" hangingPunct="0">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Eklentili yan sanayi işletmelerinin birlikte özgülenmesi</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Tarımsal işletmeye sıkı şekilde bağlı bir yan sınaî işletme bulunur ve bunlar birlikte yeterli ekonomik varlığa sahip olurlarsa, ikisi bir bütün olarak istekli olan ve yetenekli görülen mirasçıya özgülenir. Bu durumda tarımsal işletme gelir değeriyle, sınaî işletme sürüm değeriyle özgülenir. Mirasçılardan birinin itiraz etmesi veya birden çok mirasçının özgülenme istemesi hâlinde, yargıç her iki işletmenin ekonomik varlıklarını sürdürme olanaklarını ve mirasçıların kişisel durumlarını göz önünde bulundurarak yan işletmenin birlikte veya ayrı olarak özgülenmesine ya da satışına karar verir (MK.md.667).</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1295400" y="251437"/>
            <a:ext cx="78486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15900" algn="l"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İşletmenin satılması</a:t>
            </a:r>
          </a:p>
          <a:p>
            <a:pPr marL="0" marR="0" lvl="0" indent="215900" algn="l"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Mirasçılardan hiç biri tarımsal işletmenin bir bütün olarak kendisine özgülenmesini istemez veya özgülenme istemi reddedilirse, mirasçılardan her biri işletmenin bir bütün olarak satılmasını isteyebilir(MK.md.668).</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l" defTabSz="914400" rtl="0" eaLnBrk="0" fontAlgn="base" latinLnBrk="0" hangingPunct="0">
              <a:lnSpc>
                <a:spcPct val="100000"/>
              </a:lnSpc>
              <a:spcBef>
                <a:spcPct val="0"/>
              </a:spcBef>
              <a:spcAft>
                <a:spcPct val="0"/>
              </a:spcAft>
              <a:buClrTx/>
              <a:buSzTx/>
              <a:buFontTx/>
              <a:buNone/>
              <a:tabLst/>
            </a:pPr>
            <a:endPar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215900" algn="l" defTabSz="914400" rtl="0" eaLnBrk="0" fontAlgn="base" latinLnBrk="0" hangingPunct="0">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Yasanın koyduğu sistemin zayıflığı </a:t>
            </a:r>
          </a:p>
          <a:p>
            <a:pPr marL="0" marR="0" lvl="0" indent="215900" algn="l" defTabSz="914400" rtl="0" eaLnBrk="0" fontAlgn="base" latinLnBrk="0" hangingPunct="0">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Tarımsal işletmelerin özgülenmesi öngörülür, fakat mirasçıların kalıtın malları üzerindeki egenim özgürlükleri tarımsal işletmeler yönünden sınırlandırılmazsa, tarımsal işletmelerin aşırı borç altına girmesi ve tarımsal işletmelerin sahipleri tarafından satım ve spekülasyon aracı olarak kullanılması önlenmezse ve bu konudaki öbür gerekli düzenlemeler getirilmezse tarımsal işletmelerin korunması ve varlıklarını sürdürülmesi sağlanamaz. Tarımsal işletmenin tek bir mirasçıya özgülenmesi için konulan bu özel kuralların mutlak ve zorunlu bir nitelikleri yoktur. Mirasçılar kendi aralarında anlaşırlarsa tarımsal işletmeyi ve buna bağlı sınai malları genel kurallara göre, diledikleri gibi paylaşabilirler.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Mirasbırakan</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vasiyetname veya miras sözleşmesiyle paylaşımın nasıl yapılacağına ve payların belirlenmesine ilişkin kurallar koyabilir.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1590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1219200" y="381000"/>
            <a:ext cx="7924800" cy="6248400"/>
          </a:xfrm>
        </p:spPr>
        <p:txBody>
          <a:bodyPr/>
          <a:lstStyle/>
          <a:p>
            <a:pPr marL="0" indent="0">
              <a:spcBef>
                <a:spcPts val="0"/>
              </a:spcBef>
              <a:buNone/>
            </a:pPr>
            <a:r>
              <a:rPr lang="tr-TR" sz="1800" b="1" u="sng" dirty="0" smtClean="0"/>
              <a:t>Taşınmaz Mülkiyeti</a:t>
            </a:r>
            <a:endParaRPr lang="tr-TR" sz="1800" dirty="0" smtClean="0"/>
          </a:p>
          <a:p>
            <a:pPr marL="0" indent="0">
              <a:spcBef>
                <a:spcPts val="0"/>
              </a:spcBef>
              <a:buNone/>
            </a:pPr>
            <a:r>
              <a:rPr lang="tr-TR" sz="1800" dirty="0" smtClean="0"/>
              <a:t> </a:t>
            </a:r>
          </a:p>
          <a:p>
            <a:pPr marL="0" indent="0">
              <a:spcBef>
                <a:spcPts val="0"/>
              </a:spcBef>
              <a:buNone/>
            </a:pPr>
            <a:r>
              <a:rPr lang="tr-TR" sz="1800" dirty="0" smtClean="0"/>
              <a:t>Taşınmaz mülkiyetin konusu yerinde durucu olan nesnelerdir.</a:t>
            </a:r>
          </a:p>
          <a:p>
            <a:pPr marL="0" indent="0">
              <a:spcBef>
                <a:spcPts val="0"/>
              </a:spcBef>
              <a:buNone/>
            </a:pPr>
            <a:r>
              <a:rPr lang="tr-TR" sz="1800" dirty="0" smtClean="0"/>
              <a:t> </a:t>
            </a:r>
          </a:p>
          <a:p>
            <a:pPr marL="0" indent="0">
              <a:spcBef>
                <a:spcPts val="0"/>
              </a:spcBef>
              <a:buNone/>
            </a:pPr>
            <a:r>
              <a:rPr lang="tr-TR" sz="1800" dirty="0" smtClean="0"/>
              <a:t>1. Arazi,</a:t>
            </a:r>
          </a:p>
          <a:p>
            <a:pPr marL="0" indent="0">
              <a:spcBef>
                <a:spcPts val="0"/>
              </a:spcBef>
              <a:buNone/>
            </a:pPr>
            <a:r>
              <a:rPr lang="tr-TR" sz="1800" dirty="0" smtClean="0"/>
              <a:t>2. Tapu kütüğünde ayrı sayfaya kaydedilen bağımsız ve sürekli haklar,</a:t>
            </a:r>
          </a:p>
          <a:p>
            <a:pPr marL="0" indent="0">
              <a:spcBef>
                <a:spcPts val="0"/>
              </a:spcBef>
              <a:buNone/>
            </a:pPr>
            <a:r>
              <a:rPr lang="tr-TR" sz="1800" dirty="0" smtClean="0"/>
              <a:t>3. Kat mülkiyeti kütüğüne kayıtlı bağımsız bölümler.</a:t>
            </a:r>
          </a:p>
          <a:p>
            <a:pPr marL="0" indent="0">
              <a:spcBef>
                <a:spcPts val="0"/>
              </a:spcBef>
              <a:buNone/>
            </a:pPr>
            <a:r>
              <a:rPr lang="tr-TR" sz="1800" dirty="0" smtClean="0"/>
              <a:t> </a:t>
            </a:r>
          </a:p>
          <a:p>
            <a:pPr marL="0" indent="0">
              <a:spcBef>
                <a:spcPts val="0"/>
              </a:spcBef>
              <a:buNone/>
            </a:pPr>
            <a:r>
              <a:rPr lang="tr-TR" sz="1800" b="1" u="sng" dirty="0" smtClean="0"/>
              <a:t>Toprak:</a:t>
            </a:r>
            <a:r>
              <a:rPr lang="tr-TR" sz="1800" b="1" dirty="0" smtClean="0"/>
              <a:t> </a:t>
            </a:r>
            <a:r>
              <a:rPr lang="tr-TR" sz="1800" dirty="0" smtClean="0"/>
              <a:t>Belirli bir biçimde sınırlandırılmış ve belirlenmiş toprak yüzü</a:t>
            </a:r>
          </a:p>
          <a:p>
            <a:pPr marL="0" indent="0">
              <a:spcBef>
                <a:spcPts val="0"/>
              </a:spcBef>
              <a:buNone/>
            </a:pPr>
            <a:r>
              <a:rPr lang="tr-TR" sz="1800" dirty="0" smtClean="0"/>
              <a:t> </a:t>
            </a:r>
          </a:p>
          <a:p>
            <a:pPr marL="0" indent="0">
              <a:spcBef>
                <a:spcPts val="0"/>
              </a:spcBef>
              <a:buNone/>
            </a:pPr>
            <a:r>
              <a:rPr lang="tr-TR" sz="1800" b="1" u="sng" dirty="0" smtClean="0"/>
              <a:t>Toprak</a:t>
            </a:r>
            <a:r>
              <a:rPr lang="tr-TR" sz="1800" b="1" dirty="0" smtClean="0"/>
              <a:t>:</a:t>
            </a:r>
            <a:r>
              <a:rPr lang="tr-TR" sz="1800" dirty="0" smtClean="0"/>
              <a:t> Kendisini çevreleyen toprak parçalarından sınırları belirtilerek ayrılan üç boyutlu toprak parçası.</a:t>
            </a:r>
          </a:p>
          <a:p>
            <a:pPr marL="0" indent="0">
              <a:spcBef>
                <a:spcPts val="0"/>
              </a:spcBef>
              <a:buNone/>
            </a:pPr>
            <a:r>
              <a:rPr lang="tr-TR" sz="1800" dirty="0" smtClean="0"/>
              <a:t> </a:t>
            </a:r>
          </a:p>
          <a:p>
            <a:pPr marL="0" indent="0">
              <a:spcBef>
                <a:spcPts val="0"/>
              </a:spcBef>
              <a:buNone/>
            </a:pPr>
            <a:r>
              <a:rPr lang="tr-TR" sz="1800" dirty="0" smtClean="0"/>
              <a:t> </a:t>
            </a:r>
          </a:p>
          <a:p>
            <a:pPr marL="0" indent="0">
              <a:spcBef>
                <a:spcPts val="0"/>
              </a:spcBef>
              <a:buNone/>
            </a:pPr>
            <a:r>
              <a:rPr lang="tr-TR" sz="1800" b="1" u="sng" dirty="0" smtClean="0"/>
              <a:t>Toprak yüzeyinin sınırlandırılması, kadastro</a:t>
            </a:r>
            <a:endParaRPr lang="tr-TR" sz="1800" dirty="0" smtClean="0"/>
          </a:p>
          <a:p>
            <a:pPr marL="0" indent="0">
              <a:spcBef>
                <a:spcPts val="0"/>
              </a:spcBef>
              <a:buNone/>
            </a:pPr>
            <a:r>
              <a:rPr lang="tr-TR" sz="1800" dirty="0" smtClean="0"/>
              <a:t> </a:t>
            </a:r>
          </a:p>
          <a:p>
            <a:pPr marL="0" indent="0">
              <a:spcBef>
                <a:spcPts val="0"/>
              </a:spcBef>
              <a:buNone/>
            </a:pPr>
            <a:r>
              <a:rPr lang="tr-TR" sz="1800" b="1" dirty="0" smtClean="0"/>
              <a:t>Teknik:</a:t>
            </a:r>
            <a:r>
              <a:rPr lang="tr-TR" sz="1800" dirty="0" smtClean="0"/>
              <a:t> Fenni ve geometrik yöntemlerle yüzölçümlerinin planlar içinde belirtilmesi</a:t>
            </a:r>
          </a:p>
          <a:p>
            <a:pPr marL="0" indent="0">
              <a:spcBef>
                <a:spcPts val="0"/>
              </a:spcBef>
              <a:buNone/>
            </a:pPr>
            <a:r>
              <a:rPr lang="tr-TR" sz="1800" dirty="0" smtClean="0"/>
              <a:t> </a:t>
            </a:r>
          </a:p>
          <a:p>
            <a:pPr marL="0" indent="0">
              <a:spcBef>
                <a:spcPts val="0"/>
              </a:spcBef>
              <a:buNone/>
            </a:pPr>
            <a:r>
              <a:rPr lang="tr-TR" sz="1800" b="1" dirty="0" smtClean="0"/>
              <a:t>Hukuksal:</a:t>
            </a:r>
            <a:r>
              <a:rPr lang="tr-TR" sz="1800" dirty="0" smtClean="0"/>
              <a:t> Bu yer üzerindeki hakların gösterilmesi</a:t>
            </a:r>
          </a:p>
          <a:p>
            <a:pPr marL="0" indent="0">
              <a:spcBef>
                <a:spcPts val="0"/>
              </a:spcBef>
              <a:buNone/>
            </a:pPr>
            <a:r>
              <a:rPr lang="tr-TR" sz="1800" dirty="0" smtClean="0"/>
              <a:t> </a:t>
            </a:r>
          </a:p>
          <a:p>
            <a:pPr marL="0" indent="0" eaLnBrk="1" hangingPunct="1">
              <a:spcBef>
                <a:spcPts val="0"/>
              </a:spcBef>
              <a:buNone/>
            </a:pPr>
            <a:endParaRPr lang="tr-TR" sz="1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1219200" y="228600"/>
            <a:ext cx="7924800" cy="6553200"/>
          </a:xfrm>
        </p:spPr>
        <p:txBody>
          <a:bodyPr/>
          <a:lstStyle/>
          <a:p>
            <a:pPr marL="0" indent="0">
              <a:spcBef>
                <a:spcPts val="0"/>
              </a:spcBef>
              <a:buNone/>
            </a:pPr>
            <a:r>
              <a:rPr lang="tr-TR" sz="2000" b="1" u="sng" dirty="0" smtClean="0"/>
              <a:t>Taşınmaz Mülkiyetin Kapsamı</a:t>
            </a:r>
            <a:endParaRPr lang="tr-TR" sz="2000" dirty="0" smtClean="0"/>
          </a:p>
          <a:p>
            <a:pPr marL="0" indent="0">
              <a:spcBef>
                <a:spcPts val="0"/>
              </a:spcBef>
              <a:buNone/>
            </a:pPr>
            <a:r>
              <a:rPr lang="tr-TR" sz="2000" b="1" dirty="0" smtClean="0"/>
              <a:t> </a:t>
            </a:r>
            <a:endParaRPr lang="tr-TR" sz="2000" dirty="0" smtClean="0"/>
          </a:p>
          <a:p>
            <a:pPr marL="0" indent="0">
              <a:spcBef>
                <a:spcPts val="0"/>
              </a:spcBef>
              <a:buNone/>
            </a:pPr>
            <a:r>
              <a:rPr lang="tr-TR" sz="2000" b="1" u="sng" dirty="0" smtClean="0"/>
              <a:t>Bütünleyici parça</a:t>
            </a:r>
            <a:endParaRPr lang="tr-TR" sz="2000" dirty="0" smtClean="0"/>
          </a:p>
          <a:p>
            <a:pPr marL="0" indent="0">
              <a:spcBef>
                <a:spcPts val="0"/>
              </a:spcBef>
              <a:buNone/>
            </a:pPr>
            <a:r>
              <a:rPr lang="tr-TR" sz="2000" b="1" dirty="0" smtClean="0"/>
              <a:t> </a:t>
            </a:r>
            <a:endParaRPr lang="tr-TR" sz="2000" dirty="0" smtClean="0"/>
          </a:p>
          <a:p>
            <a:pPr marL="0" indent="0">
              <a:spcBef>
                <a:spcPts val="0"/>
              </a:spcBef>
              <a:buNone/>
            </a:pPr>
            <a:r>
              <a:rPr lang="tr-TR" sz="2000" dirty="0" smtClean="0"/>
              <a:t>Eşyalar ya var olan bir bütüne katılarak onu tamamlarlar ya da birbirleriyle birleşen parçalar ayrı bir bütüne varlık kazandırırlar. Bu iki yoldan oluşan eşyaya </a:t>
            </a:r>
            <a:r>
              <a:rPr lang="tr-TR" sz="2000" b="1" dirty="0" smtClean="0"/>
              <a:t>asıl şey</a:t>
            </a:r>
            <a:r>
              <a:rPr lang="tr-TR" sz="2000" dirty="0" smtClean="0"/>
              <a:t> denir. Bu asıl şey ile birleşmiş olan ve ekonomik yönden bağımsız bir niteliği bulunmayıp birleştiği şeyin bir öğesini oluşturan şey </a:t>
            </a:r>
            <a:r>
              <a:rPr lang="tr-TR" sz="2000" b="1" dirty="0" smtClean="0"/>
              <a:t>bütünleyici parçadır(mütemmim cüz). </a:t>
            </a:r>
            <a:endParaRPr lang="tr-TR" sz="2000" dirty="0" smtClean="0"/>
          </a:p>
          <a:p>
            <a:pPr marL="0" indent="0">
              <a:spcBef>
                <a:spcPts val="0"/>
              </a:spcBef>
              <a:buNone/>
            </a:pPr>
            <a:r>
              <a:rPr lang="tr-TR" sz="2000" b="1" dirty="0" smtClean="0"/>
              <a:t> </a:t>
            </a:r>
            <a:endParaRPr lang="tr-TR" sz="2000" dirty="0" smtClean="0"/>
          </a:p>
          <a:p>
            <a:pPr marL="0" indent="0">
              <a:spcBef>
                <a:spcPts val="0"/>
              </a:spcBef>
              <a:buNone/>
            </a:pPr>
            <a:r>
              <a:rPr lang="tr-TR" sz="2000" dirty="0" smtClean="0"/>
              <a:t>Hukuksal yönden asıl şeye bağlıdırlar.</a:t>
            </a:r>
          </a:p>
          <a:p>
            <a:pPr marL="0" indent="0">
              <a:spcBef>
                <a:spcPts val="0"/>
              </a:spcBef>
              <a:buNone/>
            </a:pPr>
            <a:r>
              <a:rPr lang="tr-TR" sz="2000" dirty="0" smtClean="0"/>
              <a:t> </a:t>
            </a:r>
          </a:p>
          <a:p>
            <a:pPr marL="0" indent="0">
              <a:spcBef>
                <a:spcPts val="0"/>
              </a:spcBef>
              <a:buNone/>
            </a:pPr>
            <a:r>
              <a:rPr lang="tr-TR" sz="2000" b="1" u="sng" dirty="0" smtClean="0"/>
              <a:t>Md.684:</a:t>
            </a:r>
            <a:r>
              <a:rPr lang="tr-TR" sz="2000" dirty="0" smtClean="0"/>
              <a:t> Bir şeye malik olan kimse, o şeyin bütünleyici parçalarına da malik olur.</a:t>
            </a:r>
          </a:p>
          <a:p>
            <a:pPr marL="0" indent="0">
              <a:spcBef>
                <a:spcPts val="0"/>
              </a:spcBef>
              <a:buNone/>
            </a:pPr>
            <a:r>
              <a:rPr lang="tr-TR" sz="2000" dirty="0" smtClean="0"/>
              <a:t>Bütünleyici parça, yerel âdetlere göre asıl şeyin temel unsuru olan ve o şey yok edilmedikçe, zarara uğratılmadıkça veya yapısı değiştirilmedikçe ondan ayrılmasına olanak bulunmayan parçadır.</a:t>
            </a:r>
          </a:p>
          <a:p>
            <a:pPr marL="0" indent="0">
              <a:spcBef>
                <a:spcPts val="0"/>
              </a:spcBef>
              <a:buNone/>
            </a:pPr>
            <a:r>
              <a:rPr lang="tr-TR" sz="2000" dirty="0" smtClean="0"/>
              <a:t> </a:t>
            </a:r>
          </a:p>
          <a:p>
            <a:pPr eaLnBrk="1" hangingPunct="1">
              <a:buNone/>
            </a:pPr>
            <a:endParaRPr lang="tr-TR" sz="18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1219200" y="152400"/>
            <a:ext cx="7924800" cy="6553200"/>
          </a:xfrm>
        </p:spPr>
        <p:txBody>
          <a:bodyPr/>
          <a:lstStyle/>
          <a:p>
            <a:pPr marL="0" indent="0">
              <a:spcBef>
                <a:spcPts val="0"/>
              </a:spcBef>
              <a:buNone/>
            </a:pPr>
            <a:r>
              <a:rPr lang="tr-TR" sz="2000" b="1" u="sng" dirty="0" smtClean="0"/>
              <a:t>Eklentiler(teferruat)</a:t>
            </a:r>
            <a:endParaRPr lang="tr-TR" sz="2000" dirty="0" smtClean="0"/>
          </a:p>
          <a:p>
            <a:pPr marL="0" indent="0">
              <a:spcBef>
                <a:spcPts val="0"/>
              </a:spcBef>
              <a:buNone/>
            </a:pPr>
            <a:r>
              <a:rPr lang="tr-TR" sz="2000" dirty="0" smtClean="0"/>
              <a:t> </a:t>
            </a:r>
          </a:p>
          <a:p>
            <a:pPr marL="0" indent="0">
              <a:spcBef>
                <a:spcPts val="0"/>
              </a:spcBef>
              <a:buNone/>
            </a:pPr>
            <a:r>
              <a:rPr lang="tr-TR" sz="2000" dirty="0" smtClean="0"/>
              <a:t>Asıl şeye madde ve anlamı yönünden bu derece bağlı olmayıp </a:t>
            </a:r>
            <a:r>
              <a:rPr lang="tr-TR" sz="2000" b="1" dirty="0" smtClean="0"/>
              <a:t>aslın işletilmesi ve korunması ya da ondan yararlanılması</a:t>
            </a:r>
            <a:r>
              <a:rPr lang="tr-TR" sz="2000" dirty="0" smtClean="0"/>
              <a:t> için bölgesel örf ya da malikin isteğiyle asıl eşyanın ekonomik amacına </a:t>
            </a:r>
            <a:r>
              <a:rPr lang="tr-TR" sz="2000" b="1" dirty="0" smtClean="0"/>
              <a:t>sürekli</a:t>
            </a:r>
            <a:r>
              <a:rPr lang="tr-TR" sz="2000" dirty="0" smtClean="0"/>
              <a:t> olarak ayrılmış ve bağlı kılınmış eşyaya </a:t>
            </a:r>
            <a:r>
              <a:rPr lang="tr-TR" sz="2000" b="1" dirty="0" smtClean="0"/>
              <a:t>eklentiler(teferruat)</a:t>
            </a:r>
            <a:r>
              <a:rPr lang="tr-TR" sz="2000" dirty="0" smtClean="0"/>
              <a:t> denir. </a:t>
            </a:r>
          </a:p>
          <a:p>
            <a:pPr marL="0" indent="0">
              <a:spcBef>
                <a:spcPts val="0"/>
              </a:spcBef>
              <a:buNone/>
            </a:pPr>
            <a:r>
              <a:rPr lang="tr-TR" sz="2000" dirty="0" smtClean="0"/>
              <a:t> </a:t>
            </a:r>
          </a:p>
          <a:p>
            <a:pPr marL="0" indent="0">
              <a:spcBef>
                <a:spcPts val="0"/>
              </a:spcBef>
              <a:buNone/>
            </a:pPr>
            <a:r>
              <a:rPr lang="tr-TR" sz="2000" b="1" u="sng" dirty="0" smtClean="0"/>
              <a:t>Md. 686</a:t>
            </a:r>
            <a:r>
              <a:rPr lang="tr-TR" sz="2000" b="1" dirty="0" smtClean="0"/>
              <a:t>:</a:t>
            </a:r>
            <a:r>
              <a:rPr lang="tr-TR" sz="2000" dirty="0" smtClean="0"/>
              <a:t> Bir şeye ilişkin tasarruflar, aksi belirtilmedikçe onun eklentisini de kapsar.</a:t>
            </a:r>
          </a:p>
          <a:p>
            <a:pPr marL="0" indent="0">
              <a:spcBef>
                <a:spcPts val="0"/>
              </a:spcBef>
              <a:buNone/>
            </a:pPr>
            <a:r>
              <a:rPr lang="tr-TR" sz="2000" dirty="0" smtClean="0"/>
              <a:t>Eklenti, asıl şey malikinin anlaşılabilen arzusuna veya yerel âdetlere göre, işletilmesi, korunması veya yarar sağlaması için asıl şeye </a:t>
            </a:r>
            <a:r>
              <a:rPr lang="tr-TR" sz="2000" b="1" dirty="0" smtClean="0"/>
              <a:t>sürekli</a:t>
            </a:r>
            <a:r>
              <a:rPr lang="tr-TR" sz="2000" dirty="0" smtClean="0"/>
              <a:t> olarak özgülenen ve kullanılmasında birleştirme, takma veya başka bir biçimde asıl şeye bağlı kılınan </a:t>
            </a:r>
            <a:r>
              <a:rPr lang="tr-TR" sz="2000" b="1" dirty="0" smtClean="0"/>
              <a:t>taşınır</a:t>
            </a:r>
            <a:r>
              <a:rPr lang="tr-TR" sz="2000" dirty="0" smtClean="0"/>
              <a:t> maldır. </a:t>
            </a:r>
          </a:p>
          <a:p>
            <a:pPr marL="0" indent="0">
              <a:spcBef>
                <a:spcPts val="0"/>
              </a:spcBef>
              <a:buNone/>
            </a:pPr>
            <a:r>
              <a:rPr lang="tr-TR" sz="2000" dirty="0" smtClean="0"/>
              <a:t>Eklenti, asıl şeyden geçici olarak ayrılmakla bu niteliğini kaybetmez.</a:t>
            </a:r>
          </a:p>
          <a:p>
            <a:pPr marL="0" indent="0">
              <a:spcBef>
                <a:spcPts val="0"/>
              </a:spcBef>
              <a:buNone/>
            </a:pPr>
            <a:r>
              <a:rPr lang="tr-TR" sz="2000" dirty="0" smtClean="0"/>
              <a:t> </a:t>
            </a:r>
          </a:p>
          <a:p>
            <a:pPr marL="0" indent="0">
              <a:spcBef>
                <a:spcPts val="0"/>
              </a:spcBef>
              <a:buNone/>
            </a:pPr>
            <a:r>
              <a:rPr lang="tr-TR" sz="2000" b="1" u="sng" dirty="0" smtClean="0"/>
              <a:t>Md. 687</a:t>
            </a:r>
            <a:r>
              <a:rPr lang="tr-TR" sz="2000" b="1" dirty="0" smtClean="0"/>
              <a:t>:</a:t>
            </a:r>
            <a:r>
              <a:rPr lang="tr-TR" sz="2000" dirty="0" smtClean="0"/>
              <a:t> Asıl şeye zilyet olan kimsenin sadece </a:t>
            </a:r>
            <a:r>
              <a:rPr lang="tr-TR" sz="2000" b="1" dirty="0" smtClean="0"/>
              <a:t>geçici</a:t>
            </a:r>
            <a:r>
              <a:rPr lang="tr-TR" sz="2000" dirty="0" smtClean="0"/>
              <a:t> olarak kullanması veya tüketmesi için özgülenen ya da asıl şeyin özel niteliği ile herhangi bir ilişkisi bulunmadan sadece korunmak, satılmak veya kiraya verilmek üzere onunla birleştirilen şeyler eklenti sayılmaz.</a:t>
            </a:r>
          </a:p>
          <a:p>
            <a:pPr marL="0" indent="0">
              <a:spcBef>
                <a:spcPts val="0"/>
              </a:spcBef>
              <a:buNone/>
            </a:pPr>
            <a:r>
              <a:rPr lang="tr-TR" sz="2000" b="1" dirty="0" smtClean="0"/>
              <a:t> </a:t>
            </a:r>
            <a:endParaRPr lang="tr-TR" sz="2000" dirty="0" smtClean="0"/>
          </a:p>
          <a:p>
            <a:pPr marL="0" indent="0" eaLnBrk="1" hangingPunct="1">
              <a:spcBef>
                <a:spcPts val="0"/>
              </a:spcBef>
              <a:buNone/>
            </a:pPr>
            <a:endParaRPr lang="tr-TR" sz="20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1219200" y="228600"/>
            <a:ext cx="7924800" cy="6553200"/>
          </a:xfrm>
        </p:spPr>
        <p:txBody>
          <a:bodyPr/>
          <a:lstStyle/>
          <a:p>
            <a:pPr marL="0" indent="0">
              <a:spcBef>
                <a:spcPts val="0"/>
              </a:spcBef>
              <a:buNone/>
            </a:pPr>
            <a:r>
              <a:rPr lang="tr-TR" sz="1800" b="1" dirty="0" smtClean="0"/>
              <a:t>Bütünleyici parça                                   Eklenti </a:t>
            </a:r>
            <a:endParaRPr lang="tr-TR" sz="1800" dirty="0" smtClean="0"/>
          </a:p>
          <a:p>
            <a:pPr marL="0" indent="0">
              <a:spcBef>
                <a:spcPts val="0"/>
              </a:spcBef>
              <a:buNone/>
            </a:pPr>
            <a:r>
              <a:rPr lang="tr-TR" sz="1800" b="1" dirty="0" smtClean="0"/>
              <a:t> </a:t>
            </a:r>
            <a:endParaRPr lang="tr-TR" sz="1800" dirty="0" smtClean="0"/>
          </a:p>
          <a:p>
            <a:pPr marL="0" indent="0">
              <a:spcBef>
                <a:spcPts val="0"/>
              </a:spcBef>
              <a:buNone/>
            </a:pPr>
            <a:r>
              <a:rPr lang="tr-TR" sz="1800" dirty="0" smtClean="0"/>
              <a:t>1.Taşınır, taşınmaz                                   1.Taşınır</a:t>
            </a:r>
          </a:p>
          <a:p>
            <a:pPr marL="0" indent="0">
              <a:spcBef>
                <a:spcPts val="0"/>
              </a:spcBef>
              <a:buNone/>
            </a:pPr>
            <a:r>
              <a:rPr lang="tr-TR" sz="1800" dirty="0" smtClean="0"/>
              <a:t> </a:t>
            </a:r>
          </a:p>
          <a:p>
            <a:pPr marL="0" indent="0">
              <a:spcBef>
                <a:spcPts val="0"/>
              </a:spcBef>
              <a:buNone/>
            </a:pPr>
            <a:r>
              <a:rPr lang="tr-TR" sz="1800" dirty="0" smtClean="0"/>
              <a:t>2.Bağımsız egenime konu olmaz.          2.Bağımsız egenime konu olur.</a:t>
            </a:r>
          </a:p>
          <a:p>
            <a:pPr marL="0" indent="0">
              <a:spcBef>
                <a:spcPts val="0"/>
              </a:spcBef>
              <a:buNone/>
            </a:pPr>
            <a:r>
              <a:rPr lang="tr-TR" sz="1800" b="1" dirty="0" smtClean="0"/>
              <a:t> </a:t>
            </a:r>
            <a:endParaRPr lang="tr-TR" sz="1800" dirty="0" smtClean="0"/>
          </a:p>
          <a:p>
            <a:pPr marL="0" indent="0">
              <a:spcBef>
                <a:spcPts val="0"/>
              </a:spcBef>
              <a:buNone/>
            </a:pPr>
            <a:r>
              <a:rPr lang="tr-TR" sz="1800" dirty="0" smtClean="0"/>
              <a:t>3.Ayrı olarak yazımlanmaz.                    3. Tapu kütüğünün beyanlar sütununa yazılır. </a:t>
            </a:r>
          </a:p>
          <a:p>
            <a:pPr marL="0" indent="0">
              <a:spcBef>
                <a:spcPts val="0"/>
              </a:spcBef>
              <a:buNone/>
            </a:pPr>
            <a:r>
              <a:rPr lang="tr-TR" sz="1800" b="1" dirty="0" smtClean="0"/>
              <a:t> </a:t>
            </a:r>
            <a:endParaRPr lang="tr-TR" sz="1800" dirty="0" smtClean="0"/>
          </a:p>
          <a:p>
            <a:pPr marL="0" indent="0">
              <a:spcBef>
                <a:spcPts val="0"/>
              </a:spcBef>
              <a:buNone/>
            </a:pPr>
            <a:r>
              <a:rPr lang="tr-TR" sz="1800" b="1" dirty="0" smtClean="0"/>
              <a:t> </a:t>
            </a:r>
            <a:endParaRPr lang="tr-TR" sz="1800" dirty="0" smtClean="0"/>
          </a:p>
          <a:p>
            <a:pPr marL="0" indent="0">
              <a:spcBef>
                <a:spcPts val="0"/>
              </a:spcBef>
              <a:buNone/>
            </a:pPr>
            <a:r>
              <a:rPr lang="tr-TR" sz="1800" b="1" u="sng" dirty="0" smtClean="0"/>
              <a:t>Doğal verimler(tabi semereler)</a:t>
            </a:r>
            <a:endParaRPr lang="tr-TR" sz="1800" dirty="0" smtClean="0"/>
          </a:p>
          <a:p>
            <a:pPr marL="0" indent="0">
              <a:spcBef>
                <a:spcPts val="0"/>
              </a:spcBef>
              <a:buNone/>
            </a:pPr>
            <a:r>
              <a:rPr lang="tr-TR" sz="1800" dirty="0" smtClean="0"/>
              <a:t> </a:t>
            </a:r>
          </a:p>
          <a:p>
            <a:pPr marL="0" indent="0">
              <a:spcBef>
                <a:spcPts val="0"/>
              </a:spcBef>
              <a:buNone/>
            </a:pPr>
            <a:r>
              <a:rPr lang="tr-TR" sz="1800" dirty="0" smtClean="0"/>
              <a:t>Bir şeyin belirli zamanlarda çıkardığı ve geleneklere göre o şeyden özgülenme durumuna göre üretimi yapılan ürünlere </a:t>
            </a:r>
            <a:r>
              <a:rPr lang="tr-TR" sz="1800" b="1" dirty="0" smtClean="0"/>
              <a:t>doğal verimler(tabi semereler)</a:t>
            </a:r>
            <a:r>
              <a:rPr lang="tr-TR" sz="1800" dirty="0" smtClean="0"/>
              <a:t> denir.</a:t>
            </a:r>
          </a:p>
          <a:p>
            <a:pPr marL="0" indent="0">
              <a:spcBef>
                <a:spcPts val="0"/>
              </a:spcBef>
              <a:buNone/>
            </a:pPr>
            <a:r>
              <a:rPr lang="tr-TR" sz="1800" dirty="0" smtClean="0"/>
              <a:t> </a:t>
            </a:r>
          </a:p>
          <a:p>
            <a:pPr marL="0" indent="0">
              <a:spcBef>
                <a:spcPts val="0"/>
              </a:spcBef>
              <a:buNone/>
            </a:pPr>
            <a:r>
              <a:rPr lang="tr-TR" sz="1800" b="1" u="sng" dirty="0" smtClean="0"/>
              <a:t>Md. 685</a:t>
            </a:r>
            <a:r>
              <a:rPr lang="tr-TR" sz="1800" b="1" dirty="0" smtClean="0"/>
              <a:t>:</a:t>
            </a:r>
            <a:r>
              <a:rPr lang="tr-TR" sz="1800" dirty="0" smtClean="0"/>
              <a:t>Bir şeyin maliki, onun ürünlerinin de maliki olur. </a:t>
            </a:r>
          </a:p>
          <a:p>
            <a:pPr marL="0" indent="0">
              <a:spcBef>
                <a:spcPts val="0"/>
              </a:spcBef>
              <a:buNone/>
            </a:pPr>
            <a:r>
              <a:rPr lang="tr-TR" sz="1800" dirty="0" smtClean="0"/>
              <a:t>Ürünler, dönemsel olarak elde edilen doğal veya hukukî ürünler ile bir şeyin özgülendiği amaca göre âdetler gereği ondan elde edilmesi uygun görülen diğer verimlerdir. </a:t>
            </a:r>
          </a:p>
          <a:p>
            <a:pPr marL="0" indent="0">
              <a:spcBef>
                <a:spcPts val="0"/>
              </a:spcBef>
              <a:buNone/>
            </a:pPr>
            <a:endParaRPr lang="tr-TR" sz="1800" dirty="0" smtClean="0"/>
          </a:p>
          <a:p>
            <a:pPr marL="0" indent="0">
              <a:spcBef>
                <a:spcPts val="0"/>
              </a:spcBef>
              <a:buNone/>
            </a:pPr>
            <a:r>
              <a:rPr lang="tr-TR" sz="1800" dirty="0" smtClean="0"/>
              <a:t>Doğal ürünler asıl şeyden ayrılıncaya kadar onun bütünleyici parçasıdır.</a:t>
            </a:r>
          </a:p>
          <a:p>
            <a:pPr marL="0" indent="0">
              <a:spcBef>
                <a:spcPts val="0"/>
              </a:spcBef>
              <a:buNone/>
            </a:pPr>
            <a:r>
              <a:rPr lang="tr-TR" sz="1800" dirty="0" smtClean="0"/>
              <a:t> </a:t>
            </a:r>
            <a:endParaRPr lang="tr-TR" sz="1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1219200" y="1524000"/>
            <a:ext cx="7924800" cy="4525963"/>
          </a:xfrm>
        </p:spPr>
        <p:txBody>
          <a:bodyPr/>
          <a:lstStyle/>
          <a:p>
            <a:pPr marL="0" indent="0">
              <a:spcBef>
                <a:spcPts val="0"/>
              </a:spcBef>
              <a:buNone/>
            </a:pPr>
            <a:r>
              <a:rPr lang="tr-TR" sz="2400" b="1" u="sng" dirty="0" smtClean="0"/>
              <a:t>Taşınmaz Mülkiyetin Dikey Sınırı</a:t>
            </a:r>
            <a:endParaRPr lang="tr-TR" sz="2400" dirty="0" smtClean="0"/>
          </a:p>
          <a:p>
            <a:pPr marL="0" indent="0">
              <a:spcBef>
                <a:spcPts val="0"/>
              </a:spcBef>
              <a:buNone/>
            </a:pPr>
            <a:r>
              <a:rPr lang="tr-TR" sz="2400" dirty="0" smtClean="0"/>
              <a:t> </a:t>
            </a:r>
          </a:p>
          <a:p>
            <a:pPr marL="0" indent="0">
              <a:spcBef>
                <a:spcPts val="0"/>
              </a:spcBef>
              <a:buNone/>
            </a:pPr>
            <a:r>
              <a:rPr lang="tr-TR" sz="2400" b="1" u="sng" dirty="0" smtClean="0"/>
              <a:t>Md.718:</a:t>
            </a:r>
            <a:r>
              <a:rPr lang="tr-TR" sz="2400" dirty="0" smtClean="0"/>
              <a:t> Toprak üzerindeki mülkiyet, </a:t>
            </a:r>
            <a:r>
              <a:rPr lang="tr-TR" sz="2400" u="sng" dirty="0" smtClean="0"/>
              <a:t>kullanılmasında yarar olduğu ölçüde</a:t>
            </a:r>
            <a:r>
              <a:rPr lang="tr-TR" sz="2400" dirty="0" smtClean="0"/>
              <a:t>, üstündeki hava ve altındaki toprak katmanlarını kapsar.</a:t>
            </a:r>
          </a:p>
          <a:p>
            <a:pPr marL="0" indent="0">
              <a:spcBef>
                <a:spcPts val="0"/>
              </a:spcBef>
              <a:buNone/>
            </a:pPr>
            <a:endParaRPr lang="tr-TR" sz="2400" dirty="0" smtClean="0"/>
          </a:p>
          <a:p>
            <a:pPr marL="0" indent="0">
              <a:spcBef>
                <a:spcPts val="0"/>
              </a:spcBef>
              <a:buNone/>
            </a:pPr>
            <a:r>
              <a:rPr lang="tr-TR" sz="2400" dirty="0" smtClean="0"/>
              <a:t>Bu mülkiyetin kapsamına, yasal sınırlamalar saklı kalmak üzere yapılar, bitkiler ve kaynaklar da girer.</a:t>
            </a:r>
          </a:p>
          <a:p>
            <a:pPr eaLnBrk="1" hangingPunct="1"/>
            <a:endParaRPr lang="tr-TR"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1219200" y="152400"/>
            <a:ext cx="7924800" cy="6705600"/>
          </a:xfrm>
        </p:spPr>
        <p:txBody>
          <a:bodyPr/>
          <a:lstStyle/>
          <a:p>
            <a:pPr marL="0" indent="0">
              <a:spcBef>
                <a:spcPts val="0"/>
              </a:spcBef>
              <a:buNone/>
            </a:pPr>
            <a:r>
              <a:rPr lang="tr-TR" sz="1600" b="1" u="sng" dirty="0" smtClean="0"/>
              <a:t>Taşınmaz Mülkiyetin Yatay Sınırı</a:t>
            </a:r>
            <a:endParaRPr lang="tr-TR" sz="1600" dirty="0" smtClean="0"/>
          </a:p>
          <a:p>
            <a:pPr marL="0" indent="0">
              <a:spcBef>
                <a:spcPts val="0"/>
              </a:spcBef>
              <a:buNone/>
            </a:pPr>
            <a:r>
              <a:rPr lang="tr-TR" sz="1600" dirty="0" smtClean="0"/>
              <a:t> </a:t>
            </a:r>
          </a:p>
          <a:p>
            <a:pPr marL="0" indent="0">
              <a:spcBef>
                <a:spcPts val="0"/>
              </a:spcBef>
              <a:buNone/>
            </a:pPr>
            <a:r>
              <a:rPr lang="tr-TR" sz="1600" b="1" u="sng" dirty="0" smtClean="0"/>
              <a:t>Md.719:</a:t>
            </a:r>
            <a:r>
              <a:rPr lang="tr-TR" sz="1600" dirty="0" smtClean="0"/>
              <a:t> Taşınmazın sınırları, tapu planları ve toprak üzerindeki </a:t>
            </a:r>
            <a:r>
              <a:rPr lang="tr-TR" sz="1600" b="1" dirty="0" smtClean="0"/>
              <a:t>sınır işaretleriyle </a:t>
            </a:r>
            <a:r>
              <a:rPr lang="tr-TR" sz="1600" dirty="0" smtClean="0"/>
              <a:t>belirlenir.</a:t>
            </a:r>
          </a:p>
          <a:p>
            <a:pPr marL="0" indent="0">
              <a:spcBef>
                <a:spcPts val="0"/>
              </a:spcBef>
              <a:buNone/>
            </a:pPr>
            <a:r>
              <a:rPr lang="tr-TR" sz="1600" dirty="0" smtClean="0"/>
              <a:t> </a:t>
            </a:r>
          </a:p>
          <a:p>
            <a:pPr marL="0" indent="0">
              <a:spcBef>
                <a:spcPts val="0"/>
              </a:spcBef>
              <a:buNone/>
            </a:pPr>
            <a:r>
              <a:rPr lang="tr-TR" sz="1600" dirty="0" smtClean="0"/>
              <a:t>Plan, taşınmaz malların yetkili memurlar tarafından </a:t>
            </a:r>
            <a:r>
              <a:rPr lang="tr-TR" sz="1600" b="1" dirty="0" smtClean="0"/>
              <a:t>hukuksal ve geometrik durum</a:t>
            </a:r>
            <a:r>
              <a:rPr lang="tr-TR" sz="1600" dirty="0" smtClean="0"/>
              <a:t>larının belirtilmiş olmasıdır.</a:t>
            </a:r>
          </a:p>
          <a:p>
            <a:pPr marL="0" indent="0">
              <a:spcBef>
                <a:spcPts val="0"/>
              </a:spcBef>
              <a:buNone/>
            </a:pPr>
            <a:r>
              <a:rPr lang="tr-TR" sz="1600" dirty="0" smtClean="0"/>
              <a:t> </a:t>
            </a:r>
          </a:p>
          <a:p>
            <a:pPr marL="0" indent="0">
              <a:spcBef>
                <a:spcPts val="0"/>
              </a:spcBef>
              <a:buNone/>
            </a:pPr>
            <a:r>
              <a:rPr lang="tr-TR" sz="1600" dirty="0" smtClean="0"/>
              <a:t>İşaretler, bir taşınmazın </a:t>
            </a:r>
            <a:r>
              <a:rPr lang="tr-TR" sz="1600" b="1" dirty="0" smtClean="0"/>
              <a:t>sınır</a:t>
            </a:r>
            <a:r>
              <a:rPr lang="tr-TR" sz="1600" dirty="0" smtClean="0"/>
              <a:t>larını toprak üzerinde belli etmek için konulur.</a:t>
            </a:r>
          </a:p>
          <a:p>
            <a:pPr marL="0" indent="0">
              <a:spcBef>
                <a:spcPts val="0"/>
              </a:spcBef>
              <a:buNone/>
            </a:pPr>
            <a:r>
              <a:rPr lang="tr-TR" sz="1600" dirty="0" smtClean="0"/>
              <a:t> </a:t>
            </a:r>
          </a:p>
          <a:p>
            <a:pPr marL="0" indent="0">
              <a:spcBef>
                <a:spcPts val="0"/>
              </a:spcBef>
              <a:buNone/>
            </a:pPr>
            <a:r>
              <a:rPr lang="tr-TR" sz="1600" dirty="0" smtClean="0"/>
              <a:t>Toprağa sınır koyma zorunluluğu ve bunun nasıl konulacağı özel yasa ile düzenlenir(749)</a:t>
            </a:r>
          </a:p>
          <a:p>
            <a:pPr marL="0" indent="0">
              <a:spcBef>
                <a:spcPts val="0"/>
              </a:spcBef>
              <a:buNone/>
            </a:pPr>
            <a:r>
              <a:rPr lang="tr-TR" sz="1600" dirty="0" smtClean="0"/>
              <a:t> </a:t>
            </a:r>
          </a:p>
          <a:p>
            <a:pPr marL="0" indent="0">
              <a:spcBef>
                <a:spcPts val="0"/>
              </a:spcBef>
              <a:buNone/>
            </a:pPr>
            <a:r>
              <a:rPr lang="tr-TR" sz="1600" dirty="0" smtClean="0"/>
              <a:t>Her toprak maliki, komşusunun istemi üzerine belli olmayan sınırların belirlenmesi için tapu plânlarının düzeltilmesine veya toprak üzerine sınır işaretleri konulmasına </a:t>
            </a:r>
            <a:r>
              <a:rPr lang="tr-TR" sz="1600" b="1" dirty="0" smtClean="0"/>
              <a:t>katkı</a:t>
            </a:r>
            <a:r>
              <a:rPr lang="tr-TR" sz="1600" dirty="0" smtClean="0"/>
              <a:t>da bulunmakla yükümlüdür(720).</a:t>
            </a:r>
          </a:p>
          <a:p>
            <a:pPr marL="0" indent="0">
              <a:spcBef>
                <a:spcPts val="0"/>
              </a:spcBef>
              <a:buNone/>
            </a:pPr>
            <a:r>
              <a:rPr lang="tr-TR" sz="1600" dirty="0" smtClean="0"/>
              <a:t> </a:t>
            </a:r>
          </a:p>
          <a:p>
            <a:pPr marL="0" indent="0">
              <a:spcBef>
                <a:spcPts val="0"/>
              </a:spcBef>
              <a:buNone/>
            </a:pPr>
            <a:r>
              <a:rPr lang="tr-TR" sz="1600" dirty="0" smtClean="0"/>
              <a:t>İki taşınmazı birbirinden ayırmaya yarayan duvar, parmaklık, çit gibi sınırlıklar, aksi ispat edilmedikçe, her iki komşunun </a:t>
            </a:r>
            <a:r>
              <a:rPr lang="tr-TR" sz="1600" b="1" dirty="0" smtClean="0"/>
              <a:t>paylı mal</a:t>
            </a:r>
            <a:r>
              <a:rPr lang="tr-TR" sz="1600" dirty="0" smtClean="0"/>
              <a:t>ı sayılır(721).</a:t>
            </a:r>
          </a:p>
          <a:p>
            <a:pPr marL="0" indent="0">
              <a:spcBef>
                <a:spcPts val="0"/>
              </a:spcBef>
              <a:buNone/>
            </a:pPr>
            <a:r>
              <a:rPr lang="tr-TR" sz="1600" dirty="0" smtClean="0"/>
              <a:t> </a:t>
            </a:r>
          </a:p>
          <a:p>
            <a:pPr marL="0" indent="0">
              <a:spcBef>
                <a:spcPts val="0"/>
              </a:spcBef>
              <a:buNone/>
            </a:pPr>
            <a:r>
              <a:rPr lang="tr-TR" sz="1600" dirty="0" smtClean="0"/>
              <a:t>Sınırlıklar üzerinde paylı mülkiyete ilişkin hükümler saklı kalmak üzere; her toprak maliki, taşınmazının sınırının çit veya duvar gibi sınırlıklarla çevrilmesi için yapılan giderleri karşılar(749).</a:t>
            </a:r>
          </a:p>
          <a:p>
            <a:pPr marL="0" indent="0">
              <a:spcBef>
                <a:spcPts val="0"/>
              </a:spcBef>
              <a:buNone/>
            </a:pPr>
            <a:r>
              <a:rPr lang="tr-TR" sz="1600" dirty="0" smtClean="0"/>
              <a:t> </a:t>
            </a:r>
          </a:p>
          <a:p>
            <a:pPr marL="0" indent="0">
              <a:spcBef>
                <a:spcPts val="0"/>
              </a:spcBef>
              <a:buNone/>
            </a:pPr>
            <a:r>
              <a:rPr lang="tr-TR" sz="1600" dirty="0" smtClean="0"/>
              <a:t>Tapu planları ile toprak üzerindeki işaretler birbirini tutmazsa, </a:t>
            </a:r>
            <a:r>
              <a:rPr lang="tr-TR" sz="1600" b="1" dirty="0" smtClean="0"/>
              <a:t>asıl olan plandaki sınır</a:t>
            </a:r>
            <a:r>
              <a:rPr lang="tr-TR" sz="1600" dirty="0" smtClean="0"/>
              <a:t>dır(719).</a:t>
            </a:r>
          </a:p>
          <a:p>
            <a:pPr eaLnBrk="1" hangingPunct="1">
              <a:buNone/>
            </a:pPr>
            <a:endParaRPr lang="tr-TR" sz="16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1219200" y="1295400"/>
            <a:ext cx="7924800" cy="5440363"/>
          </a:xfrm>
        </p:spPr>
        <p:txBody>
          <a:bodyPr/>
          <a:lstStyle/>
          <a:p>
            <a:pPr marL="0" indent="0">
              <a:spcBef>
                <a:spcPts val="0"/>
              </a:spcBef>
              <a:buNone/>
            </a:pPr>
            <a:r>
              <a:rPr lang="tr-TR" sz="2000" b="1" u="sng" dirty="0" smtClean="0"/>
              <a:t>Taşınmaz Mülkiyetin Edinimi</a:t>
            </a:r>
            <a:endParaRPr lang="tr-TR" sz="2000" dirty="0" smtClean="0"/>
          </a:p>
          <a:p>
            <a:pPr marL="0" indent="0">
              <a:spcBef>
                <a:spcPts val="0"/>
              </a:spcBef>
              <a:buNone/>
            </a:pPr>
            <a:r>
              <a:rPr lang="tr-TR" sz="2000" b="1" dirty="0" smtClean="0"/>
              <a:t> </a:t>
            </a:r>
            <a:endParaRPr lang="tr-TR" sz="2000" dirty="0" smtClean="0"/>
          </a:p>
          <a:p>
            <a:pPr marL="0" indent="0">
              <a:spcBef>
                <a:spcPts val="0"/>
              </a:spcBef>
              <a:buNone/>
            </a:pPr>
            <a:r>
              <a:rPr lang="tr-TR" sz="2000" u="sng" dirty="0" smtClean="0"/>
              <a:t>Md.705:</a:t>
            </a:r>
            <a:r>
              <a:rPr lang="tr-TR" sz="2000" dirty="0" smtClean="0"/>
              <a:t> Taşınmaz mülkiyetinin edinimi için </a:t>
            </a:r>
            <a:r>
              <a:rPr lang="tr-TR" sz="2000" b="1" dirty="0" smtClean="0"/>
              <a:t>tapu kütüğüne yazım </a:t>
            </a:r>
            <a:r>
              <a:rPr lang="tr-TR" sz="2000" dirty="0" smtClean="0"/>
              <a:t>gereklidir.</a:t>
            </a:r>
          </a:p>
          <a:p>
            <a:pPr marL="0" indent="0">
              <a:spcBef>
                <a:spcPts val="0"/>
              </a:spcBef>
              <a:buNone/>
            </a:pPr>
            <a:r>
              <a:rPr lang="tr-TR" sz="2000" dirty="0" smtClean="0"/>
              <a:t> </a:t>
            </a:r>
          </a:p>
          <a:p>
            <a:pPr marL="0" indent="0">
              <a:spcBef>
                <a:spcPts val="0"/>
              </a:spcBef>
              <a:buNone/>
            </a:pPr>
            <a:r>
              <a:rPr lang="tr-TR" sz="2000" dirty="0" smtClean="0"/>
              <a:t>Bir toprağın mülkiyeti başka bir malikten bir </a:t>
            </a:r>
            <a:r>
              <a:rPr lang="tr-TR" sz="2000" b="1" dirty="0" smtClean="0"/>
              <a:t>sözleşme</a:t>
            </a:r>
            <a:r>
              <a:rPr lang="tr-TR" sz="2000" dirty="0" smtClean="0"/>
              <a:t> sonucunda ya da </a:t>
            </a:r>
            <a:r>
              <a:rPr lang="tr-TR" sz="2000" b="1" dirty="0" smtClean="0"/>
              <a:t>mirasla</a:t>
            </a:r>
            <a:r>
              <a:rPr lang="tr-TR" sz="2000" dirty="0" smtClean="0"/>
              <a:t> </a:t>
            </a:r>
            <a:r>
              <a:rPr lang="tr-TR" sz="2000" u="sng" dirty="0" smtClean="0"/>
              <a:t>devren</a:t>
            </a:r>
            <a:r>
              <a:rPr lang="tr-TR" sz="2000" i="1" dirty="0" smtClean="0"/>
              <a:t> </a:t>
            </a:r>
            <a:r>
              <a:rPr lang="tr-TR" sz="2000" dirty="0" smtClean="0"/>
              <a:t>alınabilir.</a:t>
            </a:r>
          </a:p>
          <a:p>
            <a:pPr marL="0" indent="0">
              <a:spcBef>
                <a:spcPts val="0"/>
              </a:spcBef>
              <a:buNone/>
            </a:pPr>
            <a:r>
              <a:rPr lang="tr-TR" sz="2000" dirty="0" smtClean="0"/>
              <a:t> </a:t>
            </a:r>
          </a:p>
          <a:p>
            <a:pPr marL="0" indent="0">
              <a:spcBef>
                <a:spcPts val="0"/>
              </a:spcBef>
              <a:buNone/>
            </a:pPr>
            <a:r>
              <a:rPr lang="tr-TR" sz="2000" dirty="0" smtClean="0"/>
              <a:t>Bu durumda da taşınmaz mülkiyetinin devrini amaçlayan sözleşmelerin geçerli olması, </a:t>
            </a:r>
            <a:r>
              <a:rPr lang="tr-TR" sz="2000" b="1" dirty="0" smtClean="0"/>
              <a:t>kamusal biçimde düzenlenmiş bulunma</a:t>
            </a:r>
            <a:r>
              <a:rPr lang="tr-TR" sz="2000" dirty="0" smtClean="0"/>
              <a:t>larına bağlıdır(706). </a:t>
            </a:r>
          </a:p>
          <a:p>
            <a:pPr marL="0" indent="0">
              <a:spcBef>
                <a:spcPts val="0"/>
              </a:spcBef>
              <a:buNone/>
            </a:pPr>
            <a:r>
              <a:rPr lang="tr-TR" sz="2000" dirty="0" smtClean="0"/>
              <a:t> </a:t>
            </a:r>
          </a:p>
          <a:p>
            <a:pPr marL="0" indent="0">
              <a:spcBef>
                <a:spcPts val="0"/>
              </a:spcBef>
              <a:buNone/>
            </a:pPr>
            <a:r>
              <a:rPr lang="tr-TR" sz="2000" b="1" dirty="0" smtClean="0"/>
              <a:t>Bir toprağın işgali, yeni toprak oluşumu ve olağanüstü zamanaşımı </a:t>
            </a:r>
            <a:r>
              <a:rPr lang="tr-TR" sz="2000" dirty="0" smtClean="0"/>
              <a:t>nedenleriyle </a:t>
            </a:r>
            <a:r>
              <a:rPr lang="tr-TR" sz="2000" u="sng" dirty="0" smtClean="0"/>
              <a:t>aslen </a:t>
            </a:r>
            <a:r>
              <a:rPr lang="tr-TR" sz="2000" dirty="0" smtClean="0"/>
              <a:t>alınabilir.</a:t>
            </a:r>
          </a:p>
          <a:p>
            <a:pPr marL="0" indent="0" eaLnBrk="1" hangingPunct="1">
              <a:spcBef>
                <a:spcPts val="0"/>
              </a:spcBef>
              <a:buNone/>
            </a:pPr>
            <a:endParaRPr lang="tr-TR" sz="20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TotalTime>
  <Words>1008</Words>
  <Application>Microsoft Office PowerPoint</Application>
  <PresentationFormat>Ekran Gösterisi (4:3)</PresentationFormat>
  <Paragraphs>260</Paragraphs>
  <Slides>23</Slides>
  <Notes>0</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Office Theme</vt:lpstr>
      <vt:lpstr>Tarım Hukuku</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Owner</dc:creator>
  <cp:lastModifiedBy>Sema</cp:lastModifiedBy>
  <cp:revision>32</cp:revision>
  <dcterms:created xsi:type="dcterms:W3CDTF">2009-05-16T22:34:28Z</dcterms:created>
  <dcterms:modified xsi:type="dcterms:W3CDTF">2017-03-28T10:10:17Z</dcterms:modified>
</cp:coreProperties>
</file>