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1"/>
  </p:notesMasterIdLst>
  <p:sldIdLst>
    <p:sldId id="604" r:id="rId4"/>
    <p:sldId id="611" r:id="rId5"/>
    <p:sldId id="614" r:id="rId6"/>
    <p:sldId id="612" r:id="rId7"/>
    <p:sldId id="615" r:id="rId8"/>
    <p:sldId id="616" r:id="rId9"/>
    <p:sldId id="613"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3/2/2020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3/2/2020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3/2/2020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3/2/2020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3/2/2020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3/2/2020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1557349"/>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3. HAFTA</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Tapu </a:t>
            </a:r>
            <a:r>
              <a:rPr lang="tr-TR" sz="2800" b="1">
                <a:latin typeface="Arial" panose="020B0604020202020204" pitchFamily="34" charset="0"/>
                <a:cs typeface="Arial" panose="020B0604020202020204" pitchFamily="34" charset="0"/>
              </a:rPr>
              <a:t>Siciline </a:t>
            </a:r>
            <a:r>
              <a:rPr lang="tr-TR" sz="2800" b="1" smtClean="0">
                <a:latin typeface="Arial" panose="020B0604020202020204" pitchFamily="34" charset="0"/>
                <a:cs typeface="Arial" panose="020B0604020202020204" pitchFamily="34" charset="0"/>
              </a:rPr>
              <a:t>Yapılan </a:t>
            </a:r>
            <a:r>
              <a:rPr lang="tr-TR" sz="2800" b="1" dirty="0">
                <a:latin typeface="Arial" panose="020B0604020202020204" pitchFamily="34" charset="0"/>
                <a:cs typeface="Arial" panose="020B0604020202020204" pitchFamily="34" charset="0"/>
              </a:rPr>
              <a:t>İşlemler</a:t>
            </a:r>
            <a:endParaRPr lang="tr-TR" sz="28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221641" y="2385876"/>
            <a:ext cx="8517838" cy="2246769"/>
          </a:xfrm>
          <a:prstGeom prst="rect">
            <a:avLst/>
          </a:prstGeom>
        </p:spPr>
        <p:txBody>
          <a:bodyPr wrap="square">
            <a:spAutoFit/>
          </a:bodyPr>
          <a:lstStyle/>
          <a:p>
            <a:pPr algn="just"/>
            <a:r>
              <a:rPr lang="tr-TR" sz="2000" b="1" spc="-50" dirty="0" smtClean="0">
                <a:latin typeface="Arial" panose="020B0604020202020204" pitchFamily="34" charset="0"/>
                <a:ea typeface="Trebuchet MS" panose="020B0603020202020204" pitchFamily="34" charset="0"/>
                <a:cs typeface="Arial" panose="020B0604020202020204" pitchFamily="34" charset="0"/>
              </a:rPr>
              <a:t>1) </a:t>
            </a:r>
            <a:r>
              <a:rPr lang="tr-TR" sz="2000" b="1" dirty="0" smtClean="0"/>
              <a:t>Kayıt </a:t>
            </a:r>
            <a:r>
              <a:rPr lang="tr-TR" sz="2000" b="1" dirty="0"/>
              <a:t>işlemi</a:t>
            </a:r>
            <a:endParaRPr lang="tr-TR" sz="2000" dirty="0"/>
          </a:p>
          <a:p>
            <a:pPr algn="just"/>
            <a:r>
              <a:rPr lang="tr-TR" sz="2000" b="1" dirty="0"/>
              <a:t> </a:t>
            </a:r>
            <a:r>
              <a:rPr lang="tr-TR" sz="2000" dirty="0" smtClean="0"/>
              <a:t>Taşınmazın </a:t>
            </a:r>
            <a:r>
              <a:rPr lang="tr-TR" sz="2000" dirty="0"/>
              <a:t>tanımlayıcı bilgilerinin veya taşınmazı teşhise yarayacak bilgilerin tapu veya kat mülkiyeti kütüğünün sol üst bölümüne yazılmasına “kayıt” denir. Taşınmazın mahallesi veya köyü, mevkii, sokağı, pafta </a:t>
            </a:r>
            <a:r>
              <a:rPr lang="tr-TR" sz="2000" dirty="0" err="1"/>
              <a:t>no</a:t>
            </a:r>
            <a:r>
              <a:rPr lang="tr-TR" sz="2000" dirty="0"/>
              <a:t>, ada </a:t>
            </a:r>
            <a:r>
              <a:rPr lang="tr-TR" sz="2000" dirty="0" err="1"/>
              <a:t>no</a:t>
            </a:r>
            <a:r>
              <a:rPr lang="tr-TR" sz="2000" dirty="0"/>
              <a:t>, parsel </a:t>
            </a:r>
            <a:r>
              <a:rPr lang="tr-TR" sz="2000" dirty="0" err="1"/>
              <a:t>no</a:t>
            </a:r>
            <a:r>
              <a:rPr lang="tr-TR" sz="2000" dirty="0"/>
              <a:t>, yüzölçümü ve niteliği gibi bilgiler kütüğün sol üst kısmına kayıt edilirler. </a:t>
            </a:r>
            <a:r>
              <a:rPr lang="tr-TR" sz="2000" dirty="0" err="1"/>
              <a:t>TMK’nin</a:t>
            </a:r>
            <a:r>
              <a:rPr lang="tr-TR" sz="2000" dirty="0"/>
              <a:t> 998 inci maddesi gereğince taşınmaz kütüğe kayıt edildikten sonra, diğer tapu sicili işlemleri </a:t>
            </a:r>
            <a:r>
              <a:rPr lang="tr-TR" sz="2000" dirty="0" smtClean="0"/>
              <a:t>gerçekleştirilir</a:t>
            </a:r>
            <a:r>
              <a:rPr lang="tr-TR" sz="2000" dirty="0" smtClean="0"/>
              <a:t>.</a:t>
            </a:r>
            <a:endParaRPr lang="tr-TR" sz="2000" dirty="0" smtClean="0"/>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Tapu Siciline Yapılan İşlemler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90390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2408736"/>
            <a:ext cx="8517838" cy="2246769"/>
          </a:xfrm>
          <a:prstGeom prst="rect">
            <a:avLst/>
          </a:prstGeom>
        </p:spPr>
        <p:txBody>
          <a:bodyPr wrap="square">
            <a:spAutoFit/>
          </a:bodyPr>
          <a:lstStyle/>
          <a:p>
            <a:r>
              <a:rPr lang="tr-TR" sz="2000" b="1" dirty="0" smtClean="0"/>
              <a:t>2</a:t>
            </a:r>
            <a:r>
              <a:rPr lang="tr-TR" sz="2000" b="1" dirty="0" smtClean="0"/>
              <a:t>) </a:t>
            </a:r>
            <a:r>
              <a:rPr lang="tr-TR" sz="2000" b="1" dirty="0"/>
              <a:t>Tescil işlemi  </a:t>
            </a:r>
            <a:endParaRPr lang="tr-TR" sz="2000" dirty="0"/>
          </a:p>
          <a:p>
            <a:r>
              <a:rPr lang="tr-TR" sz="2000" dirty="0"/>
              <a:t>Tapu sicilinde tescil terimi, dar ve geniş olmak üzere iki anlamda kullanılmaktadır. Dar anlamda tescil, aynî hakların kurulması veya kazanılması amacıyla tapu veya kat mülkiyeti kütüğüne yazılmasıdır. Şu halde tescil, mülkiyet ve sınırlı aynî haklar bakımından </a:t>
            </a:r>
            <a:r>
              <a:rPr lang="tr-TR" sz="2000" dirty="0" err="1"/>
              <a:t>sözkonusu</a:t>
            </a:r>
            <a:r>
              <a:rPr lang="tr-TR" sz="2000" dirty="0"/>
              <a:t> olur. Geniş anlamıyla tescil, tapu siciline yapılan bütün işlemleri içerir. Bu anlamıyla tescil, kayıt, şerh ve beyanların kütüğe yazılmasıdır. Tescil, dar ve teknik anlamıyla kullanılmalıdır </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Tapu Siciline Yapılan İşlemler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1568875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2660196"/>
            <a:ext cx="8517838" cy="1477328"/>
          </a:xfrm>
          <a:prstGeom prst="rect">
            <a:avLst/>
          </a:prstGeom>
        </p:spPr>
        <p:txBody>
          <a:bodyPr wrap="square">
            <a:spAutoFit/>
          </a:bodyPr>
          <a:lstStyle/>
          <a:p>
            <a:pPr algn="just"/>
            <a:r>
              <a:rPr lang="tr-TR" b="1" spc="-50" dirty="0">
                <a:latin typeface="Arial" panose="020B0604020202020204" pitchFamily="34" charset="0"/>
                <a:ea typeface="Trebuchet MS" panose="020B0603020202020204" pitchFamily="34" charset="0"/>
                <a:cs typeface="Arial" panose="020B0604020202020204" pitchFamily="34" charset="0"/>
              </a:rPr>
              <a:t>3</a:t>
            </a:r>
            <a:r>
              <a:rPr lang="tr-TR" b="1" spc="-50" dirty="0" smtClean="0">
                <a:latin typeface="Arial" panose="020B0604020202020204" pitchFamily="34" charset="0"/>
                <a:ea typeface="Trebuchet MS" panose="020B0603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Terkin </a:t>
            </a:r>
            <a:r>
              <a:rPr lang="tr-TR" b="1" dirty="0">
                <a:latin typeface="Arial" panose="020B0604020202020204" pitchFamily="34" charset="0"/>
                <a:cs typeface="Arial" panose="020B0604020202020204" pitchFamily="34" charset="0"/>
              </a:rPr>
              <a:t>işlemi </a:t>
            </a:r>
            <a:endParaRPr lang="tr-TR"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Terkin </a:t>
            </a:r>
            <a:r>
              <a:rPr lang="tr-TR" dirty="0">
                <a:latin typeface="Arial" panose="020B0604020202020204" pitchFamily="34" charset="0"/>
                <a:cs typeface="Arial" panose="020B0604020202020204" pitchFamily="34" charset="0"/>
              </a:rPr>
              <a:t>aynî hakları ortadan kaldırmak için yapılan bir tapu işlemi olarak dar anlamda tanımlansa da, tapu sicilindeki aynî haklara ilişkin tescilin, kaydın, şerhin veya beyanın hükümsüz hale getirilmesi, sona erdirilmesi şeklinde uygulamada geniş anlamda kullanılır</a:t>
            </a:r>
            <a:r>
              <a:rPr lang="tr-TR" dirty="0" smtClean="0">
                <a:latin typeface="Arial" panose="020B0604020202020204" pitchFamily="34" charset="0"/>
                <a:cs typeface="Arial" panose="020B0604020202020204" pitchFamily="34" charset="0"/>
              </a:rPr>
              <a:t>.</a:t>
            </a:r>
            <a:endParaRPr lang="tr-TR" dirty="0">
              <a:latin typeface="Arial" panose="020B0604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Tapu Siciline Yapılan İşlemler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8554628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2385876"/>
            <a:ext cx="8517838" cy="2031325"/>
          </a:xfrm>
          <a:prstGeom prst="rect">
            <a:avLst/>
          </a:prstGeom>
        </p:spPr>
        <p:txBody>
          <a:bodyPr wrap="square">
            <a:spAutoFit/>
          </a:bodyPr>
          <a:lstStyle/>
          <a:p>
            <a:pPr algn="just"/>
            <a:r>
              <a:rPr lang="tr-TR" b="1" dirty="0" smtClean="0">
                <a:latin typeface="Arial" panose="020B0604020202020204" pitchFamily="34" charset="0"/>
                <a:cs typeface="Arial" panose="020B0604020202020204" pitchFamily="34" charset="0"/>
              </a:rPr>
              <a:t>4</a:t>
            </a:r>
            <a:r>
              <a:rPr lang="tr-TR" b="1" dirty="0" smtClean="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Şerh işlemi </a:t>
            </a:r>
            <a:endParaRPr lang="tr-TR"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Teknik </a:t>
            </a:r>
            <a:r>
              <a:rPr lang="tr-TR" dirty="0">
                <a:latin typeface="Arial" panose="020B0604020202020204" pitchFamily="34" charset="0"/>
                <a:cs typeface="Arial" panose="020B0604020202020204" pitchFamily="34" charset="0"/>
              </a:rPr>
              <a:t>anlamda şerh, kanunlarda sınırlayıcı olarak sayılan bazı kişisel hakların kütüğün şerhler bölümüne yazılması işlemidir. Ancak, </a:t>
            </a:r>
            <a:r>
              <a:rPr lang="tr-TR" dirty="0" err="1">
                <a:latin typeface="Arial" panose="020B0604020202020204" pitchFamily="34" charset="0"/>
                <a:cs typeface="Arial" panose="020B0604020202020204" pitchFamily="34" charset="0"/>
              </a:rPr>
              <a:t>kanunkoyucu</a:t>
            </a:r>
            <a:r>
              <a:rPr lang="tr-TR" dirty="0">
                <a:latin typeface="Arial" panose="020B0604020202020204" pitchFamily="34" charset="0"/>
                <a:cs typeface="Arial" panose="020B0604020202020204" pitchFamily="34" charset="0"/>
              </a:rPr>
              <a:t> başkaca bazı hallerin de kütüğe şerh verilebileceğini düzenlemiştir. Gerçekten de, </a:t>
            </a:r>
            <a:r>
              <a:rPr lang="tr-TR" dirty="0" err="1">
                <a:latin typeface="Arial" panose="020B0604020202020204" pitchFamily="34" charset="0"/>
                <a:cs typeface="Arial" panose="020B0604020202020204" pitchFamily="34" charset="0"/>
              </a:rPr>
              <a:t>TMK’nin</a:t>
            </a:r>
            <a:r>
              <a:rPr lang="tr-TR" dirty="0">
                <a:latin typeface="Arial" panose="020B0604020202020204" pitchFamily="34" charset="0"/>
                <a:cs typeface="Arial" panose="020B0604020202020204" pitchFamily="34" charset="0"/>
              </a:rPr>
              <a:t> 1009, 1010 ve 1011 inci maddelerinde bazı kişisel hakların, malikin tasarruf yetkisinin kısıtlanmasının ve geçici tescillerin şerh verilmesi hususları düzenlenmiştir</a:t>
            </a:r>
            <a:r>
              <a:rPr lang="tr-TR" dirty="0" smtClean="0">
                <a:latin typeface="Arial" panose="020B0604020202020204" pitchFamily="34" charset="0"/>
                <a:cs typeface="Arial" panose="020B0604020202020204" pitchFamily="34" charset="0"/>
              </a:rPr>
              <a:t>.</a:t>
            </a:r>
            <a:endParaRPr lang="tr-TR" dirty="0" smtClean="0">
              <a:latin typeface="Arial" panose="020B0604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Tapu Siciline Yapılan İşlemler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0643924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2671626"/>
            <a:ext cx="8517838" cy="1200329"/>
          </a:xfrm>
          <a:prstGeom prst="rect">
            <a:avLst/>
          </a:prstGeom>
        </p:spPr>
        <p:txBody>
          <a:bodyPr wrap="square">
            <a:spAutoFit/>
          </a:bodyPr>
          <a:lstStyle/>
          <a:p>
            <a:pPr algn="just"/>
            <a:r>
              <a:rPr lang="tr-TR" b="1" dirty="0" smtClean="0">
                <a:latin typeface="Arial" panose="020B0604020202020204" pitchFamily="34" charset="0"/>
                <a:cs typeface="Arial" panose="020B0604020202020204" pitchFamily="34" charset="0"/>
              </a:rPr>
              <a:t>5</a:t>
            </a:r>
            <a:r>
              <a:rPr lang="tr-TR" b="1" dirty="0" smtClean="0">
                <a:latin typeface="Arial" panose="020B0604020202020204" pitchFamily="34" charset="0"/>
                <a:cs typeface="Arial" panose="020B0604020202020204" pitchFamily="34" charset="0"/>
              </a:rPr>
              <a:t>) Beyan </a:t>
            </a:r>
            <a:r>
              <a:rPr lang="tr-TR" b="1" dirty="0">
                <a:latin typeface="Arial" panose="020B0604020202020204" pitchFamily="34" charset="0"/>
                <a:cs typeface="Arial" panose="020B0604020202020204" pitchFamily="34" charset="0"/>
              </a:rPr>
              <a:t>işlemi </a:t>
            </a:r>
            <a:endParaRPr lang="tr-TR"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Taşınmazlarla </a:t>
            </a:r>
            <a:r>
              <a:rPr lang="tr-TR" dirty="0">
                <a:latin typeface="Arial" panose="020B0604020202020204" pitchFamily="34" charset="0"/>
                <a:cs typeface="Arial" panose="020B0604020202020204" pitchFamily="34" charset="0"/>
              </a:rPr>
              <a:t>ilgili bazı fiili ve hukukî durumların tapu kütüğünün özel bölümüne yazılmasıdır. Beyanların en önemli işlevi, mevcut durumu veya zaten var olanı açıklamaktır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Tapu Siciline Yapılan İşlemler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9444900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507391" y="1837236"/>
            <a:ext cx="8517838" cy="3477875"/>
          </a:xfrm>
          <a:prstGeom prst="rect">
            <a:avLst/>
          </a:prstGeom>
        </p:spPr>
        <p:txBody>
          <a:bodyPr wrap="square">
            <a:spAutoFit/>
          </a:bodyPr>
          <a:lstStyle/>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Aydın Aybay, Hüseyin </a:t>
            </a:r>
            <a:r>
              <a:rPr lang="tr-TR" sz="2000" dirty="0" err="1">
                <a:latin typeface="Arial" panose="020B0604020202020204" pitchFamily="34" charset="0"/>
                <a:cs typeface="Arial" panose="020B0604020202020204" pitchFamily="34" charset="0"/>
              </a:rPr>
              <a:t>Hatemi</a:t>
            </a:r>
            <a:r>
              <a:rPr lang="tr-TR" sz="2000" dirty="0">
                <a:latin typeface="Arial" panose="020B0604020202020204" pitchFamily="34" charset="0"/>
                <a:cs typeface="Arial" panose="020B0604020202020204" pitchFamily="34" charset="0"/>
              </a:rPr>
              <a:t>, Vedat Kitabevi, </a:t>
            </a:r>
            <a:r>
              <a:rPr lang="tr-TR" sz="2000" dirty="0" smtClean="0">
                <a:latin typeface="Arial" panose="020B0604020202020204" pitchFamily="34" charset="0"/>
                <a:cs typeface="Arial" panose="020B0604020202020204" pitchFamily="34" charset="0"/>
              </a:rPr>
              <a:t>İstanbul.</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Jale G. </a:t>
            </a:r>
            <a:r>
              <a:rPr lang="tr-TR" sz="2000" dirty="0" err="1">
                <a:latin typeface="Arial" panose="020B0604020202020204" pitchFamily="34" charset="0"/>
                <a:cs typeface="Arial" panose="020B0604020202020204" pitchFamily="34" charset="0"/>
              </a:rPr>
              <a:t>Akipek</a:t>
            </a:r>
            <a:r>
              <a:rPr lang="tr-TR" sz="2000" dirty="0">
                <a:latin typeface="Arial" panose="020B0604020202020204" pitchFamily="34" charset="0"/>
                <a:cs typeface="Arial" panose="020B0604020202020204" pitchFamily="34" charset="0"/>
              </a:rPr>
              <a:t>, Turgut Akıntürk, Beta Yayınları, İstanbul, </a:t>
            </a:r>
            <a:r>
              <a:rPr lang="tr-TR" sz="2000" dirty="0" smtClean="0">
                <a:latin typeface="Arial" panose="020B0604020202020204" pitchFamily="34" charset="0"/>
                <a:cs typeface="Arial" panose="020B0604020202020204" pitchFamily="34" charset="0"/>
              </a:rPr>
              <a:t>2009.</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Kemal </a:t>
            </a:r>
            <a:r>
              <a:rPr lang="tr-TR" sz="2000" dirty="0" err="1">
                <a:latin typeface="Arial" panose="020B0604020202020204" pitchFamily="34" charset="0"/>
                <a:cs typeface="Arial" panose="020B0604020202020204" pitchFamily="34" charset="0"/>
              </a:rPr>
              <a:t>Oğuzman</a:t>
            </a:r>
            <a:r>
              <a:rPr lang="tr-TR" sz="2000" dirty="0">
                <a:latin typeface="Arial" panose="020B0604020202020204" pitchFamily="34" charset="0"/>
                <a:cs typeface="Arial" panose="020B0604020202020204" pitchFamily="34" charset="0"/>
              </a:rPr>
              <a:t>, Özer </a:t>
            </a:r>
            <a:r>
              <a:rPr lang="tr-TR" sz="2000" dirty="0" err="1">
                <a:latin typeface="Arial" panose="020B0604020202020204" pitchFamily="34" charset="0"/>
                <a:cs typeface="Arial" panose="020B0604020202020204" pitchFamily="34" charset="0"/>
              </a:rPr>
              <a:t>Seliçi</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Saibe</a:t>
            </a:r>
            <a:r>
              <a:rPr lang="tr-TR" sz="2000" dirty="0">
                <a:latin typeface="Arial" panose="020B0604020202020204" pitchFamily="34" charset="0"/>
                <a:cs typeface="Arial" panose="020B0604020202020204" pitchFamily="34" charset="0"/>
              </a:rPr>
              <a:t> Oktay-Özdemir, Filiz Yayınevi, İstanbul </a:t>
            </a:r>
            <a:r>
              <a:rPr lang="tr-TR" sz="2000" dirty="0" smtClean="0">
                <a:latin typeface="Arial" panose="020B0604020202020204" pitchFamily="34" charset="0"/>
                <a:cs typeface="Arial" panose="020B0604020202020204" pitchFamily="34" charset="0"/>
              </a:rPr>
              <a:t>2006.</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a:t>
            </a:r>
            <a:r>
              <a:rPr lang="tr-TR" sz="2000" dirty="0" err="1">
                <a:latin typeface="Arial" panose="020B0604020202020204" pitchFamily="34" charset="0"/>
                <a:cs typeface="Arial" panose="020B0604020202020204" pitchFamily="34" charset="0"/>
              </a:rPr>
              <a:t>Kudrat</a:t>
            </a:r>
            <a:r>
              <a:rPr lang="tr-TR" sz="2000" dirty="0">
                <a:latin typeface="Arial" panose="020B0604020202020204" pitchFamily="34" charset="0"/>
                <a:cs typeface="Arial" panose="020B0604020202020204" pitchFamily="34" charset="0"/>
              </a:rPr>
              <a:t> Güven, Turhan Esener, Yetkin Yayınları, </a:t>
            </a:r>
            <a:r>
              <a:rPr lang="tr-TR" sz="2000" dirty="0" smtClean="0">
                <a:latin typeface="Arial" panose="020B0604020202020204" pitchFamily="34" charset="0"/>
                <a:cs typeface="Arial" panose="020B0604020202020204" pitchFamily="34" charset="0"/>
              </a:rPr>
              <a:t>Ankara.</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Şeref Ertaç, Seçkin Yayınları, Ankara, </a:t>
            </a:r>
            <a:r>
              <a:rPr lang="tr-TR" sz="2000" dirty="0" smtClean="0">
                <a:latin typeface="Arial" panose="020B0604020202020204" pitchFamily="34" charset="0"/>
                <a:cs typeface="Arial" panose="020B0604020202020204" pitchFamily="34" charset="0"/>
              </a:rPr>
              <a:t>2008.</a:t>
            </a:r>
          </a:p>
          <a:p>
            <a:pPr marL="1257300" lvl="2"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Medeni </a:t>
            </a:r>
            <a:r>
              <a:rPr lang="tr-TR" sz="2000" dirty="0">
                <a:latin typeface="Arial" panose="020B0604020202020204" pitchFamily="34" charset="0"/>
                <a:cs typeface="Arial" panose="020B0604020202020204" pitchFamily="34" charset="0"/>
              </a:rPr>
              <a:t>Kanun, </a:t>
            </a:r>
            <a:endParaRPr lang="tr-TR" sz="2000" dirty="0" smtClean="0">
              <a:latin typeface="Arial" panose="020B0604020202020204" pitchFamily="34" charset="0"/>
              <a:cs typeface="Arial" panose="020B0604020202020204" pitchFamily="34" charset="0"/>
            </a:endParaRPr>
          </a:p>
          <a:p>
            <a:pPr marL="1257300" lvl="2"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Borçlar </a:t>
            </a:r>
            <a:r>
              <a:rPr lang="tr-TR" sz="2000" dirty="0">
                <a:latin typeface="Arial" panose="020B0604020202020204" pitchFamily="34" charset="0"/>
                <a:cs typeface="Arial" panose="020B0604020202020204" pitchFamily="34" charset="0"/>
              </a:rPr>
              <a:t>Kanunu, </a:t>
            </a:r>
            <a:endParaRPr lang="tr-TR" sz="2000" dirty="0" smtClean="0">
              <a:latin typeface="Arial" panose="020B0604020202020204" pitchFamily="34" charset="0"/>
              <a:cs typeface="Arial" panose="020B0604020202020204" pitchFamily="34" charset="0"/>
            </a:endParaRPr>
          </a:p>
          <a:p>
            <a:pPr marL="1257300" lvl="2"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Genelgeler</a:t>
            </a:r>
          </a:p>
          <a:p>
            <a:pPr marL="1257300" lvl="2" indent="-342900" algn="just">
              <a:buFont typeface="Wingdings" panose="05000000000000000000" pitchFamily="2" charset="2"/>
              <a:buChar char="Ø"/>
            </a:pPr>
            <a:r>
              <a:rPr lang="tr-TR" sz="2000" dirty="0" smtClean="0">
                <a:latin typeface="Arial" panose="020B0604020202020204" pitchFamily="34" charset="0"/>
                <a:cs typeface="Arial" panose="020B0604020202020204" pitchFamily="34" charset="0"/>
              </a:rPr>
              <a:t>	Kanunlar </a:t>
            </a:r>
            <a:r>
              <a:rPr lang="tr-TR" sz="2000" dirty="0">
                <a:latin typeface="Arial" panose="020B0604020202020204" pitchFamily="34" charset="0"/>
                <a:cs typeface="Arial" panose="020B0604020202020204" pitchFamily="34" charset="0"/>
              </a:rPr>
              <a:t>ve Tüzükler.</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7559124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12506</TotalTime>
  <Words>118</Words>
  <Application>Microsoft Office PowerPoint</Application>
  <PresentationFormat>Ekran Gösterisi (4:3)</PresentationFormat>
  <Paragraphs>28</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7</vt:i4>
      </vt:variant>
    </vt:vector>
  </HeadingPairs>
  <TitlesOfParts>
    <vt:vector size="15" baseType="lpstr">
      <vt:lpstr>ＭＳ Ｐゴシック</vt:lpstr>
      <vt:lpstr>Arial</vt:lpstr>
      <vt:lpstr>Calibri</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arahmantursun@gmail.com</cp:lastModifiedBy>
  <cp:revision>821</cp:revision>
  <cp:lastPrinted>2016-10-24T07:53:35Z</cp:lastPrinted>
  <dcterms:created xsi:type="dcterms:W3CDTF">2016-09-18T09:35:24Z</dcterms:created>
  <dcterms:modified xsi:type="dcterms:W3CDTF">2020-03-02T12:53:38Z</dcterms:modified>
</cp:coreProperties>
</file>