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66" r:id="rId5"/>
    <p:sldId id="267" r:id="rId6"/>
    <p:sldId id="268" r:id="rId7"/>
    <p:sldId id="269" r:id="rId8"/>
    <p:sldId id="270" r:id="rId9"/>
    <p:sldId id="271" r:id="rId10"/>
    <p:sldId id="272" r:id="rId11"/>
    <p:sldId id="273" r:id="rId12"/>
    <p:sldId id="274" r:id="rId13"/>
    <p:sldId id="275" r:id="rId14"/>
    <p:sldId id="276" r:id="rId15"/>
    <p:sldId id="278" r:id="rId16"/>
    <p:sldId id="277" r:id="rId17"/>
    <p:sldId id="279" r:id="rId18"/>
    <p:sldId id="280" r:id="rId19"/>
    <p:sldId id="281" r:id="rId20"/>
    <p:sldId id="282" r:id="rId21"/>
    <p:sldId id="283" r:id="rId22"/>
    <p:sldId id="284" r:id="rId23"/>
    <p:sldId id="285" r:id="rId24"/>
    <p:sldId id="286" r:id="rId25"/>
    <p:sldId id="287" r:id="rId26"/>
    <p:sldId id="288" r:id="rId27"/>
    <p:sldId id="289" r:id="rId28"/>
    <p:sldId id="290" r:id="rId29"/>
    <p:sldId id="291" r:id="rId30"/>
    <p:sldId id="292" r:id="rId31"/>
    <p:sldId id="293" r:id="rId32"/>
    <p:sldId id="294" r:id="rId33"/>
    <p:sldId id="295" r:id="rId34"/>
    <p:sldId id="296" r:id="rId35"/>
    <p:sldId id="297" r:id="rId36"/>
    <p:sldId id="298" r:id="rId37"/>
    <p:sldId id="299" r:id="rId38"/>
    <p:sldId id="300" r:id="rId39"/>
    <p:sldId id="301" r:id="rId40"/>
    <p:sldId id="302" r:id="rId41"/>
    <p:sldId id="303" r:id="rId42"/>
    <p:sldId id="311" r:id="rId43"/>
    <p:sldId id="312" r:id="rId44"/>
    <p:sldId id="313" r:id="rId45"/>
    <p:sldId id="315" r:id="rId46"/>
    <p:sldId id="316" r:id="rId47"/>
    <p:sldId id="317" r:id="rId48"/>
    <p:sldId id="304" r:id="rId49"/>
    <p:sldId id="305" r:id="rId50"/>
    <p:sldId id="318" r:id="rId51"/>
    <p:sldId id="306" r:id="rId52"/>
    <p:sldId id="319" r:id="rId53"/>
    <p:sldId id="320" r:id="rId54"/>
    <p:sldId id="321" r:id="rId55"/>
    <p:sldId id="322" r:id="rId56"/>
    <p:sldId id="323" r:id="rId57"/>
    <p:sldId id="324" r:id="rId58"/>
    <p:sldId id="325" r:id="rId59"/>
    <p:sldId id="326" r:id="rId60"/>
    <p:sldId id="327" r:id="rId61"/>
    <p:sldId id="328" r:id="rId62"/>
    <p:sldId id="329" r:id="rId63"/>
    <p:sldId id="330" r:id="rId64"/>
    <p:sldId id="331" r:id="rId65"/>
    <p:sldId id="332" r:id="rId66"/>
    <p:sldId id="333" r:id="rId67"/>
    <p:sldId id="334" r:id="rId68"/>
    <p:sldId id="335" r:id="rId69"/>
    <p:sldId id="336" r:id="rId70"/>
    <p:sldId id="307" r:id="rId71"/>
    <p:sldId id="308" r:id="rId72"/>
    <p:sldId id="309" r:id="rId73"/>
    <p:sldId id="310" r:id="rId74"/>
    <p:sldId id="338" r:id="rId75"/>
    <p:sldId id="337" r:id="rId7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60" d="100"/>
          <a:sy n="60" d="100"/>
        </p:scale>
        <p:origin x="70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9F436A-EBA7-4A73-89EB-AEC88512E3E1}" type="datetimeFigureOut">
              <a:rPr lang="tr-TR" smtClean="0"/>
              <a:pPr/>
              <a:t>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E892622-1890-424B-A8B6-349E73EC3071}" type="slidenum">
              <a:rPr lang="tr-TR" smtClean="0"/>
              <a:pPr/>
              <a:t>‹#›</a:t>
            </a:fld>
            <a:endParaRPr lang="tr-TR"/>
          </a:p>
        </p:txBody>
      </p:sp>
    </p:spTree>
    <p:extLst>
      <p:ext uri="{BB962C8B-B14F-4D97-AF65-F5344CB8AC3E}">
        <p14:creationId xmlns:p14="http://schemas.microsoft.com/office/powerpoint/2010/main" val="3581616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9F436A-EBA7-4A73-89EB-AEC88512E3E1}" type="datetimeFigureOut">
              <a:rPr lang="tr-TR" smtClean="0"/>
              <a:pPr/>
              <a:t>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E892622-1890-424B-A8B6-349E73EC3071}" type="slidenum">
              <a:rPr lang="tr-TR" smtClean="0"/>
              <a:pPr/>
              <a:t>‹#›</a:t>
            </a:fld>
            <a:endParaRPr lang="tr-TR"/>
          </a:p>
        </p:txBody>
      </p:sp>
    </p:spTree>
    <p:extLst>
      <p:ext uri="{BB962C8B-B14F-4D97-AF65-F5344CB8AC3E}">
        <p14:creationId xmlns:p14="http://schemas.microsoft.com/office/powerpoint/2010/main" val="1038951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9F436A-EBA7-4A73-89EB-AEC88512E3E1}" type="datetimeFigureOut">
              <a:rPr lang="tr-TR" smtClean="0"/>
              <a:pPr/>
              <a:t>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E892622-1890-424B-A8B6-349E73EC3071}" type="slidenum">
              <a:rPr lang="tr-TR" smtClean="0"/>
              <a:pPr/>
              <a:t>‹#›</a:t>
            </a:fld>
            <a:endParaRPr lang="tr-TR"/>
          </a:p>
        </p:txBody>
      </p:sp>
    </p:spTree>
    <p:extLst>
      <p:ext uri="{BB962C8B-B14F-4D97-AF65-F5344CB8AC3E}">
        <p14:creationId xmlns:p14="http://schemas.microsoft.com/office/powerpoint/2010/main" val="305623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9F436A-EBA7-4A73-89EB-AEC88512E3E1}" type="datetimeFigureOut">
              <a:rPr lang="tr-TR" smtClean="0"/>
              <a:pPr/>
              <a:t>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E892622-1890-424B-A8B6-349E73EC3071}" type="slidenum">
              <a:rPr lang="tr-TR" smtClean="0"/>
              <a:pPr/>
              <a:t>‹#›</a:t>
            </a:fld>
            <a:endParaRPr lang="tr-TR"/>
          </a:p>
        </p:txBody>
      </p:sp>
    </p:spTree>
    <p:extLst>
      <p:ext uri="{BB962C8B-B14F-4D97-AF65-F5344CB8AC3E}">
        <p14:creationId xmlns:p14="http://schemas.microsoft.com/office/powerpoint/2010/main" val="1286920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9F436A-EBA7-4A73-89EB-AEC88512E3E1}" type="datetimeFigureOut">
              <a:rPr lang="tr-TR" smtClean="0"/>
              <a:pPr/>
              <a:t>5.12.2017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E892622-1890-424B-A8B6-349E73EC3071}" type="slidenum">
              <a:rPr lang="tr-TR" smtClean="0"/>
              <a:pPr/>
              <a:t>‹#›</a:t>
            </a:fld>
            <a:endParaRPr lang="tr-TR"/>
          </a:p>
        </p:txBody>
      </p:sp>
    </p:spTree>
    <p:extLst>
      <p:ext uri="{BB962C8B-B14F-4D97-AF65-F5344CB8AC3E}">
        <p14:creationId xmlns:p14="http://schemas.microsoft.com/office/powerpoint/2010/main" val="3994651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9F436A-EBA7-4A73-89EB-AEC88512E3E1}" type="datetimeFigureOut">
              <a:rPr lang="tr-TR" smtClean="0"/>
              <a:pPr/>
              <a:t>5.12.2017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E892622-1890-424B-A8B6-349E73EC3071}" type="slidenum">
              <a:rPr lang="tr-TR" smtClean="0"/>
              <a:pPr/>
              <a:t>‹#›</a:t>
            </a:fld>
            <a:endParaRPr lang="tr-TR"/>
          </a:p>
        </p:txBody>
      </p:sp>
    </p:spTree>
    <p:extLst>
      <p:ext uri="{BB962C8B-B14F-4D97-AF65-F5344CB8AC3E}">
        <p14:creationId xmlns:p14="http://schemas.microsoft.com/office/powerpoint/2010/main" val="3232824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9F436A-EBA7-4A73-89EB-AEC88512E3E1}" type="datetimeFigureOut">
              <a:rPr lang="tr-TR" smtClean="0"/>
              <a:pPr/>
              <a:t>5.12.2017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E892622-1890-424B-A8B6-349E73EC3071}" type="slidenum">
              <a:rPr lang="tr-TR" smtClean="0"/>
              <a:pPr/>
              <a:t>‹#›</a:t>
            </a:fld>
            <a:endParaRPr lang="tr-TR"/>
          </a:p>
        </p:txBody>
      </p:sp>
    </p:spTree>
    <p:extLst>
      <p:ext uri="{BB962C8B-B14F-4D97-AF65-F5344CB8AC3E}">
        <p14:creationId xmlns:p14="http://schemas.microsoft.com/office/powerpoint/2010/main" val="3188004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9F436A-EBA7-4A73-89EB-AEC88512E3E1}" type="datetimeFigureOut">
              <a:rPr lang="tr-TR" smtClean="0"/>
              <a:pPr/>
              <a:t>5.12.2017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E892622-1890-424B-A8B6-349E73EC3071}" type="slidenum">
              <a:rPr lang="tr-TR" smtClean="0"/>
              <a:pPr/>
              <a:t>‹#›</a:t>
            </a:fld>
            <a:endParaRPr lang="tr-TR"/>
          </a:p>
        </p:txBody>
      </p:sp>
    </p:spTree>
    <p:extLst>
      <p:ext uri="{BB962C8B-B14F-4D97-AF65-F5344CB8AC3E}">
        <p14:creationId xmlns:p14="http://schemas.microsoft.com/office/powerpoint/2010/main" val="841448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9F436A-EBA7-4A73-89EB-AEC88512E3E1}" type="datetimeFigureOut">
              <a:rPr lang="tr-TR" smtClean="0"/>
              <a:pPr/>
              <a:t>5.12.2017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E892622-1890-424B-A8B6-349E73EC3071}" type="slidenum">
              <a:rPr lang="tr-TR" smtClean="0"/>
              <a:pPr/>
              <a:t>‹#›</a:t>
            </a:fld>
            <a:endParaRPr lang="tr-TR"/>
          </a:p>
        </p:txBody>
      </p:sp>
    </p:spTree>
    <p:extLst>
      <p:ext uri="{BB962C8B-B14F-4D97-AF65-F5344CB8AC3E}">
        <p14:creationId xmlns:p14="http://schemas.microsoft.com/office/powerpoint/2010/main" val="3761991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9F436A-EBA7-4A73-89EB-AEC88512E3E1}" type="datetimeFigureOut">
              <a:rPr lang="tr-TR" smtClean="0"/>
              <a:pPr/>
              <a:t>5.12.2017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E892622-1890-424B-A8B6-349E73EC3071}" type="slidenum">
              <a:rPr lang="tr-TR" smtClean="0"/>
              <a:pPr/>
              <a:t>‹#›</a:t>
            </a:fld>
            <a:endParaRPr lang="tr-TR"/>
          </a:p>
        </p:txBody>
      </p:sp>
    </p:spTree>
    <p:extLst>
      <p:ext uri="{BB962C8B-B14F-4D97-AF65-F5344CB8AC3E}">
        <p14:creationId xmlns:p14="http://schemas.microsoft.com/office/powerpoint/2010/main" val="43153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9F436A-EBA7-4A73-89EB-AEC88512E3E1}" type="datetimeFigureOut">
              <a:rPr lang="tr-TR" smtClean="0"/>
              <a:pPr/>
              <a:t>5.12.2017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E892622-1890-424B-A8B6-349E73EC3071}" type="slidenum">
              <a:rPr lang="tr-TR" smtClean="0"/>
              <a:pPr/>
              <a:t>‹#›</a:t>
            </a:fld>
            <a:endParaRPr lang="tr-TR"/>
          </a:p>
        </p:txBody>
      </p:sp>
    </p:spTree>
    <p:extLst>
      <p:ext uri="{BB962C8B-B14F-4D97-AF65-F5344CB8AC3E}">
        <p14:creationId xmlns:p14="http://schemas.microsoft.com/office/powerpoint/2010/main" val="399422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9F436A-EBA7-4A73-89EB-AEC88512E3E1}" type="datetimeFigureOut">
              <a:rPr lang="tr-TR" smtClean="0"/>
              <a:pPr/>
              <a:t>5.12.2017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892622-1890-424B-A8B6-349E73EC3071}" type="slidenum">
              <a:rPr lang="tr-TR" smtClean="0"/>
              <a:pPr/>
              <a:t>‹#›</a:t>
            </a:fld>
            <a:endParaRPr lang="tr-TR"/>
          </a:p>
        </p:txBody>
      </p:sp>
    </p:spTree>
    <p:extLst>
      <p:ext uri="{BB962C8B-B14F-4D97-AF65-F5344CB8AC3E}">
        <p14:creationId xmlns:p14="http://schemas.microsoft.com/office/powerpoint/2010/main" val="3971446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algn="l"/>
            <a:r>
              <a:rPr lang="tr-TR" sz="4000" dirty="0" smtClean="0"/>
              <a:t>Göğüs Ağrısı Olan Hastaya Yaklaşım</a:t>
            </a:r>
            <a:endParaRPr lang="tr-TR" sz="4000" dirty="0"/>
          </a:p>
        </p:txBody>
      </p:sp>
      <p:sp>
        <p:nvSpPr>
          <p:cNvPr id="3" name="Alt Başlık 2"/>
          <p:cNvSpPr>
            <a:spLocks noGrp="1"/>
          </p:cNvSpPr>
          <p:nvPr>
            <p:ph type="subTitle" idx="1"/>
          </p:nvPr>
        </p:nvSpPr>
        <p:spPr/>
        <p:txBody>
          <a:bodyPr/>
          <a:lstStyle/>
          <a:p>
            <a:r>
              <a:rPr lang="tr-TR" dirty="0" err="1" smtClean="0"/>
              <a:t>Öğr</a:t>
            </a:r>
            <a:r>
              <a:rPr lang="tr-TR" dirty="0" smtClean="0"/>
              <a:t>. Gör. Nurhan BİNGÖL</a:t>
            </a:r>
            <a:endParaRPr lang="tr-TR" dirty="0"/>
          </a:p>
        </p:txBody>
      </p:sp>
    </p:spTree>
    <p:extLst>
      <p:ext uri="{BB962C8B-B14F-4D97-AF65-F5344CB8AC3E}">
        <p14:creationId xmlns:p14="http://schemas.microsoft.com/office/powerpoint/2010/main" val="355123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II. FİZİK MUAYENE: </a:t>
            </a:r>
          </a:p>
        </p:txBody>
      </p:sp>
      <p:sp>
        <p:nvSpPr>
          <p:cNvPr id="3" name="İçerik Yer Tutucusu 2"/>
          <p:cNvSpPr>
            <a:spLocks noGrp="1"/>
          </p:cNvSpPr>
          <p:nvPr>
            <p:ph idx="1"/>
          </p:nvPr>
        </p:nvSpPr>
        <p:spPr/>
        <p:txBody>
          <a:bodyPr>
            <a:normAutofit fontScale="77500" lnSpcReduction="20000"/>
          </a:bodyPr>
          <a:lstStyle/>
          <a:p>
            <a:pPr marL="0" indent="0">
              <a:buNone/>
            </a:pPr>
            <a:r>
              <a:rPr lang="tr-TR" dirty="0" smtClean="0"/>
              <a:t>Öyküde </a:t>
            </a:r>
            <a:r>
              <a:rPr lang="tr-TR" dirty="0"/>
              <a:t>elde edilen veriler doğrultusunda bazı  ipuçları verebilir. Önce ilk muayene tamamlanmalıdır. Buna nörolojik muayene de dahildir.</a:t>
            </a:r>
          </a:p>
          <a:p>
            <a:pPr marL="0" indent="0">
              <a:buNone/>
            </a:pPr>
            <a:r>
              <a:rPr lang="tr-TR" b="1" dirty="0" err="1">
                <a:solidFill>
                  <a:srgbClr val="FF0000"/>
                </a:solidFill>
              </a:rPr>
              <a:t>Primer</a:t>
            </a:r>
            <a:r>
              <a:rPr lang="tr-TR" b="1" dirty="0">
                <a:solidFill>
                  <a:srgbClr val="FF0000"/>
                </a:solidFill>
              </a:rPr>
              <a:t> tanılama: </a:t>
            </a:r>
            <a:r>
              <a:rPr lang="tr-TR" dirty="0"/>
              <a:t>Ortalama 2 </a:t>
            </a:r>
            <a:r>
              <a:rPr lang="tr-TR" dirty="0" err="1"/>
              <a:t>dk</a:t>
            </a:r>
            <a:r>
              <a:rPr lang="tr-TR" dirty="0"/>
              <a:t> içinde ABCDE sıralaması izlenerek hastanın ivedi gereksinimleri saptanır</a:t>
            </a:r>
          </a:p>
          <a:p>
            <a:pPr marL="0" indent="0">
              <a:buNone/>
            </a:pPr>
            <a:r>
              <a:rPr lang="tr-TR" b="1" dirty="0" err="1" smtClean="0">
                <a:solidFill>
                  <a:srgbClr val="FF0000"/>
                </a:solidFill>
              </a:rPr>
              <a:t>A.Airway</a:t>
            </a:r>
            <a:r>
              <a:rPr lang="tr-TR" b="1" dirty="0">
                <a:solidFill>
                  <a:srgbClr val="FF0000"/>
                </a:solidFill>
              </a:rPr>
              <a:t>: Havayolu ve boyun: </a:t>
            </a:r>
            <a:r>
              <a:rPr lang="tr-TR" dirty="0"/>
              <a:t>Öncelikle  </a:t>
            </a:r>
            <a:r>
              <a:rPr lang="tr-TR" dirty="0" err="1"/>
              <a:t>servikal</a:t>
            </a:r>
            <a:r>
              <a:rPr lang="tr-TR" dirty="0"/>
              <a:t> omur </a:t>
            </a:r>
            <a:r>
              <a:rPr lang="tr-TR" dirty="0" err="1"/>
              <a:t>immobilizasyonu</a:t>
            </a:r>
            <a:r>
              <a:rPr lang="tr-TR" dirty="0"/>
              <a:t> sağlayın ve havayolu açıklığını kontrol edin.</a:t>
            </a:r>
          </a:p>
          <a:p>
            <a:pPr marL="0" indent="0">
              <a:buNone/>
            </a:pPr>
            <a:r>
              <a:rPr lang="tr-TR" b="1" dirty="0" err="1" smtClean="0">
                <a:solidFill>
                  <a:srgbClr val="FF0000"/>
                </a:solidFill>
              </a:rPr>
              <a:t>B.Breathing</a:t>
            </a:r>
            <a:r>
              <a:rPr lang="tr-TR" b="1" dirty="0" smtClean="0">
                <a:solidFill>
                  <a:srgbClr val="FF0000"/>
                </a:solidFill>
              </a:rPr>
              <a:t>:  </a:t>
            </a:r>
            <a:r>
              <a:rPr lang="tr-TR" b="1" dirty="0">
                <a:solidFill>
                  <a:srgbClr val="FF0000"/>
                </a:solidFill>
              </a:rPr>
              <a:t>Solunum: </a:t>
            </a:r>
            <a:r>
              <a:rPr lang="tr-TR" dirty="0"/>
              <a:t>Solunum hızı, çabası ve akciğer seslerini kaydedin.</a:t>
            </a:r>
          </a:p>
          <a:p>
            <a:pPr marL="0" indent="0">
              <a:buNone/>
            </a:pPr>
            <a:r>
              <a:rPr lang="tr-TR" b="1" dirty="0" err="1" smtClean="0">
                <a:solidFill>
                  <a:srgbClr val="FF0000"/>
                </a:solidFill>
              </a:rPr>
              <a:t>C.Circulation</a:t>
            </a:r>
            <a:r>
              <a:rPr lang="tr-TR" b="1" dirty="0">
                <a:solidFill>
                  <a:srgbClr val="FF0000"/>
                </a:solidFill>
              </a:rPr>
              <a:t>: Dolaşım / kanama </a:t>
            </a:r>
            <a:r>
              <a:rPr lang="tr-TR" b="1" dirty="0" smtClean="0">
                <a:solidFill>
                  <a:srgbClr val="FF0000"/>
                </a:solidFill>
              </a:rPr>
              <a:t>kontrolü: </a:t>
            </a:r>
            <a:r>
              <a:rPr lang="tr-TR" dirty="0"/>
              <a:t>Kalp hızı, kan basıncı, bilinç durumu ve deri bulgularını </a:t>
            </a:r>
            <a:r>
              <a:rPr lang="tr-TR" dirty="0" smtClean="0"/>
              <a:t>kaydedin.</a:t>
            </a:r>
          </a:p>
          <a:p>
            <a:pPr marL="0" indent="0">
              <a:buNone/>
            </a:pPr>
            <a:r>
              <a:rPr lang="tr-TR" b="1" dirty="0" smtClean="0">
                <a:solidFill>
                  <a:srgbClr val="FF0000"/>
                </a:solidFill>
              </a:rPr>
              <a:t>D. </a:t>
            </a:r>
            <a:r>
              <a:rPr lang="tr-TR" b="1" dirty="0" err="1" smtClean="0">
                <a:solidFill>
                  <a:srgbClr val="FF0000"/>
                </a:solidFill>
              </a:rPr>
              <a:t>Disability</a:t>
            </a:r>
            <a:r>
              <a:rPr lang="tr-TR" b="1" dirty="0">
                <a:solidFill>
                  <a:srgbClr val="FF0000"/>
                </a:solidFill>
              </a:rPr>
              <a:t>:  Kısa Nörolojik bakı:  </a:t>
            </a:r>
            <a:r>
              <a:rPr lang="tr-TR" dirty="0"/>
              <a:t>AVPU  skalası ile bilinç durumunu </a:t>
            </a:r>
            <a:r>
              <a:rPr lang="tr-TR" dirty="0" smtClean="0"/>
              <a:t>belirleyin</a:t>
            </a:r>
          </a:p>
          <a:p>
            <a:pPr>
              <a:buFont typeface="Wingdings" panose="05000000000000000000" pitchFamily="2" charset="2"/>
              <a:buChar char="Ø"/>
            </a:pPr>
            <a:r>
              <a:rPr lang="tr-TR" dirty="0"/>
              <a:t>Normal bilinç düzeyinden en küçük bir sapma muhtemelen düşük kardiyak atım hacmine bağlı yetersiz </a:t>
            </a:r>
            <a:r>
              <a:rPr lang="tr-TR" dirty="0" err="1"/>
              <a:t>serebral</a:t>
            </a:r>
            <a:r>
              <a:rPr lang="tr-TR" dirty="0"/>
              <a:t> </a:t>
            </a:r>
            <a:r>
              <a:rPr lang="tr-TR" dirty="0" err="1"/>
              <a:t>perfüzyonu</a:t>
            </a:r>
            <a:r>
              <a:rPr lang="tr-TR" dirty="0"/>
              <a:t> gösterir. </a:t>
            </a:r>
            <a:endParaRPr lang="tr-TR" dirty="0" smtClean="0"/>
          </a:p>
          <a:p>
            <a:pPr marL="0" indent="0">
              <a:buNone/>
            </a:pPr>
            <a:r>
              <a:rPr lang="tr-TR" b="1" dirty="0" smtClean="0">
                <a:solidFill>
                  <a:srgbClr val="FF0000"/>
                </a:solidFill>
              </a:rPr>
              <a:t>E. </a:t>
            </a:r>
            <a:r>
              <a:rPr lang="tr-TR" b="1" dirty="0" err="1" smtClean="0">
                <a:solidFill>
                  <a:srgbClr val="FF0000"/>
                </a:solidFill>
              </a:rPr>
              <a:t>Exposure</a:t>
            </a:r>
            <a:r>
              <a:rPr lang="tr-TR" b="1" dirty="0">
                <a:solidFill>
                  <a:srgbClr val="FF0000"/>
                </a:solidFill>
              </a:rPr>
              <a:t>: Hastayı soyun:  </a:t>
            </a:r>
            <a:r>
              <a:rPr lang="tr-TR" dirty="0"/>
              <a:t>Hastanın giysilerini ve değerli eşyalarını çıkarın ve muhafaza altına alın.</a:t>
            </a:r>
          </a:p>
          <a:p>
            <a:pPr marL="0" indent="0">
              <a:buNone/>
            </a:pPr>
            <a:endParaRPr lang="tr-TR" dirty="0"/>
          </a:p>
        </p:txBody>
      </p:sp>
    </p:spTree>
    <p:extLst>
      <p:ext uri="{BB962C8B-B14F-4D97-AF65-F5344CB8AC3E}">
        <p14:creationId xmlns:p14="http://schemas.microsoft.com/office/powerpoint/2010/main" val="1127576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3600" dirty="0" err="1"/>
              <a:t>Paramedik</a:t>
            </a:r>
            <a:r>
              <a:rPr lang="tr-TR" sz="3600" dirty="0"/>
              <a:t> ilk değerlendirmeyi yaptıktan  ve hastayı stabilize ettikten sonra  aşağıdaki sorulara yanıt aramalıdır.</a:t>
            </a:r>
            <a:br>
              <a:rPr lang="tr-TR" sz="3600" dirty="0"/>
            </a:br>
            <a:endParaRPr lang="tr-TR" sz="3600" dirty="0"/>
          </a:p>
        </p:txBody>
      </p:sp>
      <p:sp>
        <p:nvSpPr>
          <p:cNvPr id="3" name="İçerik Yer Tutucusu 2"/>
          <p:cNvSpPr>
            <a:spLocks noGrp="1"/>
          </p:cNvSpPr>
          <p:nvPr>
            <p:ph idx="1"/>
          </p:nvPr>
        </p:nvSpPr>
        <p:spPr/>
        <p:txBody>
          <a:bodyPr>
            <a:normAutofit/>
          </a:bodyPr>
          <a:lstStyle/>
          <a:p>
            <a:pPr marL="0" indent="0">
              <a:buNone/>
            </a:pPr>
            <a:r>
              <a:rPr lang="tr-TR" dirty="0" smtClean="0"/>
              <a:t>1</a:t>
            </a:r>
            <a:r>
              <a:rPr lang="tr-TR" dirty="0"/>
              <a:t>.    Hastanın yakınması hangi karaktere ve lokalizasyon </a:t>
            </a:r>
            <a:r>
              <a:rPr lang="tr-TR" dirty="0" err="1"/>
              <a:t>paternine</a:t>
            </a:r>
            <a:r>
              <a:rPr lang="tr-TR" dirty="0"/>
              <a:t> uymaktadır?</a:t>
            </a:r>
          </a:p>
          <a:p>
            <a:pPr marL="514350" indent="-514350">
              <a:buAutoNum type="arabicPeriod" startAt="2"/>
            </a:pPr>
            <a:r>
              <a:rPr lang="tr-TR" dirty="0" smtClean="0"/>
              <a:t>Bu </a:t>
            </a:r>
            <a:r>
              <a:rPr lang="tr-TR" dirty="0" err="1"/>
              <a:t>patern</a:t>
            </a:r>
            <a:r>
              <a:rPr lang="tr-TR" dirty="0"/>
              <a:t> santral ise hızlı girişim gerektiren bir olay düşünülebilir mi</a:t>
            </a:r>
            <a:r>
              <a:rPr lang="tr-TR" dirty="0" smtClean="0"/>
              <a:t>?</a:t>
            </a:r>
          </a:p>
          <a:p>
            <a:pPr marL="0" indent="0">
              <a:buNone/>
            </a:pPr>
            <a:r>
              <a:rPr lang="tr-TR" dirty="0" smtClean="0"/>
              <a:t>            </a:t>
            </a:r>
            <a:r>
              <a:rPr lang="tr-TR" dirty="0"/>
              <a:t>Şok tablosunda başvuran ve santral göğüs ağrısı olan hastada MI, </a:t>
            </a:r>
            <a:r>
              <a:rPr lang="tr-TR" dirty="0" err="1"/>
              <a:t>unstabil</a:t>
            </a:r>
            <a:r>
              <a:rPr lang="tr-TR" dirty="0"/>
              <a:t> </a:t>
            </a:r>
            <a:r>
              <a:rPr lang="tr-TR" dirty="0" err="1"/>
              <a:t>angina</a:t>
            </a:r>
            <a:r>
              <a:rPr lang="tr-TR" dirty="0"/>
              <a:t>, aort </a:t>
            </a:r>
            <a:r>
              <a:rPr lang="tr-TR" dirty="0" err="1"/>
              <a:t>diseksiyonu</a:t>
            </a:r>
            <a:r>
              <a:rPr lang="tr-TR" dirty="0"/>
              <a:t>, </a:t>
            </a:r>
            <a:r>
              <a:rPr lang="tr-TR" dirty="0" err="1"/>
              <a:t>pulmoner</a:t>
            </a:r>
            <a:r>
              <a:rPr lang="tr-TR" dirty="0"/>
              <a:t> </a:t>
            </a:r>
            <a:r>
              <a:rPr lang="tr-TR" dirty="0" err="1"/>
              <a:t>emboli</a:t>
            </a:r>
            <a:r>
              <a:rPr lang="tr-TR" dirty="0"/>
              <a:t>, tansiyon </a:t>
            </a:r>
            <a:r>
              <a:rPr lang="tr-TR" dirty="0" err="1"/>
              <a:t>pnömotoraks</a:t>
            </a:r>
            <a:r>
              <a:rPr lang="tr-TR" dirty="0"/>
              <a:t>, kardiyak </a:t>
            </a:r>
            <a:r>
              <a:rPr lang="tr-TR" dirty="0" err="1"/>
              <a:t>tamponad</a:t>
            </a:r>
            <a:r>
              <a:rPr lang="tr-TR" dirty="0"/>
              <a:t>, </a:t>
            </a:r>
            <a:r>
              <a:rPr lang="tr-TR" dirty="0" err="1"/>
              <a:t>ösefagial</a:t>
            </a:r>
            <a:r>
              <a:rPr lang="tr-TR" dirty="0"/>
              <a:t> </a:t>
            </a:r>
            <a:r>
              <a:rPr lang="tr-TR" dirty="0" err="1"/>
              <a:t>rüptür</a:t>
            </a:r>
            <a:r>
              <a:rPr lang="tr-TR" dirty="0"/>
              <a:t> olasılığı düşünülmelidir</a:t>
            </a:r>
            <a:r>
              <a:rPr lang="tr-TR" dirty="0" smtClean="0"/>
              <a:t>. </a:t>
            </a:r>
            <a:endParaRPr lang="tr-TR" dirty="0"/>
          </a:p>
          <a:p>
            <a:pPr marL="0" indent="0">
              <a:buNone/>
            </a:pPr>
            <a:r>
              <a:rPr lang="tr-TR" dirty="0"/>
              <a:t>3. Göğüs ağrısının nedeni yukarıda sayılan önemli ve acil  hastalıklardan biri değilse, </a:t>
            </a:r>
            <a:r>
              <a:rPr lang="tr-TR" dirty="0" err="1"/>
              <a:t>iskemik</a:t>
            </a:r>
            <a:r>
              <a:rPr lang="tr-TR" dirty="0"/>
              <a:t> kalp hastalığı riski devam ediyor mu?</a:t>
            </a:r>
          </a:p>
          <a:p>
            <a:pPr marL="0" indent="0">
              <a:buNone/>
            </a:pPr>
            <a:endParaRPr lang="tr-TR" dirty="0"/>
          </a:p>
        </p:txBody>
      </p:sp>
    </p:spTree>
    <p:extLst>
      <p:ext uri="{BB962C8B-B14F-4D97-AF65-F5344CB8AC3E}">
        <p14:creationId xmlns:p14="http://schemas.microsoft.com/office/powerpoint/2010/main" val="498020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Sekonder</a:t>
            </a:r>
            <a:r>
              <a:rPr lang="tr-TR" dirty="0"/>
              <a:t> tanılama: </a:t>
            </a:r>
          </a:p>
        </p:txBody>
      </p:sp>
      <p:sp>
        <p:nvSpPr>
          <p:cNvPr id="3" name="İçerik Yer Tutucusu 2"/>
          <p:cNvSpPr>
            <a:spLocks noGrp="1"/>
          </p:cNvSpPr>
          <p:nvPr>
            <p:ph idx="1"/>
          </p:nvPr>
        </p:nvSpPr>
        <p:spPr/>
        <p:txBody>
          <a:bodyPr/>
          <a:lstStyle/>
          <a:p>
            <a:pPr marL="0" indent="0">
              <a:buNone/>
            </a:pPr>
            <a:r>
              <a:rPr lang="tr-TR" dirty="0" smtClean="0"/>
              <a:t>Kalp </a:t>
            </a:r>
            <a:r>
              <a:rPr lang="tr-TR" dirty="0"/>
              <a:t>hastasının ikinci muayenesi sistematik ve tam olmalıdır. “Bak”, “dinle”, “hisset”  metotları kullanılarak yapılmalıdır.</a:t>
            </a:r>
          </a:p>
          <a:p>
            <a:pPr marL="0" indent="0">
              <a:buNone/>
            </a:pPr>
            <a:r>
              <a:rPr lang="tr-TR" dirty="0"/>
              <a:t>1.  Hastanın rengi, genel görünümü</a:t>
            </a:r>
          </a:p>
          <a:p>
            <a:pPr marL="0" indent="0">
              <a:buNone/>
            </a:pPr>
            <a:r>
              <a:rPr lang="tr-TR" dirty="0"/>
              <a:t>2.  </a:t>
            </a:r>
            <a:r>
              <a:rPr lang="tr-TR" dirty="0" err="1"/>
              <a:t>Vital</a:t>
            </a:r>
            <a:r>
              <a:rPr lang="tr-TR" dirty="0"/>
              <a:t> bulguları ve bilinç durumu</a:t>
            </a:r>
          </a:p>
          <a:p>
            <a:pPr marL="0" indent="0">
              <a:buNone/>
            </a:pPr>
            <a:r>
              <a:rPr lang="tr-TR" dirty="0"/>
              <a:t>3.  Fizik bakıdaki anormalliklerin saptanması sağlanmalıdır.</a:t>
            </a:r>
          </a:p>
          <a:p>
            <a:pPr marL="0" indent="0">
              <a:buNone/>
            </a:pPr>
            <a:endParaRPr lang="tr-TR" dirty="0"/>
          </a:p>
        </p:txBody>
      </p:sp>
    </p:spTree>
    <p:extLst>
      <p:ext uri="{BB962C8B-B14F-4D97-AF65-F5344CB8AC3E}">
        <p14:creationId xmlns:p14="http://schemas.microsoft.com/office/powerpoint/2010/main" val="1561133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Bak</a:t>
            </a:r>
            <a:br>
              <a:rPr lang="tr-TR" dirty="0"/>
            </a:br>
            <a:endParaRPr lang="tr-TR" dirty="0"/>
          </a:p>
        </p:txBody>
      </p:sp>
      <p:sp>
        <p:nvSpPr>
          <p:cNvPr id="3" name="İçerik Yer Tutucusu 2"/>
          <p:cNvSpPr>
            <a:spLocks noGrp="1"/>
          </p:cNvSpPr>
          <p:nvPr>
            <p:ph idx="1"/>
          </p:nvPr>
        </p:nvSpPr>
        <p:spPr/>
        <p:txBody>
          <a:bodyPr>
            <a:normAutofit fontScale="85000" lnSpcReduction="20000"/>
          </a:bodyPr>
          <a:lstStyle/>
          <a:p>
            <a:pPr marL="0" indent="0">
              <a:buNone/>
            </a:pPr>
            <a:r>
              <a:rPr lang="tr-TR" b="1" dirty="0" smtClean="0">
                <a:solidFill>
                  <a:srgbClr val="FF0000"/>
                </a:solidFill>
              </a:rPr>
              <a:t>•Deri </a:t>
            </a:r>
            <a:r>
              <a:rPr lang="tr-TR" b="1" dirty="0">
                <a:solidFill>
                  <a:srgbClr val="FF0000"/>
                </a:solidFill>
              </a:rPr>
              <a:t>rengi ve </a:t>
            </a:r>
            <a:r>
              <a:rPr lang="tr-TR" b="1" dirty="0" err="1">
                <a:solidFill>
                  <a:srgbClr val="FF0000"/>
                </a:solidFill>
              </a:rPr>
              <a:t>kapiller</a:t>
            </a:r>
            <a:r>
              <a:rPr lang="tr-TR" b="1" dirty="0">
                <a:solidFill>
                  <a:srgbClr val="FF0000"/>
                </a:solidFill>
              </a:rPr>
              <a:t> dolum: </a:t>
            </a:r>
            <a:r>
              <a:rPr lang="tr-TR" dirty="0"/>
              <a:t>E</a:t>
            </a:r>
            <a:r>
              <a:rPr lang="tr-TR" dirty="0" smtClean="0"/>
              <a:t>ritrosit </a:t>
            </a:r>
            <a:r>
              <a:rPr lang="tr-TR" dirty="0" err="1"/>
              <a:t>oksijenasyonunu</a:t>
            </a:r>
            <a:r>
              <a:rPr lang="tr-TR" dirty="0"/>
              <a:t> ve kalbin fonksiyon pompasını gösterir. Pompa yetmezliğinde ilk önce </a:t>
            </a:r>
            <a:r>
              <a:rPr lang="tr-TR" dirty="0" err="1"/>
              <a:t>periferal</a:t>
            </a:r>
            <a:r>
              <a:rPr lang="tr-TR" dirty="0"/>
              <a:t> </a:t>
            </a:r>
            <a:r>
              <a:rPr lang="tr-TR" dirty="0" err="1"/>
              <a:t>perfüzyon</a:t>
            </a:r>
            <a:r>
              <a:rPr lang="tr-TR" dirty="0"/>
              <a:t> bozulur.</a:t>
            </a:r>
          </a:p>
          <a:p>
            <a:pPr marL="0" indent="0">
              <a:buNone/>
            </a:pPr>
            <a:r>
              <a:rPr lang="tr-TR" b="1" dirty="0" smtClean="0">
                <a:solidFill>
                  <a:srgbClr val="FF0000"/>
                </a:solidFill>
              </a:rPr>
              <a:t>•</a:t>
            </a:r>
            <a:r>
              <a:rPr lang="tr-TR" b="1" dirty="0" err="1" smtClean="0">
                <a:solidFill>
                  <a:srgbClr val="FF0000"/>
                </a:solidFill>
              </a:rPr>
              <a:t>Juguler</a:t>
            </a:r>
            <a:r>
              <a:rPr lang="tr-TR" b="1" dirty="0" smtClean="0">
                <a:solidFill>
                  <a:srgbClr val="FF0000"/>
                </a:solidFill>
              </a:rPr>
              <a:t> </a:t>
            </a:r>
            <a:r>
              <a:rPr lang="tr-TR" b="1" dirty="0" err="1">
                <a:solidFill>
                  <a:srgbClr val="FF0000"/>
                </a:solidFill>
              </a:rPr>
              <a:t>Venöz</a:t>
            </a:r>
            <a:r>
              <a:rPr lang="tr-TR" b="1" dirty="0">
                <a:solidFill>
                  <a:srgbClr val="FF0000"/>
                </a:solidFill>
              </a:rPr>
              <a:t> Dolgunluk (JVD): </a:t>
            </a:r>
            <a:r>
              <a:rPr lang="tr-TR" dirty="0"/>
              <a:t>Pompa yetmezliğinde sistemik dolaşımda geriye doğru basınç artışı sonucu görülür. JVD kontrolü hasta 45 derece açı ile otururken yapılmalıdır. </a:t>
            </a:r>
            <a:r>
              <a:rPr lang="tr-TR" dirty="0" err="1"/>
              <a:t>Trakea</a:t>
            </a:r>
            <a:r>
              <a:rPr lang="tr-TR" dirty="0"/>
              <a:t> </a:t>
            </a:r>
            <a:r>
              <a:rPr lang="tr-TR" dirty="0" err="1"/>
              <a:t>deviasyonu</a:t>
            </a:r>
            <a:r>
              <a:rPr lang="tr-TR" dirty="0"/>
              <a:t> </a:t>
            </a:r>
            <a:r>
              <a:rPr lang="tr-TR" dirty="0" err="1"/>
              <a:t>pnömotoraks</a:t>
            </a:r>
            <a:r>
              <a:rPr lang="tr-TR" dirty="0"/>
              <a:t> işaretidir.</a:t>
            </a:r>
          </a:p>
          <a:p>
            <a:pPr marL="0" indent="0">
              <a:buNone/>
            </a:pPr>
            <a:r>
              <a:rPr lang="tr-TR" b="1" dirty="0" smtClean="0">
                <a:solidFill>
                  <a:srgbClr val="FF0000"/>
                </a:solidFill>
              </a:rPr>
              <a:t>•</a:t>
            </a:r>
            <a:r>
              <a:rPr lang="tr-TR" b="1" dirty="0" err="1" smtClean="0">
                <a:solidFill>
                  <a:srgbClr val="FF0000"/>
                </a:solidFill>
              </a:rPr>
              <a:t>Periferal</a:t>
            </a:r>
            <a:r>
              <a:rPr lang="tr-TR" b="1" dirty="0" smtClean="0">
                <a:solidFill>
                  <a:srgbClr val="FF0000"/>
                </a:solidFill>
              </a:rPr>
              <a:t>/</a:t>
            </a:r>
            <a:r>
              <a:rPr lang="tr-TR" b="1" dirty="0" err="1" smtClean="0">
                <a:solidFill>
                  <a:srgbClr val="FF0000"/>
                </a:solidFill>
              </a:rPr>
              <a:t>presakral</a:t>
            </a:r>
            <a:r>
              <a:rPr lang="tr-TR" b="1" dirty="0" smtClean="0">
                <a:solidFill>
                  <a:srgbClr val="FF0000"/>
                </a:solidFill>
              </a:rPr>
              <a:t> </a:t>
            </a:r>
            <a:r>
              <a:rPr lang="tr-TR" b="1" dirty="0">
                <a:solidFill>
                  <a:srgbClr val="FF0000"/>
                </a:solidFill>
              </a:rPr>
              <a:t>ödem: </a:t>
            </a:r>
            <a:r>
              <a:rPr lang="tr-TR" dirty="0" err="1"/>
              <a:t>Ekstremitelerin</a:t>
            </a:r>
            <a:r>
              <a:rPr lang="tr-TR" dirty="0"/>
              <a:t> değerlendirilmesi: Varis, ödem, </a:t>
            </a:r>
            <a:r>
              <a:rPr lang="tr-TR" dirty="0" err="1"/>
              <a:t>tromboflebit</a:t>
            </a:r>
            <a:r>
              <a:rPr lang="tr-TR" dirty="0"/>
              <a:t> olup olmadığına bakılır. Ayrıca, hastaya ileri ve geri gerinme hareketleri yaptırılarak bunun ağrıyı artırıp artırmadığı incelenir.</a:t>
            </a:r>
          </a:p>
          <a:p>
            <a:pPr marL="0" indent="0">
              <a:buNone/>
            </a:pPr>
            <a:r>
              <a:rPr lang="tr-TR" dirty="0" smtClean="0"/>
              <a:t>Ödem </a:t>
            </a:r>
            <a:r>
              <a:rPr lang="tr-TR" dirty="0"/>
              <a:t>sistemik dolaşımda kronik geriye doğru basınç nedeniyle oluşur. Ayak bileklerinde daha belirgindir. Yatağa bağımlı hastalarda </a:t>
            </a:r>
            <a:r>
              <a:rPr lang="tr-TR" dirty="0" err="1"/>
              <a:t>presakral</a:t>
            </a:r>
            <a:r>
              <a:rPr lang="tr-TR" dirty="0"/>
              <a:t> ödem kontrolü önemlidir. </a:t>
            </a:r>
            <a:r>
              <a:rPr lang="tr-TR" dirty="0" err="1"/>
              <a:t>Gode</a:t>
            </a:r>
            <a:r>
              <a:rPr lang="tr-TR" dirty="0"/>
              <a:t> bırakan ödem kalp hastalığı açısından anlamlı bir bulgudur.</a:t>
            </a:r>
          </a:p>
          <a:p>
            <a:pPr marL="0" indent="0">
              <a:buNone/>
            </a:pPr>
            <a:r>
              <a:rPr lang="tr-TR" b="1" dirty="0" smtClean="0">
                <a:solidFill>
                  <a:srgbClr val="FF0000"/>
                </a:solidFill>
              </a:rPr>
              <a:t>•Kalp </a:t>
            </a:r>
            <a:r>
              <a:rPr lang="tr-TR" b="1" dirty="0">
                <a:solidFill>
                  <a:srgbClr val="FF0000"/>
                </a:solidFill>
              </a:rPr>
              <a:t>hastalığının diğer belirtileri: </a:t>
            </a:r>
            <a:r>
              <a:rPr lang="tr-TR" dirty="0"/>
              <a:t>Kardiyak cerrahi izi (</a:t>
            </a:r>
            <a:r>
              <a:rPr lang="tr-TR" dirty="0" err="1"/>
              <a:t>midsternal</a:t>
            </a:r>
            <a:r>
              <a:rPr lang="tr-TR" dirty="0"/>
              <a:t> </a:t>
            </a:r>
            <a:r>
              <a:rPr lang="tr-TR" dirty="0" err="1"/>
              <a:t>skar</a:t>
            </a:r>
            <a:r>
              <a:rPr lang="tr-TR" dirty="0"/>
              <a:t>), </a:t>
            </a:r>
            <a:r>
              <a:rPr lang="tr-TR" dirty="0" err="1"/>
              <a:t>pacemaker</a:t>
            </a:r>
            <a:r>
              <a:rPr lang="tr-TR" dirty="0"/>
              <a:t> veya nitratlı </a:t>
            </a:r>
            <a:r>
              <a:rPr lang="tr-TR" dirty="0" err="1"/>
              <a:t>patch</a:t>
            </a:r>
            <a:r>
              <a:rPr lang="tr-TR" dirty="0"/>
              <a:t> varlığı aranır.</a:t>
            </a:r>
          </a:p>
          <a:p>
            <a:pPr marL="0" indent="0">
              <a:buNone/>
            </a:pPr>
            <a:endParaRPr lang="tr-TR" dirty="0"/>
          </a:p>
        </p:txBody>
      </p:sp>
    </p:spTree>
    <p:extLst>
      <p:ext uri="{BB962C8B-B14F-4D97-AF65-F5344CB8AC3E}">
        <p14:creationId xmlns:p14="http://schemas.microsoft.com/office/powerpoint/2010/main" val="1570031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Dinle</a:t>
            </a:r>
            <a:br>
              <a:rPr lang="tr-TR" dirty="0"/>
            </a:br>
            <a:endParaRPr lang="tr-TR" dirty="0"/>
          </a:p>
        </p:txBody>
      </p:sp>
      <p:sp>
        <p:nvSpPr>
          <p:cNvPr id="3" name="İçerik Yer Tutucusu 2"/>
          <p:cNvSpPr>
            <a:spLocks noGrp="1"/>
          </p:cNvSpPr>
          <p:nvPr>
            <p:ph idx="1"/>
          </p:nvPr>
        </p:nvSpPr>
        <p:spPr/>
        <p:txBody>
          <a:bodyPr/>
          <a:lstStyle/>
          <a:p>
            <a:pPr marL="0" indent="0">
              <a:buNone/>
            </a:pPr>
            <a:r>
              <a:rPr lang="tr-TR" b="1" dirty="0" smtClean="0">
                <a:solidFill>
                  <a:srgbClr val="FF0000"/>
                </a:solidFill>
              </a:rPr>
              <a:t>•Solunum </a:t>
            </a:r>
            <a:r>
              <a:rPr lang="tr-TR" b="1" dirty="0">
                <a:solidFill>
                  <a:srgbClr val="FF0000"/>
                </a:solidFill>
              </a:rPr>
              <a:t>sesleri: </a:t>
            </a:r>
            <a:r>
              <a:rPr lang="tr-TR" dirty="0"/>
              <a:t>Sağ ve sol </a:t>
            </a:r>
            <a:r>
              <a:rPr lang="tr-TR" dirty="0" err="1"/>
              <a:t>hemitoraks</a:t>
            </a:r>
            <a:r>
              <a:rPr lang="tr-TR" dirty="0"/>
              <a:t> solunuma eşit </a:t>
            </a:r>
            <a:r>
              <a:rPr lang="tr-TR" dirty="0" err="1"/>
              <a:t>katılıyormu</a:t>
            </a:r>
            <a:r>
              <a:rPr lang="tr-TR" dirty="0"/>
              <a:t>, akciğer alanları  eşit havalanma ve  patolojik ek sesler( </a:t>
            </a:r>
            <a:r>
              <a:rPr lang="tr-TR" dirty="0" err="1"/>
              <a:t>ral</a:t>
            </a:r>
            <a:r>
              <a:rPr lang="tr-TR" dirty="0"/>
              <a:t>, </a:t>
            </a:r>
            <a:r>
              <a:rPr lang="tr-TR" dirty="0" err="1"/>
              <a:t>ronküs</a:t>
            </a:r>
            <a:r>
              <a:rPr lang="tr-TR" dirty="0"/>
              <a:t>, </a:t>
            </a:r>
            <a:r>
              <a:rPr lang="tr-TR" dirty="0" err="1"/>
              <a:t>wheezing</a:t>
            </a:r>
            <a:r>
              <a:rPr lang="tr-TR" dirty="0"/>
              <a:t>) yönünden </a:t>
            </a:r>
            <a:r>
              <a:rPr lang="tr-TR" dirty="0" err="1"/>
              <a:t>oskülte</a:t>
            </a:r>
            <a:r>
              <a:rPr lang="tr-TR" dirty="0"/>
              <a:t> edilir.</a:t>
            </a:r>
          </a:p>
          <a:p>
            <a:pPr marL="0" indent="0">
              <a:buNone/>
            </a:pPr>
            <a:r>
              <a:rPr lang="tr-TR" b="1" dirty="0" smtClean="0">
                <a:solidFill>
                  <a:srgbClr val="FF0000"/>
                </a:solidFill>
              </a:rPr>
              <a:t>•Kalp </a:t>
            </a:r>
            <a:r>
              <a:rPr lang="tr-TR" b="1" dirty="0">
                <a:solidFill>
                  <a:srgbClr val="FF0000"/>
                </a:solidFill>
              </a:rPr>
              <a:t>sesleri:  </a:t>
            </a:r>
            <a:r>
              <a:rPr lang="tr-TR" dirty="0"/>
              <a:t>Kalp seslerinin dinlenmesi ile S3 ve S4 kalp sesleri ve mitral yetmezlik üfürümü duyulabilir. Tedavide belirleyici ve yönlendirici etkisi zayıftır.</a:t>
            </a:r>
          </a:p>
          <a:p>
            <a:pPr marL="0" indent="0">
              <a:buNone/>
            </a:pPr>
            <a:r>
              <a:rPr lang="tr-TR" b="1" dirty="0" smtClean="0">
                <a:solidFill>
                  <a:srgbClr val="FF0000"/>
                </a:solidFill>
              </a:rPr>
              <a:t>•</a:t>
            </a:r>
            <a:r>
              <a:rPr lang="tr-TR" b="1" dirty="0" err="1" smtClean="0">
                <a:solidFill>
                  <a:srgbClr val="FF0000"/>
                </a:solidFill>
              </a:rPr>
              <a:t>Karotis</a:t>
            </a:r>
            <a:r>
              <a:rPr lang="tr-TR" b="1" dirty="0" smtClean="0">
                <a:solidFill>
                  <a:srgbClr val="FF0000"/>
                </a:solidFill>
              </a:rPr>
              <a:t> </a:t>
            </a:r>
            <a:r>
              <a:rPr lang="tr-TR" b="1" dirty="0">
                <a:solidFill>
                  <a:srgbClr val="FF0000"/>
                </a:solidFill>
              </a:rPr>
              <a:t>arter üfürümü: </a:t>
            </a:r>
            <a:r>
              <a:rPr lang="tr-TR" dirty="0" err="1"/>
              <a:t>Ateroskleroz</a:t>
            </a:r>
            <a:r>
              <a:rPr lang="tr-TR" dirty="0"/>
              <a:t> nedeniyle daralan damardan geçen kanın türbülans, girdap yada dalgalanma oluşturma sesidir. Hastada üfürüm varsa  </a:t>
            </a:r>
            <a:r>
              <a:rPr lang="tr-TR" dirty="0" err="1"/>
              <a:t>karotis</a:t>
            </a:r>
            <a:r>
              <a:rPr lang="tr-TR" dirty="0"/>
              <a:t> arter masajı uygulanmamalıdır.</a:t>
            </a:r>
          </a:p>
        </p:txBody>
      </p:sp>
    </p:spTree>
    <p:extLst>
      <p:ext uri="{BB962C8B-B14F-4D97-AF65-F5344CB8AC3E}">
        <p14:creationId xmlns:p14="http://schemas.microsoft.com/office/powerpoint/2010/main" val="447706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Hisset</a:t>
            </a: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927596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
            </a:r>
            <a:br>
              <a:rPr lang="tr-TR" dirty="0"/>
            </a:b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pPr marL="514350" indent="-514350">
              <a:buAutoNum type="arabicPeriod"/>
            </a:pPr>
            <a:r>
              <a:rPr lang="tr-TR" b="1" dirty="0" err="1" smtClean="0">
                <a:solidFill>
                  <a:srgbClr val="FF0000"/>
                </a:solidFill>
              </a:rPr>
              <a:t>Vital</a:t>
            </a:r>
            <a:r>
              <a:rPr lang="tr-TR" b="1" dirty="0" smtClean="0">
                <a:solidFill>
                  <a:srgbClr val="FF0000"/>
                </a:solidFill>
              </a:rPr>
              <a:t> bulgular</a:t>
            </a:r>
          </a:p>
          <a:p>
            <a:pPr marL="0" indent="0">
              <a:buNone/>
            </a:pPr>
            <a:r>
              <a:rPr lang="tr-TR" dirty="0" smtClean="0"/>
              <a:t>Nabız</a:t>
            </a:r>
            <a:r>
              <a:rPr lang="tr-TR" dirty="0"/>
              <a:t>: Nabız hızı ve ritmi, iki tarafta eşit olması önemlidir.</a:t>
            </a:r>
          </a:p>
          <a:p>
            <a:pPr marL="0" indent="0">
              <a:buNone/>
            </a:pPr>
            <a:r>
              <a:rPr lang="tr-TR" dirty="0"/>
              <a:t>•         Göğüs ağrılı hastada çoğunlukla  taşikardi söz konusudur.</a:t>
            </a:r>
          </a:p>
          <a:p>
            <a:pPr marL="0" indent="0">
              <a:buNone/>
            </a:pPr>
            <a:r>
              <a:rPr lang="tr-TR" dirty="0"/>
              <a:t>•         </a:t>
            </a:r>
            <a:r>
              <a:rPr lang="tr-TR" dirty="0" err="1"/>
              <a:t>Visseral</a:t>
            </a:r>
            <a:r>
              <a:rPr lang="tr-TR" dirty="0"/>
              <a:t> ağrıya bağlı olarak alınan </a:t>
            </a:r>
            <a:r>
              <a:rPr lang="tr-TR" dirty="0" err="1"/>
              <a:t>vagal</a:t>
            </a:r>
            <a:r>
              <a:rPr lang="tr-TR" dirty="0"/>
              <a:t> yanıt, </a:t>
            </a:r>
            <a:r>
              <a:rPr lang="tr-TR" dirty="0" err="1"/>
              <a:t>bradikardiye</a:t>
            </a:r>
            <a:r>
              <a:rPr lang="tr-TR" dirty="0"/>
              <a:t> yol açabilir.</a:t>
            </a:r>
          </a:p>
          <a:p>
            <a:pPr marL="0" indent="0">
              <a:buNone/>
            </a:pPr>
            <a:r>
              <a:rPr lang="tr-TR" dirty="0"/>
              <a:t>•         Nabız basınçları arasında simetri olup olmadığı saptanmalıdır, nabızların her iki tarafta eşit olmaması altta yatan </a:t>
            </a:r>
            <a:r>
              <a:rPr lang="tr-TR" dirty="0" err="1"/>
              <a:t>periferal</a:t>
            </a:r>
            <a:r>
              <a:rPr lang="tr-TR" dirty="0"/>
              <a:t> </a:t>
            </a:r>
            <a:r>
              <a:rPr lang="tr-TR" dirty="0" err="1"/>
              <a:t>vasküler</a:t>
            </a:r>
            <a:r>
              <a:rPr lang="tr-TR" dirty="0"/>
              <a:t> hastalığı veya aort </a:t>
            </a:r>
            <a:r>
              <a:rPr lang="tr-TR" dirty="0" err="1"/>
              <a:t>diseksiyonunu</a:t>
            </a:r>
            <a:r>
              <a:rPr lang="tr-TR" dirty="0"/>
              <a:t> gösterir.</a:t>
            </a:r>
          </a:p>
          <a:p>
            <a:pPr marL="0" indent="0">
              <a:buNone/>
            </a:pPr>
            <a:r>
              <a:rPr lang="tr-TR" dirty="0"/>
              <a:t>•         Göğüs ağrılı hastalarda sempatik tonusun artışına bağlı olarak kan basıncı yüksektir.</a:t>
            </a:r>
          </a:p>
          <a:p>
            <a:pPr marL="0" indent="0">
              <a:buNone/>
            </a:pPr>
            <a:r>
              <a:rPr lang="tr-TR" dirty="0"/>
              <a:t>•         Hipotansiyon saptanması ise, çoğunlukla ciddi bir bulgudur.</a:t>
            </a:r>
          </a:p>
          <a:p>
            <a:pPr marL="0" indent="0">
              <a:buNone/>
            </a:pPr>
            <a:r>
              <a:rPr lang="tr-TR" dirty="0"/>
              <a:t>•         </a:t>
            </a:r>
            <a:r>
              <a:rPr lang="tr-TR" dirty="0" err="1"/>
              <a:t>Taşipne</a:t>
            </a:r>
            <a:r>
              <a:rPr lang="tr-TR" dirty="0"/>
              <a:t>, şok için en erken bulgulardan biridir.</a:t>
            </a:r>
          </a:p>
        </p:txBody>
      </p:sp>
    </p:spTree>
    <p:extLst>
      <p:ext uri="{BB962C8B-B14F-4D97-AF65-F5344CB8AC3E}">
        <p14:creationId xmlns:p14="http://schemas.microsoft.com/office/powerpoint/2010/main" val="1182502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r>
              <a:rPr lang="tr-TR" b="1" dirty="0" smtClean="0">
                <a:solidFill>
                  <a:srgbClr val="FF0000"/>
                </a:solidFill>
              </a:rPr>
              <a:t> 2.Genel görünüm</a:t>
            </a:r>
          </a:p>
          <a:p>
            <a:pPr marL="0" indent="0">
              <a:buNone/>
            </a:pPr>
            <a:r>
              <a:rPr lang="tr-TR" dirty="0" smtClean="0"/>
              <a:t>           Deri:</a:t>
            </a:r>
          </a:p>
          <a:p>
            <a:pPr marL="0" indent="0">
              <a:buNone/>
            </a:pPr>
            <a:r>
              <a:rPr lang="tr-TR" dirty="0" smtClean="0"/>
              <a:t>•Hastanın </a:t>
            </a:r>
            <a:r>
              <a:rPr lang="tr-TR" dirty="0"/>
              <a:t>rengi, pozisyonu, terleme olup olmadığına bakılır. Soluk, nemli deri </a:t>
            </a:r>
            <a:r>
              <a:rPr lang="tr-TR" dirty="0" err="1"/>
              <a:t>periferik</a:t>
            </a:r>
            <a:r>
              <a:rPr lang="tr-TR" dirty="0"/>
              <a:t> damar konstrüksiyonu ve sempatik uyarılmayı gösterir. Kalp hastalığında görülebilir. Benekli, döküntülü bir görünüm kronik kalp   yetmezliğinin işaretidir</a:t>
            </a:r>
            <a:r>
              <a:rPr lang="tr-TR" dirty="0" smtClean="0"/>
              <a:t>.</a:t>
            </a:r>
          </a:p>
          <a:p>
            <a:pPr marL="0" indent="0">
              <a:buNone/>
            </a:pPr>
            <a:r>
              <a:rPr lang="tr-TR" b="1" dirty="0" smtClean="0">
                <a:solidFill>
                  <a:srgbClr val="FF0000"/>
                </a:solidFill>
              </a:rPr>
              <a:t>3. Gözler: </a:t>
            </a:r>
            <a:r>
              <a:rPr lang="tr-TR" dirty="0" err="1" smtClean="0"/>
              <a:t>Eksternal</a:t>
            </a:r>
            <a:r>
              <a:rPr lang="tr-TR" dirty="0" smtClean="0"/>
              <a:t> </a:t>
            </a:r>
            <a:r>
              <a:rPr lang="tr-TR" dirty="0" err="1" smtClean="0"/>
              <a:t>xantelesma</a:t>
            </a:r>
            <a:r>
              <a:rPr lang="tr-TR" dirty="0" smtClean="0"/>
              <a:t>, iriste </a:t>
            </a:r>
            <a:r>
              <a:rPr lang="tr-TR" dirty="0" err="1" smtClean="0"/>
              <a:t>arkus</a:t>
            </a:r>
            <a:r>
              <a:rPr lang="tr-TR" dirty="0" smtClean="0"/>
              <a:t> </a:t>
            </a:r>
            <a:r>
              <a:rPr lang="tr-TR" dirty="0" err="1" smtClean="0"/>
              <a:t>senilis</a:t>
            </a:r>
            <a:r>
              <a:rPr lang="tr-TR" dirty="0" smtClean="0"/>
              <a:t>, </a:t>
            </a:r>
            <a:r>
              <a:rPr lang="tr-TR" dirty="0" err="1" smtClean="0"/>
              <a:t>fundusta</a:t>
            </a:r>
            <a:r>
              <a:rPr lang="tr-TR" dirty="0" smtClean="0"/>
              <a:t> </a:t>
            </a:r>
            <a:r>
              <a:rPr lang="tr-TR" dirty="0" err="1" smtClean="0"/>
              <a:t>kapiller</a:t>
            </a:r>
            <a:r>
              <a:rPr lang="tr-TR" dirty="0" smtClean="0"/>
              <a:t> duvarın               kalınlaşması gibi bulgular </a:t>
            </a:r>
            <a:r>
              <a:rPr lang="tr-TR" dirty="0" err="1" smtClean="0"/>
              <a:t>aterosklerotik</a:t>
            </a:r>
            <a:r>
              <a:rPr lang="tr-TR" dirty="0" smtClean="0"/>
              <a:t> bir olguyu düşündürebilir.</a:t>
            </a:r>
          </a:p>
          <a:p>
            <a:pPr marL="0" indent="0">
              <a:buNone/>
            </a:pPr>
            <a:r>
              <a:rPr lang="tr-TR" b="1" dirty="0" smtClean="0">
                <a:solidFill>
                  <a:srgbClr val="FF0000"/>
                </a:solidFill>
              </a:rPr>
              <a:t>4. Boyun: </a:t>
            </a:r>
            <a:r>
              <a:rPr lang="tr-TR" dirty="0" err="1" smtClean="0"/>
              <a:t>Trakeanın</a:t>
            </a:r>
            <a:r>
              <a:rPr lang="tr-TR" dirty="0" smtClean="0"/>
              <a:t> pozisyonu ve </a:t>
            </a:r>
            <a:r>
              <a:rPr lang="tr-TR" dirty="0" err="1" smtClean="0"/>
              <a:t>juguler</a:t>
            </a:r>
            <a:r>
              <a:rPr lang="tr-TR" dirty="0" smtClean="0"/>
              <a:t> </a:t>
            </a:r>
            <a:r>
              <a:rPr lang="tr-TR" dirty="0" err="1" smtClean="0"/>
              <a:t>venöz</a:t>
            </a:r>
            <a:r>
              <a:rPr lang="tr-TR" dirty="0" smtClean="0"/>
              <a:t> dolgunluk kontrol edilmelidir.       Boyunda </a:t>
            </a:r>
            <a:r>
              <a:rPr lang="tr-TR" dirty="0" err="1" smtClean="0"/>
              <a:t>krepitan</a:t>
            </a:r>
            <a:r>
              <a:rPr lang="tr-TR" dirty="0" smtClean="0"/>
              <a:t> </a:t>
            </a:r>
            <a:r>
              <a:rPr lang="tr-TR" dirty="0" err="1" smtClean="0"/>
              <a:t>subkutan</a:t>
            </a:r>
            <a:r>
              <a:rPr lang="tr-TR" dirty="0" smtClean="0"/>
              <a:t> amfizem saptanabilir. Ayrıca </a:t>
            </a:r>
            <a:r>
              <a:rPr lang="tr-TR" dirty="0" err="1" smtClean="0"/>
              <a:t>aortik</a:t>
            </a:r>
            <a:r>
              <a:rPr lang="tr-TR" dirty="0" smtClean="0"/>
              <a:t> </a:t>
            </a:r>
            <a:r>
              <a:rPr lang="tr-TR" dirty="0" err="1" smtClean="0"/>
              <a:t>stenoza</a:t>
            </a:r>
            <a:r>
              <a:rPr lang="tr-TR" dirty="0" smtClean="0"/>
              <a:t> bağlı üfürüm dinlenmelidir.</a:t>
            </a:r>
          </a:p>
          <a:p>
            <a:pPr marL="0" indent="0">
              <a:buNone/>
            </a:pPr>
            <a:r>
              <a:rPr lang="tr-TR" b="1" dirty="0" smtClean="0">
                <a:solidFill>
                  <a:srgbClr val="FF0000"/>
                </a:solidFill>
              </a:rPr>
              <a:t>5. Göğüs duvarı:</a:t>
            </a:r>
          </a:p>
          <a:p>
            <a:pPr marL="0" indent="0">
              <a:buNone/>
            </a:pPr>
            <a:r>
              <a:rPr lang="tr-TR" dirty="0" smtClean="0"/>
              <a:t>•  </a:t>
            </a:r>
            <a:r>
              <a:rPr lang="tr-TR" dirty="0" err="1" smtClean="0"/>
              <a:t>Visseral</a:t>
            </a:r>
            <a:r>
              <a:rPr lang="tr-TR" dirty="0" smtClean="0"/>
              <a:t> bir hastalığa bağlı göğüs ağrısında lokalize, </a:t>
            </a:r>
            <a:r>
              <a:rPr lang="tr-TR" dirty="0" err="1" smtClean="0"/>
              <a:t>superfisial</a:t>
            </a:r>
            <a:r>
              <a:rPr lang="tr-TR" dirty="0" smtClean="0"/>
              <a:t> ağrı görülebilir. Ancak </a:t>
            </a:r>
            <a:r>
              <a:rPr lang="tr-TR" dirty="0" err="1" smtClean="0"/>
              <a:t>MI’lı</a:t>
            </a:r>
            <a:r>
              <a:rPr lang="tr-TR" dirty="0" smtClean="0"/>
              <a:t> olguların %5’inde de bu bulgu görülebilir. </a:t>
            </a:r>
            <a:r>
              <a:rPr lang="tr-TR" dirty="0" err="1" smtClean="0"/>
              <a:t>Pulmoner</a:t>
            </a:r>
            <a:r>
              <a:rPr lang="tr-TR" dirty="0" smtClean="0"/>
              <a:t> </a:t>
            </a:r>
            <a:r>
              <a:rPr lang="tr-TR" dirty="0" err="1" smtClean="0"/>
              <a:t>efüzyon</a:t>
            </a:r>
            <a:r>
              <a:rPr lang="tr-TR" dirty="0" smtClean="0"/>
              <a:t> ve </a:t>
            </a:r>
            <a:r>
              <a:rPr lang="tr-TR" dirty="0" err="1" smtClean="0"/>
              <a:t>pnömotoraksta</a:t>
            </a:r>
            <a:r>
              <a:rPr lang="tr-TR" dirty="0" smtClean="0"/>
              <a:t> perküsyon önemli bir muayene yöntemidir.</a:t>
            </a:r>
          </a:p>
          <a:p>
            <a:pPr marL="0" indent="0">
              <a:buNone/>
            </a:pPr>
            <a:r>
              <a:rPr lang="tr-TR" dirty="0" smtClean="0"/>
              <a:t>•   Dinlemekle </a:t>
            </a:r>
            <a:r>
              <a:rPr lang="tr-TR" dirty="0" err="1" smtClean="0"/>
              <a:t>ral</a:t>
            </a:r>
            <a:r>
              <a:rPr lang="tr-TR" dirty="0" smtClean="0"/>
              <a:t>, </a:t>
            </a:r>
            <a:r>
              <a:rPr lang="tr-TR" dirty="0" err="1" smtClean="0"/>
              <a:t>wheezing</a:t>
            </a:r>
            <a:r>
              <a:rPr lang="tr-TR" dirty="0" smtClean="0"/>
              <a:t> duyulabilir. </a:t>
            </a:r>
          </a:p>
          <a:p>
            <a:pPr marL="0" indent="0">
              <a:buNone/>
            </a:pPr>
            <a:r>
              <a:rPr lang="tr-TR" b="1" dirty="0" smtClean="0">
                <a:solidFill>
                  <a:srgbClr val="FF0000"/>
                </a:solidFill>
              </a:rPr>
              <a:t>6.Batın muayenesi: </a:t>
            </a:r>
            <a:r>
              <a:rPr lang="tr-TR" dirty="0" smtClean="0"/>
              <a:t>Üfürüm sesi dinlenir</a:t>
            </a:r>
            <a:endParaRPr lang="tr-TR" dirty="0"/>
          </a:p>
        </p:txBody>
      </p:sp>
    </p:spTree>
    <p:extLst>
      <p:ext uri="{BB962C8B-B14F-4D97-AF65-F5344CB8AC3E}">
        <p14:creationId xmlns:p14="http://schemas.microsoft.com/office/powerpoint/2010/main" val="2039630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GÖĞÜS AĞRISINDA AYIRICI TANI </a:t>
            </a:r>
          </a:p>
        </p:txBody>
      </p:sp>
      <p:sp>
        <p:nvSpPr>
          <p:cNvPr id="3" name="İçerik Yer Tutucusu 2"/>
          <p:cNvSpPr>
            <a:spLocks noGrp="1"/>
          </p:cNvSpPr>
          <p:nvPr>
            <p:ph idx="1"/>
          </p:nvPr>
        </p:nvSpPr>
        <p:spPr/>
        <p:txBody>
          <a:bodyPr>
            <a:normAutofit fontScale="77500" lnSpcReduction="20000"/>
          </a:bodyPr>
          <a:lstStyle/>
          <a:p>
            <a:pPr marL="0" indent="0">
              <a:buNone/>
            </a:pPr>
            <a:r>
              <a:rPr lang="tr-TR" dirty="0" smtClean="0"/>
              <a:t>Akut </a:t>
            </a:r>
            <a:r>
              <a:rPr lang="tr-TR" dirty="0"/>
              <a:t>göğüs ağrısının sebeplerini ayırmak güçtür. Çünkü:</a:t>
            </a:r>
          </a:p>
          <a:p>
            <a:pPr marL="0" indent="0">
              <a:buNone/>
            </a:pPr>
            <a:r>
              <a:rPr lang="tr-TR" dirty="0"/>
              <a:t>•	Hastanın semptomlarını tanımlama yeteneği değerlendirme sonucunu büyük oranda etkilemektedir.</a:t>
            </a:r>
          </a:p>
          <a:p>
            <a:pPr marL="0" indent="0">
              <a:buNone/>
            </a:pPr>
            <a:r>
              <a:rPr lang="tr-TR" dirty="0"/>
              <a:t>•	Ağrının lokalizasyonu ile kökeni arasında az bir bağlantı vardır. </a:t>
            </a:r>
            <a:r>
              <a:rPr lang="tr-TR" dirty="0" err="1"/>
              <a:t>Torasik</a:t>
            </a:r>
            <a:r>
              <a:rPr lang="tr-TR" dirty="0"/>
              <a:t> </a:t>
            </a:r>
            <a:r>
              <a:rPr lang="tr-TR" dirty="0" err="1"/>
              <a:t>visseral</a:t>
            </a:r>
            <a:r>
              <a:rPr lang="tr-TR" dirty="0"/>
              <a:t> organlardan kaynaklanan ağrının tipi ve yoğunluğu  bir organ sistemi için spesifik değildir. Örneğin; </a:t>
            </a:r>
            <a:r>
              <a:rPr lang="tr-TR" dirty="0" err="1"/>
              <a:t>özafagus</a:t>
            </a:r>
            <a:r>
              <a:rPr lang="tr-TR" dirty="0"/>
              <a:t> spazmı, kardiyak </a:t>
            </a:r>
            <a:r>
              <a:rPr lang="tr-TR" dirty="0" err="1"/>
              <a:t>iskemik</a:t>
            </a:r>
            <a:r>
              <a:rPr lang="tr-TR" dirty="0"/>
              <a:t> ağrılar ve büyük damarların gerilmesinden kaynaklanan ağrıların hepsi basıcı, yakıcı ya da kıvrandırıcı niteliktedir.</a:t>
            </a:r>
          </a:p>
          <a:p>
            <a:pPr marL="0" indent="0">
              <a:buNone/>
            </a:pPr>
            <a:r>
              <a:rPr lang="tr-TR" dirty="0"/>
              <a:t>•	 Ağrının  </a:t>
            </a:r>
            <a:r>
              <a:rPr lang="tr-TR" dirty="0" err="1"/>
              <a:t>lokalİzasyonu</a:t>
            </a:r>
            <a:r>
              <a:rPr lang="tr-TR" dirty="0"/>
              <a:t> ve yayılımı  ağrının hangi organ sisteminden kaynaklandığını bulmada yeterli değildir. </a:t>
            </a:r>
            <a:r>
              <a:rPr lang="tr-TR" dirty="0" err="1"/>
              <a:t>Torasik</a:t>
            </a:r>
            <a:r>
              <a:rPr lang="tr-TR" dirty="0"/>
              <a:t> organ patolojileri olan hastalar </a:t>
            </a:r>
            <a:r>
              <a:rPr lang="tr-TR" dirty="0" err="1"/>
              <a:t>toraks</a:t>
            </a:r>
            <a:r>
              <a:rPr lang="tr-TR" dirty="0"/>
              <a:t> dışında </a:t>
            </a:r>
            <a:r>
              <a:rPr lang="tr-TR" dirty="0" err="1"/>
              <a:t>epigastrium</a:t>
            </a:r>
            <a:r>
              <a:rPr lang="tr-TR" dirty="0"/>
              <a:t>, boyun ya da çenede ağrı ile başvurabilirler. Tersine  </a:t>
            </a:r>
            <a:r>
              <a:rPr lang="tr-TR" dirty="0" err="1"/>
              <a:t>servikal</a:t>
            </a:r>
            <a:r>
              <a:rPr lang="tr-TR" dirty="0"/>
              <a:t> disk </a:t>
            </a:r>
            <a:r>
              <a:rPr lang="tr-TR" dirty="0" err="1"/>
              <a:t>herniasyonu</a:t>
            </a:r>
            <a:r>
              <a:rPr lang="tr-TR" dirty="0"/>
              <a:t> olanlar omuz ve </a:t>
            </a:r>
            <a:r>
              <a:rPr lang="tr-TR" dirty="0" err="1"/>
              <a:t>klavikula</a:t>
            </a:r>
            <a:r>
              <a:rPr lang="tr-TR" dirty="0"/>
              <a:t> etrafında ağrıdan şikayet edebilirler..</a:t>
            </a:r>
          </a:p>
          <a:p>
            <a:pPr marL="0" indent="0">
              <a:buNone/>
            </a:pPr>
            <a:r>
              <a:rPr lang="tr-TR" dirty="0"/>
              <a:t>•	Ağrıya birden fazla hastalık neden olabilir.</a:t>
            </a:r>
          </a:p>
          <a:p>
            <a:pPr marL="0" indent="0">
              <a:buNone/>
            </a:pPr>
            <a:r>
              <a:rPr lang="tr-TR" dirty="0"/>
              <a:t>      </a:t>
            </a:r>
          </a:p>
        </p:txBody>
      </p:sp>
    </p:spTree>
    <p:extLst>
      <p:ext uri="{BB962C8B-B14F-4D97-AF65-F5344CB8AC3E}">
        <p14:creationId xmlns:p14="http://schemas.microsoft.com/office/powerpoint/2010/main" val="6749756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GÖĞÜS AĞRISINDA ETYOLOJİK </a:t>
            </a:r>
            <a:r>
              <a:rPr lang="tr-TR" dirty="0" err="1" smtClean="0"/>
              <a:t>fAKTÖRLER</a:t>
            </a:r>
            <a:r>
              <a:rPr lang="tr-TR" dirty="0"/>
              <a:t/>
            </a:r>
            <a:br>
              <a:rPr lang="tr-TR" dirty="0"/>
            </a:br>
            <a:endParaRPr lang="tr-TR" dirty="0"/>
          </a:p>
        </p:txBody>
      </p:sp>
      <p:sp>
        <p:nvSpPr>
          <p:cNvPr id="3" name="İçerik Yer Tutucusu 2"/>
          <p:cNvSpPr>
            <a:spLocks noGrp="1"/>
          </p:cNvSpPr>
          <p:nvPr>
            <p:ph sz="half" idx="1"/>
          </p:nvPr>
        </p:nvSpPr>
        <p:spPr>
          <a:xfrm>
            <a:off x="368968" y="1825624"/>
            <a:ext cx="5650832" cy="5032375"/>
          </a:xfrm>
        </p:spPr>
        <p:txBody>
          <a:bodyPr>
            <a:normAutofit fontScale="32500" lnSpcReduction="20000"/>
          </a:bodyPr>
          <a:lstStyle/>
          <a:p>
            <a:pPr marL="0" indent="0">
              <a:buNone/>
            </a:pPr>
            <a:r>
              <a:rPr lang="tr-TR" sz="3800" b="1" dirty="0" smtClean="0">
                <a:solidFill>
                  <a:srgbClr val="FF0000"/>
                </a:solidFill>
              </a:rPr>
              <a:t>A</a:t>
            </a:r>
            <a:r>
              <a:rPr lang="tr-TR" sz="3800" b="1" dirty="0">
                <a:solidFill>
                  <a:srgbClr val="FF0000"/>
                </a:solidFill>
              </a:rPr>
              <a:t>: Kardiyak  nedenler</a:t>
            </a:r>
          </a:p>
          <a:p>
            <a:pPr marL="0" indent="0">
              <a:buNone/>
            </a:pPr>
            <a:r>
              <a:rPr lang="tr-TR" sz="3800" dirty="0"/>
              <a:t>•      Koroner </a:t>
            </a:r>
            <a:r>
              <a:rPr lang="tr-TR" sz="3800" dirty="0" err="1"/>
              <a:t>ateroskleroz</a:t>
            </a:r>
            <a:r>
              <a:rPr lang="tr-TR" sz="3800" dirty="0"/>
              <a:t> (hemen daima)</a:t>
            </a:r>
          </a:p>
          <a:p>
            <a:pPr marL="0" indent="0">
              <a:buNone/>
            </a:pPr>
            <a:r>
              <a:rPr lang="tr-TR" sz="3800" dirty="0"/>
              <a:t>•      </a:t>
            </a:r>
            <a:r>
              <a:rPr lang="tr-TR" sz="3800" dirty="0" err="1"/>
              <a:t>Angina</a:t>
            </a:r>
            <a:r>
              <a:rPr lang="tr-TR" sz="3800" dirty="0"/>
              <a:t> </a:t>
            </a:r>
            <a:r>
              <a:rPr lang="tr-TR" sz="3800" dirty="0" err="1"/>
              <a:t>pektoris</a:t>
            </a:r>
            <a:r>
              <a:rPr lang="tr-TR" sz="3800" dirty="0"/>
              <a:t> ( stabil, </a:t>
            </a:r>
            <a:r>
              <a:rPr lang="tr-TR" sz="3800" dirty="0" err="1"/>
              <a:t>unstabil</a:t>
            </a:r>
            <a:r>
              <a:rPr lang="tr-TR" sz="3800" dirty="0"/>
              <a:t>)</a:t>
            </a:r>
          </a:p>
          <a:p>
            <a:pPr marL="0" indent="0">
              <a:buNone/>
            </a:pPr>
            <a:r>
              <a:rPr lang="tr-TR" sz="3800" dirty="0"/>
              <a:t>•      Akut </a:t>
            </a:r>
            <a:r>
              <a:rPr lang="tr-TR" sz="3800" dirty="0" err="1"/>
              <a:t>Myokard</a:t>
            </a:r>
            <a:r>
              <a:rPr lang="tr-TR" sz="3800" dirty="0"/>
              <a:t> </a:t>
            </a:r>
            <a:r>
              <a:rPr lang="tr-TR" sz="3800" dirty="0" err="1"/>
              <a:t>Infarktüsü</a:t>
            </a:r>
            <a:endParaRPr lang="tr-TR" sz="3800" dirty="0"/>
          </a:p>
          <a:p>
            <a:pPr marL="0" indent="0">
              <a:buNone/>
            </a:pPr>
            <a:r>
              <a:rPr lang="tr-TR" sz="3800" dirty="0"/>
              <a:t>•      </a:t>
            </a:r>
            <a:r>
              <a:rPr lang="tr-TR" sz="3800" dirty="0" err="1"/>
              <a:t>Perikardit</a:t>
            </a:r>
            <a:r>
              <a:rPr lang="tr-TR" sz="3800" dirty="0"/>
              <a:t> (</a:t>
            </a:r>
            <a:r>
              <a:rPr lang="tr-TR" sz="3800" dirty="0" err="1"/>
              <a:t>tamponad</a:t>
            </a:r>
            <a:r>
              <a:rPr lang="tr-TR" sz="3800" dirty="0"/>
              <a:t> ile)</a:t>
            </a:r>
          </a:p>
          <a:p>
            <a:pPr marL="0" indent="0">
              <a:buNone/>
            </a:pPr>
            <a:r>
              <a:rPr lang="tr-TR" sz="3800" dirty="0"/>
              <a:t>•      Kapak hastalıkları</a:t>
            </a:r>
          </a:p>
          <a:p>
            <a:pPr marL="0" indent="0">
              <a:buNone/>
            </a:pPr>
            <a:r>
              <a:rPr lang="tr-TR" sz="3800" b="1" dirty="0" smtClean="0">
                <a:solidFill>
                  <a:srgbClr val="FF0000"/>
                </a:solidFill>
              </a:rPr>
              <a:t> </a:t>
            </a:r>
            <a:r>
              <a:rPr lang="tr-TR" sz="3800" b="1" dirty="0">
                <a:solidFill>
                  <a:srgbClr val="FF0000"/>
                </a:solidFill>
              </a:rPr>
              <a:t>B: </a:t>
            </a:r>
            <a:r>
              <a:rPr lang="tr-TR" sz="3800" b="1" dirty="0" err="1">
                <a:solidFill>
                  <a:srgbClr val="FF0000"/>
                </a:solidFill>
              </a:rPr>
              <a:t>Vasküler</a:t>
            </a:r>
            <a:r>
              <a:rPr lang="tr-TR" sz="3800" b="1" dirty="0">
                <a:solidFill>
                  <a:srgbClr val="FF0000"/>
                </a:solidFill>
              </a:rPr>
              <a:t> nedenler</a:t>
            </a:r>
          </a:p>
          <a:p>
            <a:pPr marL="0" indent="0">
              <a:buNone/>
            </a:pPr>
            <a:r>
              <a:rPr lang="tr-TR" sz="3800" dirty="0"/>
              <a:t>•         Aort </a:t>
            </a:r>
            <a:r>
              <a:rPr lang="tr-TR" sz="3800" dirty="0" err="1"/>
              <a:t>diseksiyonu</a:t>
            </a:r>
            <a:endParaRPr lang="tr-TR" sz="3800" dirty="0"/>
          </a:p>
          <a:p>
            <a:pPr marL="0" indent="0">
              <a:buNone/>
            </a:pPr>
            <a:r>
              <a:rPr lang="tr-TR" sz="3800" dirty="0"/>
              <a:t>•         </a:t>
            </a:r>
            <a:r>
              <a:rPr lang="tr-TR" sz="3800" dirty="0" err="1"/>
              <a:t>Pulmoner</a:t>
            </a:r>
            <a:r>
              <a:rPr lang="tr-TR" sz="3800" dirty="0"/>
              <a:t> </a:t>
            </a:r>
            <a:r>
              <a:rPr lang="tr-TR" sz="3800" dirty="0" err="1"/>
              <a:t>emboli</a:t>
            </a:r>
            <a:endParaRPr lang="tr-TR" sz="3800" dirty="0"/>
          </a:p>
          <a:p>
            <a:pPr marL="0" indent="0">
              <a:buNone/>
            </a:pPr>
            <a:r>
              <a:rPr lang="tr-TR" sz="3800" dirty="0"/>
              <a:t>•         </a:t>
            </a:r>
            <a:r>
              <a:rPr lang="tr-TR" sz="3800" dirty="0" err="1"/>
              <a:t>Pulmoner</a:t>
            </a:r>
            <a:r>
              <a:rPr lang="tr-TR" sz="3800" dirty="0"/>
              <a:t>  hipertansiyon</a:t>
            </a:r>
          </a:p>
          <a:p>
            <a:pPr marL="0" indent="0">
              <a:buNone/>
            </a:pPr>
            <a:r>
              <a:rPr lang="tr-TR" sz="3800" b="1" dirty="0">
                <a:solidFill>
                  <a:srgbClr val="FF0000"/>
                </a:solidFill>
              </a:rPr>
              <a:t>C: Nörolojik </a:t>
            </a:r>
            <a:r>
              <a:rPr lang="tr-TR" sz="3800" b="1" dirty="0" smtClean="0">
                <a:solidFill>
                  <a:srgbClr val="FF0000"/>
                </a:solidFill>
              </a:rPr>
              <a:t>nedenler</a:t>
            </a:r>
            <a:endParaRPr lang="tr-TR" sz="3800" b="1" dirty="0">
              <a:solidFill>
                <a:srgbClr val="FF0000"/>
              </a:solidFill>
            </a:endParaRPr>
          </a:p>
          <a:p>
            <a:pPr marL="0" indent="0">
              <a:buNone/>
            </a:pPr>
            <a:r>
              <a:rPr lang="tr-TR" sz="3800" dirty="0"/>
              <a:t>•         </a:t>
            </a:r>
            <a:r>
              <a:rPr lang="tr-TR" sz="3800" dirty="0" err="1"/>
              <a:t>Herpes</a:t>
            </a:r>
            <a:r>
              <a:rPr lang="tr-TR" sz="3800" dirty="0"/>
              <a:t> </a:t>
            </a:r>
            <a:r>
              <a:rPr lang="tr-TR" sz="3800" dirty="0" err="1"/>
              <a:t>Zoster</a:t>
            </a:r>
            <a:endParaRPr lang="tr-TR" sz="3800" dirty="0"/>
          </a:p>
          <a:p>
            <a:pPr marL="0" indent="0">
              <a:buNone/>
            </a:pPr>
            <a:r>
              <a:rPr lang="tr-TR" sz="3800" dirty="0" smtClean="0"/>
              <a:t>•         </a:t>
            </a:r>
            <a:r>
              <a:rPr lang="tr-TR" sz="3800" dirty="0" err="1" smtClean="0"/>
              <a:t>Nöromuskuloskeletal</a:t>
            </a:r>
            <a:r>
              <a:rPr lang="tr-TR" sz="3800" dirty="0" smtClean="0"/>
              <a:t> </a:t>
            </a:r>
            <a:r>
              <a:rPr lang="tr-TR" sz="3800" dirty="0"/>
              <a:t>hastalıklar</a:t>
            </a:r>
          </a:p>
          <a:p>
            <a:pPr marL="0" indent="0">
              <a:buNone/>
            </a:pPr>
            <a:r>
              <a:rPr lang="tr-TR" sz="3800" dirty="0"/>
              <a:t>•         Göğüs duvarına ait ağrılar( </a:t>
            </a:r>
            <a:r>
              <a:rPr lang="tr-TR" sz="3800" dirty="0" err="1"/>
              <a:t>kostokondrit</a:t>
            </a:r>
            <a:r>
              <a:rPr lang="tr-TR" sz="3800" dirty="0"/>
              <a:t>, </a:t>
            </a:r>
            <a:r>
              <a:rPr lang="tr-TR" sz="3800" dirty="0" err="1"/>
              <a:t>interkostal</a:t>
            </a:r>
            <a:r>
              <a:rPr lang="tr-TR" sz="3800" dirty="0"/>
              <a:t> kas gerilmesi)</a:t>
            </a:r>
          </a:p>
          <a:p>
            <a:pPr marL="0" indent="0">
              <a:buNone/>
            </a:pPr>
            <a:r>
              <a:rPr lang="tr-TR" sz="3800" dirty="0"/>
              <a:t>•         Göğüs duvarı tümörleri</a:t>
            </a:r>
          </a:p>
          <a:p>
            <a:pPr marL="0" indent="0">
              <a:buNone/>
            </a:pPr>
            <a:r>
              <a:rPr lang="tr-TR" sz="3800" dirty="0"/>
              <a:t>•         </a:t>
            </a:r>
            <a:r>
              <a:rPr lang="tr-TR" sz="3800" dirty="0" err="1"/>
              <a:t>Servikal</a:t>
            </a:r>
            <a:r>
              <a:rPr lang="tr-TR" sz="3800" dirty="0"/>
              <a:t> ve üst </a:t>
            </a:r>
            <a:r>
              <a:rPr lang="tr-TR" sz="3800" dirty="0" err="1"/>
              <a:t>torakal</a:t>
            </a:r>
            <a:r>
              <a:rPr lang="tr-TR" sz="3800" dirty="0"/>
              <a:t> </a:t>
            </a:r>
            <a:r>
              <a:rPr lang="tr-TR" sz="3800" dirty="0" err="1"/>
              <a:t>vertebra</a:t>
            </a:r>
            <a:r>
              <a:rPr lang="tr-TR" sz="3800" dirty="0"/>
              <a:t> </a:t>
            </a:r>
            <a:r>
              <a:rPr lang="tr-TR" sz="3800" dirty="0" err="1"/>
              <a:t>osteoartriti</a:t>
            </a:r>
            <a:endParaRPr lang="tr-TR" sz="3800" dirty="0"/>
          </a:p>
          <a:p>
            <a:pPr marL="0" indent="0">
              <a:buNone/>
            </a:pPr>
            <a:endParaRPr lang="tr-TR" dirty="0"/>
          </a:p>
        </p:txBody>
      </p:sp>
      <p:sp>
        <p:nvSpPr>
          <p:cNvPr id="4" name="İçerik Yer Tutucusu 3"/>
          <p:cNvSpPr>
            <a:spLocks noGrp="1"/>
          </p:cNvSpPr>
          <p:nvPr>
            <p:ph sz="half" idx="2"/>
          </p:nvPr>
        </p:nvSpPr>
        <p:spPr>
          <a:xfrm>
            <a:off x="6172200" y="1825624"/>
            <a:ext cx="5181600" cy="5032375"/>
          </a:xfrm>
        </p:spPr>
        <p:txBody>
          <a:bodyPr>
            <a:normAutofit fontScale="32500" lnSpcReduction="20000"/>
          </a:bodyPr>
          <a:lstStyle/>
          <a:p>
            <a:pPr marL="0" indent="0">
              <a:buNone/>
            </a:pPr>
            <a:r>
              <a:rPr lang="tr-TR" sz="5000" b="1" dirty="0">
                <a:solidFill>
                  <a:srgbClr val="FF0000"/>
                </a:solidFill>
              </a:rPr>
              <a:t>D: </a:t>
            </a:r>
            <a:r>
              <a:rPr lang="tr-TR" sz="5000" b="1" dirty="0" err="1">
                <a:solidFill>
                  <a:srgbClr val="FF0000"/>
                </a:solidFill>
              </a:rPr>
              <a:t>Pulmoner</a:t>
            </a:r>
            <a:r>
              <a:rPr lang="tr-TR" sz="5000" b="1" dirty="0">
                <a:solidFill>
                  <a:srgbClr val="FF0000"/>
                </a:solidFill>
              </a:rPr>
              <a:t> nedenler</a:t>
            </a:r>
          </a:p>
          <a:p>
            <a:pPr marL="0" indent="0">
              <a:buNone/>
            </a:pPr>
            <a:r>
              <a:rPr lang="tr-TR" sz="5000" dirty="0"/>
              <a:t>•         </a:t>
            </a:r>
            <a:r>
              <a:rPr lang="tr-TR" sz="5000" dirty="0" err="1"/>
              <a:t>Plevral</a:t>
            </a:r>
            <a:r>
              <a:rPr lang="tr-TR" sz="5000" dirty="0"/>
              <a:t> </a:t>
            </a:r>
            <a:r>
              <a:rPr lang="tr-TR" sz="5000" dirty="0" err="1"/>
              <a:t>irritasyon</a:t>
            </a:r>
            <a:r>
              <a:rPr lang="tr-TR" sz="5000" dirty="0"/>
              <a:t> ( enfeksiyon, </a:t>
            </a:r>
            <a:r>
              <a:rPr lang="tr-TR" sz="5000" dirty="0" err="1"/>
              <a:t>inflamasyon</a:t>
            </a:r>
            <a:r>
              <a:rPr lang="tr-TR" sz="5000" dirty="0"/>
              <a:t>, </a:t>
            </a:r>
            <a:r>
              <a:rPr lang="tr-TR" sz="5000" dirty="0" err="1"/>
              <a:t>infiltrasyon</a:t>
            </a:r>
            <a:r>
              <a:rPr lang="tr-TR" sz="5000" dirty="0"/>
              <a:t>)</a:t>
            </a:r>
          </a:p>
          <a:p>
            <a:pPr marL="0" indent="0">
              <a:buNone/>
            </a:pPr>
            <a:r>
              <a:rPr lang="tr-TR" sz="5000" dirty="0"/>
              <a:t>•         </a:t>
            </a:r>
            <a:r>
              <a:rPr lang="tr-TR" sz="5000" dirty="0" err="1"/>
              <a:t>Pnömotoraks</a:t>
            </a:r>
            <a:endParaRPr lang="tr-TR" sz="5000" dirty="0"/>
          </a:p>
          <a:p>
            <a:pPr marL="0" indent="0">
              <a:buNone/>
            </a:pPr>
            <a:r>
              <a:rPr lang="tr-TR" sz="5000" dirty="0"/>
              <a:t>•         </a:t>
            </a:r>
            <a:r>
              <a:rPr lang="tr-TR" sz="5000" dirty="0" err="1"/>
              <a:t>Trakeobronşit</a:t>
            </a:r>
            <a:endParaRPr lang="tr-TR" sz="5000" dirty="0"/>
          </a:p>
          <a:p>
            <a:pPr marL="0" indent="0">
              <a:buNone/>
            </a:pPr>
            <a:r>
              <a:rPr lang="tr-TR" sz="5000" b="1" dirty="0">
                <a:solidFill>
                  <a:srgbClr val="FF0000"/>
                </a:solidFill>
              </a:rPr>
              <a:t>E: </a:t>
            </a:r>
            <a:r>
              <a:rPr lang="tr-TR" sz="5000" b="1" dirty="0" err="1">
                <a:solidFill>
                  <a:srgbClr val="FF0000"/>
                </a:solidFill>
              </a:rPr>
              <a:t>Gastrointestinal</a:t>
            </a:r>
            <a:r>
              <a:rPr lang="tr-TR" sz="5000" b="1" dirty="0">
                <a:solidFill>
                  <a:srgbClr val="FF0000"/>
                </a:solidFill>
              </a:rPr>
              <a:t> nedenler</a:t>
            </a:r>
          </a:p>
          <a:p>
            <a:pPr marL="0" indent="0">
              <a:buNone/>
            </a:pPr>
            <a:r>
              <a:rPr lang="tr-TR" sz="5000" dirty="0"/>
              <a:t>•         </a:t>
            </a:r>
            <a:r>
              <a:rPr lang="tr-TR" sz="5000" dirty="0" err="1"/>
              <a:t>Reflü</a:t>
            </a:r>
            <a:r>
              <a:rPr lang="tr-TR" sz="5000" dirty="0"/>
              <a:t> </a:t>
            </a:r>
            <a:r>
              <a:rPr lang="tr-TR" sz="5000" dirty="0" err="1"/>
              <a:t>özafajit</a:t>
            </a:r>
            <a:r>
              <a:rPr lang="tr-TR" sz="5000" dirty="0"/>
              <a:t> / spazm</a:t>
            </a:r>
          </a:p>
          <a:p>
            <a:pPr marL="0" indent="0">
              <a:buNone/>
            </a:pPr>
            <a:r>
              <a:rPr lang="tr-TR" sz="5000" dirty="0"/>
              <a:t>•         </a:t>
            </a:r>
            <a:r>
              <a:rPr lang="tr-TR" sz="5000" dirty="0" err="1"/>
              <a:t>Özafagus</a:t>
            </a:r>
            <a:r>
              <a:rPr lang="tr-TR" sz="5000" dirty="0"/>
              <a:t> </a:t>
            </a:r>
            <a:r>
              <a:rPr lang="tr-TR" sz="5000" dirty="0" err="1"/>
              <a:t>rüptürü</a:t>
            </a:r>
            <a:endParaRPr lang="tr-TR" sz="5000" dirty="0"/>
          </a:p>
          <a:p>
            <a:pPr marL="0" indent="0">
              <a:buNone/>
            </a:pPr>
            <a:r>
              <a:rPr lang="tr-TR" sz="5000" dirty="0"/>
              <a:t>•         </a:t>
            </a:r>
            <a:r>
              <a:rPr lang="tr-TR" sz="5000" dirty="0" err="1"/>
              <a:t>Peptik</a:t>
            </a:r>
            <a:r>
              <a:rPr lang="tr-TR" sz="5000" dirty="0"/>
              <a:t> ülser</a:t>
            </a:r>
          </a:p>
          <a:p>
            <a:pPr marL="0" indent="0">
              <a:buNone/>
            </a:pPr>
            <a:r>
              <a:rPr lang="tr-TR" sz="5000" dirty="0"/>
              <a:t>•         Akut </a:t>
            </a:r>
            <a:r>
              <a:rPr lang="tr-TR" sz="5000" dirty="0" err="1"/>
              <a:t>pankreatit</a:t>
            </a:r>
            <a:endParaRPr lang="tr-TR" sz="5000" dirty="0"/>
          </a:p>
          <a:p>
            <a:pPr marL="0" indent="0">
              <a:buNone/>
            </a:pPr>
            <a:r>
              <a:rPr lang="tr-TR" sz="5000" dirty="0"/>
              <a:t>•         </a:t>
            </a:r>
            <a:r>
              <a:rPr lang="tr-TR" sz="5000" dirty="0" err="1"/>
              <a:t>Dispepsi</a:t>
            </a:r>
            <a:endParaRPr lang="tr-TR" sz="5000" dirty="0"/>
          </a:p>
          <a:p>
            <a:pPr marL="0" indent="0">
              <a:buNone/>
            </a:pPr>
            <a:r>
              <a:rPr lang="tr-TR" sz="5000" b="1" dirty="0">
                <a:solidFill>
                  <a:srgbClr val="FF0000"/>
                </a:solidFill>
              </a:rPr>
              <a:t>F: </a:t>
            </a:r>
            <a:r>
              <a:rPr lang="tr-TR" sz="5000" b="1" dirty="0" err="1">
                <a:solidFill>
                  <a:srgbClr val="FF0000"/>
                </a:solidFill>
              </a:rPr>
              <a:t>Emosyonel</a:t>
            </a:r>
            <a:r>
              <a:rPr lang="tr-TR" sz="5000" b="1" dirty="0">
                <a:solidFill>
                  <a:srgbClr val="FF0000"/>
                </a:solidFill>
              </a:rPr>
              <a:t>, psikolojik ve </a:t>
            </a:r>
            <a:r>
              <a:rPr lang="tr-TR" sz="5000" b="1" dirty="0" err="1">
                <a:solidFill>
                  <a:srgbClr val="FF0000"/>
                </a:solidFill>
              </a:rPr>
              <a:t>mental</a:t>
            </a:r>
            <a:r>
              <a:rPr lang="tr-TR" sz="5000" b="1" dirty="0">
                <a:solidFill>
                  <a:srgbClr val="FF0000"/>
                </a:solidFill>
              </a:rPr>
              <a:t> nedenler</a:t>
            </a:r>
          </a:p>
          <a:p>
            <a:pPr marL="0" indent="0">
              <a:buNone/>
            </a:pPr>
            <a:r>
              <a:rPr lang="tr-TR" sz="5000" dirty="0"/>
              <a:t>•	Depresyon</a:t>
            </a:r>
          </a:p>
          <a:p>
            <a:pPr marL="0" indent="0">
              <a:buNone/>
            </a:pPr>
            <a:r>
              <a:rPr lang="tr-TR" sz="5000" dirty="0"/>
              <a:t>•	Kardiyak </a:t>
            </a:r>
            <a:r>
              <a:rPr lang="tr-TR" sz="5000" dirty="0" smtClean="0"/>
              <a:t>psikoz</a:t>
            </a:r>
          </a:p>
          <a:p>
            <a:pPr marL="0" indent="0">
              <a:buNone/>
            </a:pPr>
            <a:r>
              <a:rPr lang="tr-TR" sz="5000" b="1" dirty="0" err="1">
                <a:solidFill>
                  <a:schemeClr val="accent1"/>
                </a:solidFill>
              </a:rPr>
              <a:t>Dispepsi</a:t>
            </a:r>
            <a:r>
              <a:rPr lang="tr-TR" sz="5000" b="1" dirty="0">
                <a:solidFill>
                  <a:schemeClr val="accent1"/>
                </a:solidFill>
              </a:rPr>
              <a:t>, karnın üst bölgesine yerleşmiş olan şişlik, bir aydan fazla süredir devam eden ağrı, geğirme ve gaz çıkartmayla seyreden şikayetler paketidir.</a:t>
            </a:r>
          </a:p>
          <a:p>
            <a:endParaRPr lang="tr-TR" dirty="0"/>
          </a:p>
        </p:txBody>
      </p:sp>
    </p:spTree>
    <p:extLst>
      <p:ext uri="{BB962C8B-B14F-4D97-AF65-F5344CB8AC3E}">
        <p14:creationId xmlns:p14="http://schemas.microsoft.com/office/powerpoint/2010/main" val="3231070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dirty="0" smtClean="0"/>
              <a:t>ALANDA </a:t>
            </a:r>
            <a:r>
              <a:rPr lang="tr-TR" dirty="0"/>
              <a:t>GÖĞÜS AĞRILI HASTAYA YAKLAŞIM</a:t>
            </a:r>
            <a:br>
              <a:rPr lang="tr-TR" dirty="0"/>
            </a:br>
            <a:endParaRPr lang="tr-TR" dirty="0"/>
          </a:p>
        </p:txBody>
      </p:sp>
      <p:sp>
        <p:nvSpPr>
          <p:cNvPr id="3" name="İçerik Yer Tutucusu 2"/>
          <p:cNvSpPr>
            <a:spLocks noGrp="1"/>
          </p:cNvSpPr>
          <p:nvPr>
            <p:ph idx="1"/>
          </p:nvPr>
        </p:nvSpPr>
        <p:spPr/>
        <p:txBody>
          <a:bodyPr/>
          <a:lstStyle/>
          <a:p>
            <a:pPr marL="0" indent="0">
              <a:buNone/>
            </a:pPr>
            <a:r>
              <a:rPr lang="tr-TR" dirty="0" smtClean="0"/>
              <a:t>Ülkemizde </a:t>
            </a:r>
            <a:r>
              <a:rPr lang="tr-TR" dirty="0"/>
              <a:t>acil servislere başvuruların % 5-12’sini akut göğüs ağrısı ile gelen hastalar </a:t>
            </a:r>
            <a:r>
              <a:rPr lang="tr-TR" dirty="0" smtClean="0"/>
              <a:t>oluşturmaktadır. </a:t>
            </a:r>
            <a:r>
              <a:rPr lang="tr-TR" dirty="0"/>
              <a:t>Kardiyak kökenli olduğu düşünülerek hastaneye gelen akut göğüs ağrılı hastaların 1/3’ünde </a:t>
            </a:r>
            <a:r>
              <a:rPr lang="tr-TR" dirty="0" smtClean="0"/>
              <a:t>akut </a:t>
            </a:r>
            <a:r>
              <a:rPr lang="tr-TR" dirty="0" err="1"/>
              <a:t>myokard</a:t>
            </a:r>
            <a:r>
              <a:rPr lang="tr-TR" dirty="0"/>
              <a:t> </a:t>
            </a:r>
            <a:r>
              <a:rPr lang="tr-TR" dirty="0" err="1"/>
              <a:t>infarktüsü</a:t>
            </a:r>
            <a:r>
              <a:rPr lang="tr-TR" dirty="0"/>
              <a:t>, 1/3’ünde kararsız </a:t>
            </a:r>
            <a:r>
              <a:rPr lang="tr-TR" dirty="0" err="1"/>
              <a:t>angina</a:t>
            </a:r>
            <a:r>
              <a:rPr lang="tr-TR" dirty="0"/>
              <a:t> </a:t>
            </a:r>
            <a:r>
              <a:rPr lang="tr-TR" dirty="0" err="1"/>
              <a:t>pektoris</a:t>
            </a:r>
            <a:r>
              <a:rPr lang="tr-TR" dirty="0"/>
              <a:t>, kalan 1/3’ünde ise kalp dışı nedenler </a:t>
            </a:r>
            <a:r>
              <a:rPr lang="tr-TR" dirty="0" smtClean="0"/>
              <a:t>saptanmaktadır. </a:t>
            </a:r>
            <a:endParaRPr lang="tr-TR" dirty="0"/>
          </a:p>
          <a:p>
            <a:pPr marL="0" indent="0">
              <a:buNone/>
            </a:pPr>
            <a:r>
              <a:rPr lang="tr-TR" dirty="0"/>
              <a:t>Ülkemizde kalp hastalıkları nedeniyle ölümler (%37.2) tüm ölüm nedenleri arasında birinci sırada yer almaktadır ve  </a:t>
            </a:r>
            <a:r>
              <a:rPr lang="tr-TR" dirty="0" err="1"/>
              <a:t>kardiyovasküler</a:t>
            </a:r>
            <a:r>
              <a:rPr lang="tr-TR" dirty="0"/>
              <a:t> nedenlerle yılda yaklaşık 130. 000 kişi  hayatını </a:t>
            </a:r>
            <a:r>
              <a:rPr lang="tr-TR" dirty="0" smtClean="0"/>
              <a:t>kaybetmektedir.</a:t>
            </a:r>
            <a:endParaRPr lang="tr-TR" dirty="0"/>
          </a:p>
        </p:txBody>
      </p:sp>
    </p:spTree>
    <p:extLst>
      <p:ext uri="{BB962C8B-B14F-4D97-AF65-F5344CB8AC3E}">
        <p14:creationId xmlns:p14="http://schemas.microsoft.com/office/powerpoint/2010/main" val="9968814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normAutofit fontScale="90000"/>
          </a:bodyPr>
          <a:lstStyle/>
          <a:p>
            <a:r>
              <a:rPr lang="tr-TR" dirty="0" smtClean="0"/>
              <a:t/>
            </a:r>
            <a:br>
              <a:rPr lang="tr-TR" dirty="0" smtClean="0"/>
            </a:br>
            <a:r>
              <a:rPr lang="tr-TR" dirty="0" smtClean="0"/>
              <a:t>KARDİYOVASKÜLER </a:t>
            </a:r>
            <a:r>
              <a:rPr lang="tr-TR" dirty="0"/>
              <a:t>KÖKENLİ  GÖĞÜS </a:t>
            </a:r>
            <a:r>
              <a:rPr lang="tr-TR" dirty="0" smtClean="0"/>
              <a:t>AĞRILARI</a:t>
            </a:r>
            <a:r>
              <a:rPr lang="tr-TR" dirty="0"/>
              <a:t/>
            </a:r>
            <a:br>
              <a:rPr lang="tr-TR" dirty="0"/>
            </a:br>
            <a:endParaRPr lang="tr-TR" dirty="0"/>
          </a:p>
        </p:txBody>
      </p:sp>
      <p:sp>
        <p:nvSpPr>
          <p:cNvPr id="6" name="İçerik Yer Tutucusu 5"/>
          <p:cNvSpPr>
            <a:spLocks noGrp="1"/>
          </p:cNvSpPr>
          <p:nvPr>
            <p:ph idx="1"/>
          </p:nvPr>
        </p:nvSpPr>
        <p:spPr/>
        <p:txBody>
          <a:bodyPr/>
          <a:lstStyle/>
          <a:p>
            <a:pPr marL="0" indent="0">
              <a:buNone/>
            </a:pPr>
            <a:r>
              <a:rPr lang="tr-TR" dirty="0" smtClean="0"/>
              <a:t>Koroner </a:t>
            </a:r>
            <a:r>
              <a:rPr lang="tr-TR" dirty="0"/>
              <a:t>kalp hastalıkları başlıca dört klinik formda ortaya </a:t>
            </a:r>
            <a:r>
              <a:rPr lang="tr-TR" dirty="0" smtClean="0"/>
              <a:t>çıkar.</a:t>
            </a:r>
            <a:endParaRPr lang="tr-TR" dirty="0"/>
          </a:p>
          <a:p>
            <a:pPr marL="0" indent="0">
              <a:buNone/>
            </a:pPr>
            <a:r>
              <a:rPr lang="tr-TR" dirty="0"/>
              <a:t>          I.    Kronik koroner kalp hastalığı (kararlı </a:t>
            </a:r>
            <a:r>
              <a:rPr lang="tr-TR" dirty="0" err="1"/>
              <a:t>angina</a:t>
            </a:r>
            <a:r>
              <a:rPr lang="tr-TR" dirty="0"/>
              <a:t>)</a:t>
            </a:r>
          </a:p>
          <a:p>
            <a:pPr marL="0" indent="0">
              <a:buNone/>
            </a:pPr>
            <a:r>
              <a:rPr lang="tr-TR" dirty="0"/>
              <a:t>         II.    Akut koroner sendromlar</a:t>
            </a:r>
          </a:p>
          <a:p>
            <a:pPr marL="0" indent="0">
              <a:buNone/>
            </a:pPr>
            <a:r>
              <a:rPr lang="tr-TR" dirty="0"/>
              <a:t>        III.    Kalp yetersizliği</a:t>
            </a:r>
          </a:p>
          <a:p>
            <a:pPr marL="0" indent="0">
              <a:buNone/>
            </a:pPr>
            <a:r>
              <a:rPr lang="tr-TR" dirty="0"/>
              <a:t>       IV.    Ani ölüm</a:t>
            </a:r>
          </a:p>
          <a:p>
            <a:pPr marL="0" indent="0">
              <a:buNone/>
            </a:pPr>
            <a:endParaRPr lang="tr-TR" dirty="0"/>
          </a:p>
        </p:txBody>
      </p:sp>
    </p:spTree>
    <p:extLst>
      <p:ext uri="{BB962C8B-B14F-4D97-AF65-F5344CB8AC3E}">
        <p14:creationId xmlns:p14="http://schemas.microsoft.com/office/powerpoint/2010/main" val="14877375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Angina</a:t>
            </a:r>
            <a:r>
              <a:rPr lang="tr-TR" dirty="0"/>
              <a:t> </a:t>
            </a:r>
            <a:r>
              <a:rPr lang="tr-TR" dirty="0" err="1"/>
              <a:t>pektoris</a:t>
            </a:r>
            <a:r>
              <a:rPr lang="tr-TR" dirty="0"/>
              <a:t>: </a:t>
            </a:r>
          </a:p>
        </p:txBody>
      </p:sp>
      <p:sp>
        <p:nvSpPr>
          <p:cNvPr id="3" name="İçerik Yer Tutucusu 2"/>
          <p:cNvSpPr>
            <a:spLocks noGrp="1"/>
          </p:cNvSpPr>
          <p:nvPr>
            <p:ph idx="1"/>
          </p:nvPr>
        </p:nvSpPr>
        <p:spPr/>
        <p:txBody>
          <a:bodyPr>
            <a:normAutofit fontScale="70000" lnSpcReduction="20000"/>
          </a:bodyPr>
          <a:lstStyle/>
          <a:p>
            <a:pPr marL="0" indent="0">
              <a:buNone/>
            </a:pPr>
            <a:r>
              <a:rPr lang="tr-TR" dirty="0" err="1" smtClean="0"/>
              <a:t>Angina</a:t>
            </a:r>
            <a:r>
              <a:rPr lang="tr-TR" dirty="0" smtClean="0"/>
              <a:t> </a:t>
            </a:r>
            <a:r>
              <a:rPr lang="tr-TR" dirty="0" err="1"/>
              <a:t>pektorisin</a:t>
            </a:r>
            <a:r>
              <a:rPr lang="tr-TR" dirty="0"/>
              <a:t> sözcük anlamı “göğüs </a:t>
            </a:r>
            <a:r>
              <a:rPr lang="tr-TR" dirty="0" err="1"/>
              <a:t>ağrısı”dır</a:t>
            </a:r>
            <a:r>
              <a:rPr lang="tr-TR" dirty="0"/>
              <a:t>. Ağrıyı   başlatan faktör </a:t>
            </a:r>
            <a:r>
              <a:rPr lang="tr-TR" dirty="0" err="1"/>
              <a:t>iskemik</a:t>
            </a:r>
            <a:r>
              <a:rPr lang="tr-TR" dirty="0"/>
              <a:t> </a:t>
            </a:r>
            <a:r>
              <a:rPr lang="tr-TR" dirty="0" err="1"/>
              <a:t>myokard</a:t>
            </a:r>
            <a:r>
              <a:rPr lang="tr-TR" dirty="0"/>
              <a:t> dokusunda laktik asit ve karbondioksit birikmesidir. </a:t>
            </a:r>
            <a:r>
              <a:rPr lang="tr-TR" dirty="0" err="1"/>
              <a:t>Angina</a:t>
            </a:r>
            <a:r>
              <a:rPr lang="tr-TR" dirty="0"/>
              <a:t> </a:t>
            </a:r>
            <a:r>
              <a:rPr lang="tr-TR" dirty="0" err="1"/>
              <a:t>Pektoris</a:t>
            </a:r>
            <a:r>
              <a:rPr lang="tr-TR" dirty="0"/>
              <a:t> stabil ve </a:t>
            </a:r>
            <a:r>
              <a:rPr lang="tr-TR" dirty="0" err="1"/>
              <a:t>unstabil</a:t>
            </a:r>
            <a:r>
              <a:rPr lang="tr-TR" dirty="0"/>
              <a:t> </a:t>
            </a:r>
            <a:r>
              <a:rPr lang="tr-TR" dirty="0" err="1"/>
              <a:t>angina</a:t>
            </a:r>
            <a:r>
              <a:rPr lang="tr-TR" dirty="0"/>
              <a:t> olarak iki başlık altında incelenir</a:t>
            </a:r>
            <a:r>
              <a:rPr lang="tr-TR" dirty="0" smtClean="0"/>
              <a:t>:</a:t>
            </a:r>
            <a:endParaRPr lang="tr-TR" dirty="0"/>
          </a:p>
          <a:p>
            <a:pPr marL="0" indent="0">
              <a:buNone/>
            </a:pPr>
            <a:r>
              <a:rPr lang="tr-TR" dirty="0"/>
              <a:t>        </a:t>
            </a:r>
            <a:r>
              <a:rPr lang="tr-TR" b="1" dirty="0">
                <a:solidFill>
                  <a:srgbClr val="FF0000"/>
                </a:solidFill>
              </a:rPr>
              <a:t>I. Stabil </a:t>
            </a:r>
            <a:r>
              <a:rPr lang="tr-TR" b="1" dirty="0" err="1">
                <a:solidFill>
                  <a:srgbClr val="FF0000"/>
                </a:solidFill>
              </a:rPr>
              <a:t>angina</a:t>
            </a:r>
            <a:r>
              <a:rPr lang="tr-TR" b="1" dirty="0">
                <a:solidFill>
                  <a:srgbClr val="FF0000"/>
                </a:solidFill>
              </a:rPr>
              <a:t> </a:t>
            </a:r>
            <a:r>
              <a:rPr lang="tr-TR" b="1" dirty="0" err="1">
                <a:solidFill>
                  <a:srgbClr val="FF0000"/>
                </a:solidFill>
              </a:rPr>
              <a:t>pektoris</a:t>
            </a:r>
            <a:r>
              <a:rPr lang="tr-TR" b="1" dirty="0">
                <a:solidFill>
                  <a:srgbClr val="FF0000"/>
                </a:solidFill>
              </a:rPr>
              <a:t>: </a:t>
            </a:r>
            <a:r>
              <a:rPr lang="tr-TR" dirty="0"/>
              <a:t>Efor sırasında kalbin oksijen gereksinimi arttığı için oluşur.</a:t>
            </a:r>
          </a:p>
          <a:p>
            <a:pPr marL="0" indent="0">
              <a:buNone/>
            </a:pPr>
            <a:r>
              <a:rPr lang="tr-TR" dirty="0"/>
              <a:t>•         Her zaman fiziksel ve duygusal stres ile başlar.</a:t>
            </a:r>
          </a:p>
          <a:p>
            <a:pPr marL="0" indent="0">
              <a:buNone/>
            </a:pPr>
            <a:r>
              <a:rPr lang="tr-TR" dirty="0"/>
              <a:t>•         3-5 dakika gibi kısa veya 15 dakika gibi uzun sürebilir.</a:t>
            </a:r>
          </a:p>
          <a:p>
            <a:pPr marL="0" indent="0">
              <a:buNone/>
            </a:pPr>
            <a:r>
              <a:rPr lang="tr-TR" dirty="0"/>
              <a:t>•         Dinlenme, nitratlar ve oksijen ile geçer.</a:t>
            </a:r>
          </a:p>
          <a:p>
            <a:pPr marL="0" indent="0">
              <a:buNone/>
            </a:pPr>
            <a:r>
              <a:rPr lang="tr-TR" dirty="0"/>
              <a:t>•         Hasta genellikle </a:t>
            </a:r>
            <a:r>
              <a:rPr lang="tr-TR" dirty="0" err="1"/>
              <a:t>sternum</a:t>
            </a:r>
            <a:r>
              <a:rPr lang="tr-TR" dirty="0"/>
              <a:t> altında göğüs ağrısı ve </a:t>
            </a:r>
            <a:r>
              <a:rPr lang="tr-TR" dirty="0" err="1"/>
              <a:t>epigastrik</a:t>
            </a:r>
            <a:r>
              <a:rPr lang="tr-TR" dirty="0"/>
              <a:t> rahatsızlık hissinden yakınır</a:t>
            </a:r>
          </a:p>
          <a:p>
            <a:pPr marL="0" indent="0">
              <a:buNone/>
            </a:pPr>
            <a:r>
              <a:rPr lang="tr-TR" dirty="0"/>
              <a:t>•         Rahatsızlığını ağrı, basınç, sıkıştırma veya ezme hissi olarak anlatabilir</a:t>
            </a:r>
          </a:p>
          <a:p>
            <a:pPr marL="0" indent="0">
              <a:buNone/>
            </a:pPr>
            <a:r>
              <a:rPr lang="tr-TR" dirty="0"/>
              <a:t>•         Ağrı sıklıkla hazımsızlık hissiyle karıştırılır</a:t>
            </a:r>
          </a:p>
          <a:p>
            <a:pPr marL="0" indent="0">
              <a:buNone/>
            </a:pPr>
            <a:r>
              <a:rPr lang="tr-TR" dirty="0"/>
              <a:t>•         Hastaların </a:t>
            </a:r>
            <a:r>
              <a:rPr lang="tr-TR" dirty="0" smtClean="0"/>
              <a:t>yalnız 1/3’ü </a:t>
            </a:r>
            <a:r>
              <a:rPr lang="tr-TR" dirty="0"/>
              <a:t>göğüs ağrısından yakınır.</a:t>
            </a:r>
          </a:p>
          <a:p>
            <a:pPr marL="0" indent="0">
              <a:buNone/>
            </a:pPr>
            <a:r>
              <a:rPr lang="tr-TR" dirty="0"/>
              <a:t>•         Diğer hastalarda ağrı omuz, kol, boyun, çene veya sırta yayılım gösterir.</a:t>
            </a:r>
          </a:p>
          <a:p>
            <a:pPr marL="0" indent="0">
              <a:buNone/>
            </a:pPr>
            <a:r>
              <a:rPr lang="tr-TR" dirty="0"/>
              <a:t>•         Bazı hastalarda sıkıntı hissi, </a:t>
            </a:r>
            <a:r>
              <a:rPr lang="tr-TR" dirty="0" err="1"/>
              <a:t>dispne</a:t>
            </a:r>
            <a:r>
              <a:rPr lang="tr-TR" dirty="0"/>
              <a:t> veya terleme </a:t>
            </a:r>
            <a:r>
              <a:rPr lang="tr-TR" dirty="0" smtClean="0"/>
              <a:t>olabilir.</a:t>
            </a:r>
            <a:endParaRPr lang="tr-TR" dirty="0"/>
          </a:p>
        </p:txBody>
      </p:sp>
    </p:spTree>
    <p:extLst>
      <p:ext uri="{BB962C8B-B14F-4D97-AF65-F5344CB8AC3E}">
        <p14:creationId xmlns:p14="http://schemas.microsoft.com/office/powerpoint/2010/main" val="330991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II. Akut Koroner Sendromlar</a:t>
            </a:r>
            <a:br>
              <a:rPr lang="tr-TR" dirty="0"/>
            </a:b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II.1</a:t>
            </a:r>
            <a:r>
              <a:rPr lang="tr-TR" dirty="0"/>
              <a:t>: Q dalgalı Akut </a:t>
            </a:r>
            <a:r>
              <a:rPr lang="tr-TR" dirty="0" err="1"/>
              <a:t>Myokard</a:t>
            </a:r>
            <a:r>
              <a:rPr lang="tr-TR" dirty="0"/>
              <a:t> </a:t>
            </a:r>
            <a:r>
              <a:rPr lang="tr-TR" dirty="0" err="1"/>
              <a:t>İnfarktüsü</a:t>
            </a:r>
            <a:endParaRPr lang="tr-TR" dirty="0"/>
          </a:p>
          <a:p>
            <a:pPr marL="0" indent="0">
              <a:buNone/>
            </a:pPr>
            <a:r>
              <a:rPr lang="tr-TR" dirty="0"/>
              <a:t>II.2: Q dalgasız Akut </a:t>
            </a:r>
            <a:r>
              <a:rPr lang="tr-TR" dirty="0" err="1"/>
              <a:t>Myokard</a:t>
            </a:r>
            <a:r>
              <a:rPr lang="tr-TR" dirty="0"/>
              <a:t> </a:t>
            </a:r>
            <a:r>
              <a:rPr lang="tr-TR" dirty="0" err="1"/>
              <a:t>İnfarktüsü</a:t>
            </a:r>
            <a:endParaRPr lang="tr-TR" dirty="0"/>
          </a:p>
          <a:p>
            <a:pPr marL="0" indent="0">
              <a:buNone/>
            </a:pPr>
            <a:r>
              <a:rPr lang="tr-TR" dirty="0"/>
              <a:t>II.3: </a:t>
            </a:r>
            <a:r>
              <a:rPr lang="tr-TR" dirty="0" err="1"/>
              <a:t>Unstabil</a:t>
            </a:r>
            <a:r>
              <a:rPr lang="tr-TR" dirty="0"/>
              <a:t> </a:t>
            </a:r>
            <a:r>
              <a:rPr lang="tr-TR" dirty="0" err="1"/>
              <a:t>Angina</a:t>
            </a:r>
            <a:r>
              <a:rPr lang="tr-TR" dirty="0"/>
              <a:t> </a:t>
            </a:r>
            <a:r>
              <a:rPr lang="tr-TR" dirty="0" err="1"/>
              <a:t>Pektoris</a:t>
            </a:r>
            <a:r>
              <a:rPr lang="tr-TR" dirty="0"/>
              <a:t> (USAP)</a:t>
            </a:r>
          </a:p>
          <a:p>
            <a:pPr marL="0" indent="0">
              <a:buNone/>
            </a:pPr>
            <a:r>
              <a:rPr lang="tr-TR" dirty="0" err="1">
                <a:solidFill>
                  <a:srgbClr val="FF0000"/>
                </a:solidFill>
              </a:rPr>
              <a:t>Fizyopatoloji</a:t>
            </a:r>
            <a:endParaRPr lang="tr-TR" dirty="0">
              <a:solidFill>
                <a:srgbClr val="FF0000"/>
              </a:solidFill>
            </a:endParaRPr>
          </a:p>
          <a:p>
            <a:pPr marL="0" indent="0">
              <a:buNone/>
            </a:pPr>
            <a:r>
              <a:rPr lang="tr-TR" dirty="0"/>
              <a:t>•         Akut koroner sendromlar genellikle ortak bir </a:t>
            </a:r>
            <a:r>
              <a:rPr lang="tr-TR" dirty="0" err="1"/>
              <a:t>fizyopatolojik</a:t>
            </a:r>
            <a:r>
              <a:rPr lang="tr-TR" dirty="0"/>
              <a:t> temele dayanır: Bir koroner arterdeki </a:t>
            </a:r>
            <a:r>
              <a:rPr lang="tr-TR" dirty="0" err="1"/>
              <a:t>aterosklerotik</a:t>
            </a:r>
            <a:r>
              <a:rPr lang="tr-TR" dirty="0"/>
              <a:t> plağın yırtılması ve üzerinde </a:t>
            </a:r>
            <a:r>
              <a:rPr lang="tr-TR" dirty="0" err="1"/>
              <a:t>trombüs</a:t>
            </a:r>
            <a:r>
              <a:rPr lang="tr-TR" dirty="0"/>
              <a:t> oluşması.</a:t>
            </a:r>
          </a:p>
          <a:p>
            <a:pPr marL="0" indent="0">
              <a:buNone/>
            </a:pPr>
            <a:r>
              <a:rPr lang="tr-TR" dirty="0"/>
              <a:t>•         </a:t>
            </a:r>
            <a:r>
              <a:rPr lang="tr-TR" dirty="0" err="1"/>
              <a:t>İntrakoroner</a:t>
            </a:r>
            <a:r>
              <a:rPr lang="tr-TR" dirty="0"/>
              <a:t> </a:t>
            </a:r>
            <a:r>
              <a:rPr lang="tr-TR" dirty="0" err="1"/>
              <a:t>trombüs</a:t>
            </a:r>
            <a:r>
              <a:rPr lang="tr-TR" dirty="0"/>
              <a:t> saptanan hastaların %75’inde  plak yırtılması saptanmış olup bunların %25’i klinik olarak sessiz kalmaktadır.</a:t>
            </a:r>
          </a:p>
        </p:txBody>
      </p:sp>
    </p:spTree>
    <p:extLst>
      <p:ext uri="{BB962C8B-B14F-4D97-AF65-F5344CB8AC3E}">
        <p14:creationId xmlns:p14="http://schemas.microsoft.com/office/powerpoint/2010/main" val="34621860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3600" dirty="0" smtClean="0"/>
              <a:t/>
            </a:r>
            <a:br>
              <a:rPr lang="tr-TR" sz="3600" dirty="0" smtClean="0"/>
            </a:br>
            <a:r>
              <a:rPr lang="tr-TR" sz="3600" dirty="0" smtClean="0"/>
              <a:t>Akut </a:t>
            </a:r>
            <a:r>
              <a:rPr lang="tr-TR" sz="3600" dirty="0"/>
              <a:t>koroner sendromlar EKG’de ST yükselmesi bulunup bulunmamasına göre 2 ana gruba ayrılırlar.</a:t>
            </a:r>
            <a:br>
              <a:rPr lang="tr-TR" sz="3600" dirty="0"/>
            </a:br>
            <a:endParaRPr lang="tr-TR" sz="3600" dirty="0"/>
          </a:p>
        </p:txBody>
      </p:sp>
      <p:sp>
        <p:nvSpPr>
          <p:cNvPr id="3" name="İçerik Yer Tutucusu 2"/>
          <p:cNvSpPr>
            <a:spLocks noGrp="1"/>
          </p:cNvSpPr>
          <p:nvPr>
            <p:ph idx="1"/>
          </p:nvPr>
        </p:nvSpPr>
        <p:spPr/>
        <p:txBody>
          <a:bodyPr>
            <a:normAutofit/>
          </a:bodyPr>
          <a:lstStyle/>
          <a:p>
            <a:pPr marL="0" indent="0">
              <a:buNone/>
            </a:pPr>
            <a:r>
              <a:rPr lang="tr-TR" dirty="0" smtClean="0"/>
              <a:t> </a:t>
            </a:r>
            <a:endParaRPr lang="tr-TR" dirty="0"/>
          </a:p>
          <a:p>
            <a:pPr marL="0" indent="0">
              <a:buNone/>
            </a:pPr>
            <a:r>
              <a:rPr lang="tr-TR" dirty="0"/>
              <a:t>   1. Q dalgalı MI: Akut MI kliniği ile gelip EKG’de Q dalgasının gelişmesi ile tanımlanır. </a:t>
            </a:r>
            <a:r>
              <a:rPr lang="tr-TR" dirty="0" err="1"/>
              <a:t>Fizyopatolojisinden</a:t>
            </a:r>
            <a:r>
              <a:rPr lang="tr-TR" dirty="0"/>
              <a:t> %75’inde plak yırtılması, %25’inde ise </a:t>
            </a:r>
            <a:r>
              <a:rPr lang="tr-TR" dirty="0" err="1"/>
              <a:t>yüzeyel</a:t>
            </a:r>
            <a:r>
              <a:rPr lang="tr-TR" dirty="0"/>
              <a:t> </a:t>
            </a:r>
            <a:r>
              <a:rPr lang="tr-TR" dirty="0" err="1"/>
              <a:t>intima</a:t>
            </a:r>
            <a:r>
              <a:rPr lang="tr-TR" dirty="0"/>
              <a:t> hasarı  sonucu lümen içinde tıkayıcı </a:t>
            </a:r>
            <a:r>
              <a:rPr lang="tr-TR" dirty="0" err="1"/>
              <a:t>trombüs</a:t>
            </a:r>
            <a:r>
              <a:rPr lang="tr-TR" dirty="0"/>
              <a:t> oluşumu sorumludur. Koroner arterde total </a:t>
            </a:r>
            <a:r>
              <a:rPr lang="tr-TR" dirty="0" err="1" smtClean="0"/>
              <a:t>oklüzyon</a:t>
            </a:r>
            <a:r>
              <a:rPr lang="tr-TR" dirty="0" smtClean="0"/>
              <a:t>(kapanma) </a:t>
            </a:r>
            <a:r>
              <a:rPr lang="tr-TR" dirty="0"/>
              <a:t>vardır. Akut </a:t>
            </a:r>
            <a:r>
              <a:rPr lang="tr-TR" dirty="0" err="1"/>
              <a:t>kolleteral</a:t>
            </a:r>
            <a:r>
              <a:rPr lang="tr-TR" dirty="0"/>
              <a:t> gelişimi  olmadığı için </a:t>
            </a:r>
            <a:r>
              <a:rPr lang="tr-TR" dirty="0" err="1"/>
              <a:t>infarktüs</a:t>
            </a:r>
            <a:r>
              <a:rPr lang="tr-TR" dirty="0"/>
              <a:t> alanı geniştir ve </a:t>
            </a:r>
            <a:r>
              <a:rPr lang="tr-TR" dirty="0" err="1"/>
              <a:t>myokardın</a:t>
            </a:r>
            <a:r>
              <a:rPr lang="tr-TR" dirty="0"/>
              <a:t> tüm katları zarar görmüştür.</a:t>
            </a:r>
          </a:p>
          <a:p>
            <a:pPr marL="0" indent="0">
              <a:buNone/>
            </a:pPr>
            <a:r>
              <a:rPr lang="tr-TR" dirty="0"/>
              <a:t>    2. Q dalgasız MI: </a:t>
            </a:r>
            <a:r>
              <a:rPr lang="tr-TR" dirty="0" err="1"/>
              <a:t>Fizyopatolojik</a:t>
            </a:r>
            <a:r>
              <a:rPr lang="tr-TR" dirty="0"/>
              <a:t> olarak </a:t>
            </a:r>
            <a:r>
              <a:rPr lang="tr-TR" dirty="0" err="1"/>
              <a:t>unstable</a:t>
            </a:r>
            <a:r>
              <a:rPr lang="tr-TR" dirty="0"/>
              <a:t> </a:t>
            </a:r>
            <a:r>
              <a:rPr lang="tr-TR" dirty="0" err="1"/>
              <a:t>angina</a:t>
            </a:r>
            <a:r>
              <a:rPr lang="tr-TR" dirty="0"/>
              <a:t> ile Q dalgalı </a:t>
            </a:r>
            <a:r>
              <a:rPr lang="tr-TR" dirty="0" err="1"/>
              <a:t>inkfarktüs</a:t>
            </a:r>
            <a:r>
              <a:rPr lang="tr-TR" dirty="0"/>
              <a:t> arasındadır. </a:t>
            </a:r>
            <a:r>
              <a:rPr lang="tr-TR" dirty="0" err="1"/>
              <a:t>İnfarkt</a:t>
            </a:r>
            <a:r>
              <a:rPr lang="tr-TR" dirty="0"/>
              <a:t> gelişen arter %60 -80 olguda açıktır.</a:t>
            </a:r>
          </a:p>
          <a:p>
            <a:pPr marL="0" indent="0">
              <a:buNone/>
            </a:pPr>
            <a:endParaRPr lang="tr-TR" dirty="0"/>
          </a:p>
        </p:txBody>
      </p:sp>
    </p:spTree>
    <p:extLst>
      <p:ext uri="{BB962C8B-B14F-4D97-AF65-F5344CB8AC3E}">
        <p14:creationId xmlns:p14="http://schemas.microsoft.com/office/powerpoint/2010/main" val="14036721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Akut </a:t>
            </a:r>
            <a:r>
              <a:rPr lang="tr-TR" dirty="0" err="1"/>
              <a:t>Myokard</a:t>
            </a:r>
            <a:r>
              <a:rPr lang="tr-TR" dirty="0"/>
              <a:t> </a:t>
            </a:r>
            <a:r>
              <a:rPr lang="tr-TR" dirty="0" smtClean="0"/>
              <a:t>Enfarktüsünün tanısı</a:t>
            </a:r>
            <a:endParaRPr lang="tr-TR" dirty="0"/>
          </a:p>
        </p:txBody>
      </p:sp>
      <p:sp>
        <p:nvSpPr>
          <p:cNvPr id="3" name="İçerik Yer Tutucusu 2"/>
          <p:cNvSpPr>
            <a:spLocks noGrp="1"/>
          </p:cNvSpPr>
          <p:nvPr>
            <p:ph idx="1"/>
          </p:nvPr>
        </p:nvSpPr>
        <p:spPr/>
        <p:txBody>
          <a:bodyPr/>
          <a:lstStyle/>
          <a:p>
            <a:pPr marL="0" indent="0">
              <a:buNone/>
            </a:pPr>
            <a:r>
              <a:rPr lang="tr-TR" dirty="0"/>
              <a:t>Dünya Sağlık Örgütünün önerisine  göre Akut </a:t>
            </a:r>
            <a:r>
              <a:rPr lang="tr-TR" dirty="0" err="1"/>
              <a:t>Myokard</a:t>
            </a:r>
            <a:r>
              <a:rPr lang="tr-TR" dirty="0"/>
              <a:t> Enfarktüsünün        tanısında aşağıdaki kriterlerden en az  ikisinin olması gerekmektedir.</a:t>
            </a:r>
          </a:p>
          <a:p>
            <a:pPr marL="0" indent="0">
              <a:buNone/>
            </a:pPr>
            <a:r>
              <a:rPr lang="tr-TR" dirty="0"/>
              <a:t>1.    Tipik göğüs ağrısının bulunması</a:t>
            </a:r>
          </a:p>
          <a:p>
            <a:pPr marL="0" indent="0">
              <a:buNone/>
            </a:pPr>
            <a:r>
              <a:rPr lang="tr-TR" dirty="0"/>
              <a:t>2.    Seri çekilen EKG’lerde tipik değişikliklerin bulunması</a:t>
            </a:r>
          </a:p>
          <a:p>
            <a:pPr marL="0" indent="0">
              <a:buNone/>
            </a:pPr>
            <a:r>
              <a:rPr lang="tr-TR" dirty="0"/>
              <a:t>3.    Serum kardiyak belirleyici (enzim, marker)  düzeylerinde  yükselme ve düşmelerin saptanması</a:t>
            </a:r>
          </a:p>
          <a:p>
            <a:pPr marL="0" indent="0">
              <a:buNone/>
            </a:pPr>
            <a:r>
              <a:rPr lang="tr-TR" dirty="0"/>
              <a:t>Tanı için 3 kriterden ikisinin  bulunması yeterlidir.</a:t>
            </a:r>
          </a:p>
          <a:p>
            <a:pPr marL="0" indent="0">
              <a:buNone/>
            </a:pPr>
            <a:endParaRPr lang="tr-TR" dirty="0"/>
          </a:p>
        </p:txBody>
      </p:sp>
    </p:spTree>
    <p:extLst>
      <p:ext uri="{BB962C8B-B14F-4D97-AF65-F5344CB8AC3E}">
        <p14:creationId xmlns:p14="http://schemas.microsoft.com/office/powerpoint/2010/main" val="7028747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  Tipik (</a:t>
            </a:r>
            <a:r>
              <a:rPr lang="tr-TR" dirty="0" err="1"/>
              <a:t>iskemik</a:t>
            </a:r>
            <a:r>
              <a:rPr lang="tr-TR" dirty="0"/>
              <a:t>) göğüs ağrısı: </a:t>
            </a:r>
          </a:p>
        </p:txBody>
      </p:sp>
      <p:sp>
        <p:nvSpPr>
          <p:cNvPr id="3" name="İçerik Yer Tutucusu 2"/>
          <p:cNvSpPr>
            <a:spLocks noGrp="1"/>
          </p:cNvSpPr>
          <p:nvPr>
            <p:ph idx="1"/>
          </p:nvPr>
        </p:nvSpPr>
        <p:spPr/>
        <p:txBody>
          <a:bodyPr>
            <a:normAutofit fontScale="70000" lnSpcReduction="20000"/>
          </a:bodyPr>
          <a:lstStyle/>
          <a:p>
            <a:pPr marL="0" indent="0">
              <a:buNone/>
            </a:pPr>
            <a:r>
              <a:rPr lang="tr-TR" b="1" dirty="0" smtClean="0">
                <a:solidFill>
                  <a:srgbClr val="FF0000"/>
                </a:solidFill>
              </a:rPr>
              <a:t>Akut </a:t>
            </a:r>
            <a:r>
              <a:rPr lang="tr-TR" b="1" dirty="0" err="1">
                <a:solidFill>
                  <a:srgbClr val="FF0000"/>
                </a:solidFill>
              </a:rPr>
              <a:t>Myokard</a:t>
            </a:r>
            <a:r>
              <a:rPr lang="tr-TR" b="1" dirty="0">
                <a:solidFill>
                  <a:srgbClr val="FF0000"/>
                </a:solidFill>
              </a:rPr>
              <a:t> </a:t>
            </a:r>
            <a:r>
              <a:rPr lang="tr-TR" b="1" dirty="0" err="1">
                <a:solidFill>
                  <a:srgbClr val="FF0000"/>
                </a:solidFill>
              </a:rPr>
              <a:t>İnfarktüsünün</a:t>
            </a:r>
            <a:r>
              <a:rPr lang="tr-TR" b="1" dirty="0">
                <a:solidFill>
                  <a:srgbClr val="FF0000"/>
                </a:solidFill>
              </a:rPr>
              <a:t> tanıtıcı </a:t>
            </a:r>
            <a:r>
              <a:rPr lang="tr-TR" b="1" dirty="0" smtClean="0">
                <a:solidFill>
                  <a:srgbClr val="FF0000"/>
                </a:solidFill>
              </a:rPr>
              <a:t>semptomu </a:t>
            </a:r>
            <a:r>
              <a:rPr lang="tr-TR" b="1" dirty="0">
                <a:solidFill>
                  <a:srgbClr val="FF0000"/>
                </a:solidFill>
              </a:rPr>
              <a:t>tipik göğüs ağrısıdır.</a:t>
            </a:r>
          </a:p>
          <a:p>
            <a:pPr marL="0" indent="0">
              <a:buNone/>
            </a:pPr>
            <a:r>
              <a:rPr lang="tr-TR" dirty="0"/>
              <a:t>•	Klasik MI Ağrısı uzun süreli, genellikle </a:t>
            </a:r>
            <a:r>
              <a:rPr lang="tr-TR" dirty="0" err="1"/>
              <a:t>retrosternal</a:t>
            </a:r>
            <a:r>
              <a:rPr lang="tr-TR" dirty="0"/>
              <a:t> başlayan, göğüsün her iki </a:t>
            </a:r>
            <a:r>
              <a:rPr lang="tr-TR" dirty="0" smtClean="0"/>
              <a:t>yanına çoğunlukla </a:t>
            </a:r>
            <a:r>
              <a:rPr lang="tr-TR" dirty="0"/>
              <a:t>soluna, sol kola, boynun sol tarafına, sol çene altına ve sırta yayılan, sıkıştırıcı, baskı yapıcı tarzda ve hasta tarafından” göğsüne birileri oturuyormuş gibi” tanımlanan  bir ağrıdır.</a:t>
            </a:r>
          </a:p>
          <a:p>
            <a:pPr marL="0" indent="0">
              <a:buNone/>
            </a:pPr>
            <a:r>
              <a:rPr lang="tr-TR" dirty="0"/>
              <a:t>•	Hasta ölüm korkusu içindedir.  Olguların yarısından fazlasında  bulantı-kusma ve  terleme,  olabilir.</a:t>
            </a:r>
          </a:p>
          <a:p>
            <a:pPr marL="0" indent="0">
              <a:buNone/>
            </a:pPr>
            <a:r>
              <a:rPr lang="tr-TR" dirty="0"/>
              <a:t>•	AMI geçiren olguların %22’si ağrıyı keskin, lokalize, bıçak saplanır ya da </a:t>
            </a:r>
            <a:r>
              <a:rPr lang="tr-TR" dirty="0" err="1"/>
              <a:t>plöretik</a:t>
            </a:r>
            <a:r>
              <a:rPr lang="tr-TR" dirty="0"/>
              <a:t> tarzda tanımlamıştır.</a:t>
            </a:r>
          </a:p>
          <a:p>
            <a:pPr marL="0" indent="0">
              <a:buNone/>
            </a:pPr>
            <a:r>
              <a:rPr lang="tr-TR" dirty="0"/>
              <a:t>•	Ağrı dilaltı nitrata yanıt vermez, </a:t>
            </a:r>
            <a:r>
              <a:rPr lang="tr-TR" dirty="0" err="1"/>
              <a:t>ıstırahatla</a:t>
            </a:r>
            <a:r>
              <a:rPr lang="tr-TR" dirty="0"/>
              <a:t> geçmez</a:t>
            </a:r>
          </a:p>
          <a:p>
            <a:pPr marL="0" indent="0">
              <a:buNone/>
            </a:pPr>
            <a:r>
              <a:rPr lang="tr-TR" dirty="0"/>
              <a:t>•	Olguların %25’i (daha  önce </a:t>
            </a:r>
            <a:r>
              <a:rPr lang="tr-TR" dirty="0" err="1"/>
              <a:t>angina</a:t>
            </a:r>
            <a:r>
              <a:rPr lang="tr-TR" dirty="0"/>
              <a:t> </a:t>
            </a:r>
            <a:r>
              <a:rPr lang="tr-TR" dirty="0" err="1"/>
              <a:t>pektoris</a:t>
            </a:r>
            <a:r>
              <a:rPr lang="tr-TR" dirty="0"/>
              <a:t> geçirmeyen, yaşlı, diyabetik, </a:t>
            </a:r>
            <a:r>
              <a:rPr lang="tr-TR" dirty="0" err="1"/>
              <a:t>hipertansif</a:t>
            </a:r>
            <a:r>
              <a:rPr lang="tr-TR" dirty="0"/>
              <a:t> ve ameliyat sonrası analjezik kullanan vakalar) sessiz MI şeklinde </a:t>
            </a:r>
            <a:r>
              <a:rPr lang="tr-TR" dirty="0" smtClean="0"/>
              <a:t>seyreder.</a:t>
            </a:r>
            <a:endParaRPr lang="tr-TR" dirty="0"/>
          </a:p>
          <a:p>
            <a:pPr marL="0" indent="0">
              <a:buNone/>
            </a:pPr>
            <a:r>
              <a:rPr lang="tr-TR" dirty="0"/>
              <a:t>•	 Göğüs ağrısı bazen baş dönmesi, halsizlik, inatçı hıçkırık, diş ağrısı, hazımsızlık duygusu gibi </a:t>
            </a:r>
            <a:r>
              <a:rPr lang="tr-TR" dirty="0" err="1"/>
              <a:t>atipik</a:t>
            </a:r>
            <a:r>
              <a:rPr lang="tr-TR" dirty="0"/>
              <a:t> belirtilerle seyredebilir.</a:t>
            </a:r>
          </a:p>
          <a:p>
            <a:pPr marL="0" indent="0">
              <a:buNone/>
            </a:pPr>
            <a:r>
              <a:rPr lang="tr-TR" dirty="0"/>
              <a:t>•	Ağrı şiddetinin algılanması hastanın ağrı eşiği ve sosyokültürel durumu gibi etmenlere göre değişkenlik gösterebilir. </a:t>
            </a:r>
          </a:p>
          <a:p>
            <a:pPr marL="0" indent="0">
              <a:buNone/>
            </a:pPr>
            <a:endParaRPr lang="tr-TR" dirty="0"/>
          </a:p>
        </p:txBody>
      </p:sp>
    </p:spTree>
    <p:extLst>
      <p:ext uri="{BB962C8B-B14F-4D97-AF65-F5344CB8AC3E}">
        <p14:creationId xmlns:p14="http://schemas.microsoft.com/office/powerpoint/2010/main" val="25426885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Myokard</a:t>
            </a:r>
            <a:r>
              <a:rPr lang="tr-TR" dirty="0"/>
              <a:t> Enfarktüsünde Tanı:</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Öykü</a:t>
            </a:r>
            <a:r>
              <a:rPr lang="tr-TR" dirty="0"/>
              <a:t>,  Fizik Muayene, EKG değerlendirmesi ve </a:t>
            </a:r>
            <a:r>
              <a:rPr lang="tr-TR" dirty="0" err="1"/>
              <a:t>monitörizasyon</a:t>
            </a:r>
            <a:r>
              <a:rPr lang="tr-TR" dirty="0"/>
              <a:t> ile tanıya gidilir. Yüksek risk   grubundan alınacak iyi bir </a:t>
            </a:r>
            <a:r>
              <a:rPr lang="tr-TR" dirty="0" err="1"/>
              <a:t>anamnez</a:t>
            </a:r>
            <a:r>
              <a:rPr lang="tr-TR" dirty="0"/>
              <a:t> - ağrı sorgulaması, fizik muayene ve EKG  ile akut koroner sendrom kolaylıkla tanılanabilir. Öyküye dayanılarak MI olma olasılığı % 90 olan hastada, EKG’de klasik değişiklikler varsa olasılık %99.5’e yükselir, yoksa %80’e düşer. Sadece klinik değerlendirme ile konulan tanının doğruluk oranı %75’tir. Klinik değerlendirmeye EKG’nin eklenmesi  tanının doğruluk oranını %90 -95’e yükseltmektedir.</a:t>
            </a:r>
          </a:p>
          <a:p>
            <a:pPr marL="0" indent="0">
              <a:buNone/>
            </a:pPr>
            <a:r>
              <a:rPr lang="tr-TR" dirty="0"/>
              <a:t>•	Akut </a:t>
            </a:r>
            <a:r>
              <a:rPr lang="tr-TR" dirty="0" err="1"/>
              <a:t>Myokard</a:t>
            </a:r>
            <a:r>
              <a:rPr lang="tr-TR" dirty="0"/>
              <a:t> </a:t>
            </a:r>
            <a:r>
              <a:rPr lang="tr-TR" dirty="0" err="1"/>
              <a:t>İnfarktüsü</a:t>
            </a:r>
            <a:r>
              <a:rPr lang="tr-TR" dirty="0"/>
              <a:t> için tanıtıcı semptomu göğüs ağrısıdır.</a:t>
            </a:r>
          </a:p>
          <a:p>
            <a:pPr marL="0" indent="0">
              <a:buNone/>
            </a:pPr>
            <a:r>
              <a:rPr lang="tr-TR" dirty="0"/>
              <a:t>•	Deri soğuk, soluk ve nemlidir (adrenalin deşarjı nedeniyle).</a:t>
            </a:r>
          </a:p>
          <a:p>
            <a:pPr marL="0" indent="0">
              <a:buNone/>
            </a:pPr>
            <a:r>
              <a:rPr lang="tr-TR" dirty="0"/>
              <a:t>•	</a:t>
            </a:r>
            <a:r>
              <a:rPr lang="tr-TR" dirty="0" err="1"/>
              <a:t>Periferik</a:t>
            </a:r>
            <a:r>
              <a:rPr lang="tr-TR" dirty="0"/>
              <a:t> </a:t>
            </a:r>
            <a:r>
              <a:rPr lang="tr-TR" dirty="0" err="1"/>
              <a:t>siyanoz</a:t>
            </a:r>
            <a:r>
              <a:rPr lang="tr-TR" dirty="0"/>
              <a:t> (</a:t>
            </a:r>
            <a:r>
              <a:rPr lang="tr-TR" dirty="0" err="1"/>
              <a:t>kardiyojenik</a:t>
            </a:r>
            <a:r>
              <a:rPr lang="tr-TR" dirty="0"/>
              <a:t> şok) vardır.</a:t>
            </a:r>
          </a:p>
          <a:p>
            <a:pPr marL="0" indent="0">
              <a:buNone/>
            </a:pPr>
            <a:r>
              <a:rPr lang="tr-TR" dirty="0"/>
              <a:t>•	Tansiyon yüksek ya da düşük olabilir.</a:t>
            </a:r>
          </a:p>
        </p:txBody>
      </p:sp>
    </p:spTree>
    <p:extLst>
      <p:ext uri="{BB962C8B-B14F-4D97-AF65-F5344CB8AC3E}">
        <p14:creationId xmlns:p14="http://schemas.microsoft.com/office/powerpoint/2010/main" val="42843389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dirty="0" smtClean="0"/>
              <a:t>2</a:t>
            </a:r>
            <a:r>
              <a:rPr lang="tr-TR" dirty="0"/>
              <a:t>. Seri çekilen EKG’lerde izlenen gelişimsel değişiklikler</a:t>
            </a:r>
            <a:br>
              <a:rPr lang="tr-TR" dirty="0"/>
            </a:br>
            <a:endParaRPr lang="tr-TR" dirty="0"/>
          </a:p>
        </p:txBody>
      </p:sp>
      <p:sp>
        <p:nvSpPr>
          <p:cNvPr id="3" name="İçerik Yer Tutucusu 2"/>
          <p:cNvSpPr>
            <a:spLocks noGrp="1"/>
          </p:cNvSpPr>
          <p:nvPr>
            <p:ph idx="1"/>
          </p:nvPr>
        </p:nvSpPr>
        <p:spPr/>
        <p:txBody>
          <a:bodyPr>
            <a:normAutofit fontScale="62500" lnSpcReduction="20000"/>
          </a:bodyPr>
          <a:lstStyle/>
          <a:p>
            <a:pPr marL="0" indent="0">
              <a:buNone/>
            </a:pPr>
            <a:r>
              <a:rPr lang="tr-TR" dirty="0" smtClean="0"/>
              <a:t>EKG </a:t>
            </a:r>
            <a:r>
              <a:rPr lang="tr-TR" dirty="0"/>
              <a:t>göğüs ağrısının nedenini belirlemede en çok yararlanılan yöntemdir</a:t>
            </a:r>
          </a:p>
          <a:p>
            <a:pPr marL="0" indent="0">
              <a:buNone/>
            </a:pPr>
            <a:r>
              <a:rPr lang="tr-TR" dirty="0"/>
              <a:t>          EKG’nin </a:t>
            </a:r>
            <a:r>
              <a:rPr lang="tr-TR" dirty="0" err="1"/>
              <a:t>diyagnostik</a:t>
            </a:r>
            <a:r>
              <a:rPr lang="tr-TR" dirty="0"/>
              <a:t> açıdan en başarılı olduğu hastalık </a:t>
            </a:r>
            <a:r>
              <a:rPr lang="tr-TR" dirty="0" err="1"/>
              <a:t>myokard</a:t>
            </a:r>
            <a:r>
              <a:rPr lang="tr-TR" dirty="0"/>
              <a:t> enfarktüsüdür.</a:t>
            </a:r>
          </a:p>
          <a:p>
            <a:pPr marL="0" indent="0">
              <a:buNone/>
            </a:pPr>
            <a:r>
              <a:rPr lang="tr-TR" dirty="0"/>
              <a:t>•         İlk EKG ile olguların yaklaşık %50’sine, seri çekilen EKG’ler ile% 95’ne tanı konulabilir.</a:t>
            </a:r>
          </a:p>
          <a:p>
            <a:pPr marL="0" indent="0">
              <a:buNone/>
            </a:pPr>
            <a:r>
              <a:rPr lang="tr-TR" dirty="0"/>
              <a:t>•         Hastanın eski EKG’si varsa  yeni değişikliklerin değeri artar</a:t>
            </a:r>
          </a:p>
          <a:p>
            <a:pPr marL="0" indent="0">
              <a:buNone/>
            </a:pPr>
            <a:r>
              <a:rPr lang="tr-TR" dirty="0"/>
              <a:t>•         İlk değişiklik T dalgası anormalliğidir</a:t>
            </a:r>
          </a:p>
          <a:p>
            <a:pPr marL="0" indent="0">
              <a:buNone/>
            </a:pPr>
            <a:r>
              <a:rPr lang="tr-TR" dirty="0"/>
              <a:t>•         Sıra ile ST </a:t>
            </a:r>
            <a:r>
              <a:rPr lang="tr-TR" dirty="0" err="1"/>
              <a:t>segment</a:t>
            </a:r>
            <a:r>
              <a:rPr lang="tr-TR" dirty="0"/>
              <a:t> yükselmesi ve bu arada karşıt duvarda </a:t>
            </a:r>
            <a:r>
              <a:rPr lang="tr-TR" dirty="0" err="1"/>
              <a:t>resiprokal</a:t>
            </a:r>
            <a:r>
              <a:rPr lang="tr-TR" dirty="0"/>
              <a:t> değişiklik olarak ST </a:t>
            </a:r>
            <a:r>
              <a:rPr lang="tr-TR" dirty="0" err="1"/>
              <a:t>segment</a:t>
            </a:r>
            <a:r>
              <a:rPr lang="tr-TR" dirty="0"/>
              <a:t> çökmesi ortaya çıkar. Bu sırada  T dalgası negatifleşir ( akut dönem)</a:t>
            </a:r>
          </a:p>
          <a:p>
            <a:pPr marL="0" indent="0">
              <a:buNone/>
            </a:pPr>
            <a:r>
              <a:rPr lang="tr-TR" dirty="0"/>
              <a:t>•         Daha sonra R voltajında azalma,  anormal Q dalgası belirir, T dalgası negatifliği ile  ST çökmeye başlar (</a:t>
            </a:r>
            <a:r>
              <a:rPr lang="tr-TR" dirty="0" err="1"/>
              <a:t>subakut</a:t>
            </a:r>
            <a:r>
              <a:rPr lang="tr-TR" dirty="0"/>
              <a:t> dönem)</a:t>
            </a:r>
          </a:p>
          <a:p>
            <a:pPr marL="0" indent="0">
              <a:buNone/>
            </a:pPr>
            <a:r>
              <a:rPr lang="tr-TR" dirty="0"/>
              <a:t>•         Giderek ST </a:t>
            </a:r>
            <a:r>
              <a:rPr lang="tr-TR" dirty="0" err="1"/>
              <a:t>segmenti</a:t>
            </a:r>
            <a:r>
              <a:rPr lang="tr-TR" dirty="0"/>
              <a:t> </a:t>
            </a:r>
            <a:r>
              <a:rPr lang="tr-TR" dirty="0" err="1"/>
              <a:t>izoelektrik</a:t>
            </a:r>
            <a:r>
              <a:rPr lang="tr-TR" dirty="0"/>
              <a:t> hatta iner, QS veya </a:t>
            </a:r>
            <a:r>
              <a:rPr lang="tr-TR" dirty="0" err="1"/>
              <a:t>QrS</a:t>
            </a:r>
            <a:r>
              <a:rPr lang="tr-TR" dirty="0"/>
              <a:t> formasyonu gelişir, T dalgası negatifliği devam eder ( yerleşmiş MI)</a:t>
            </a:r>
          </a:p>
          <a:p>
            <a:pPr marL="0" indent="0">
              <a:buNone/>
            </a:pPr>
            <a:r>
              <a:rPr lang="tr-TR" dirty="0"/>
              <a:t>•         Akut </a:t>
            </a:r>
            <a:r>
              <a:rPr lang="tr-TR" dirty="0" err="1"/>
              <a:t>MI’nün</a:t>
            </a:r>
            <a:r>
              <a:rPr lang="tr-TR" dirty="0"/>
              <a:t> İlk saatlerinde görülen ST ve T yükselmeleri  </a:t>
            </a:r>
            <a:r>
              <a:rPr lang="tr-TR" dirty="0" err="1"/>
              <a:t>hiperakut</a:t>
            </a:r>
            <a:r>
              <a:rPr lang="tr-TR" dirty="0"/>
              <a:t> fazı düşündürmekte olup, özellikle ST açıklığının yukarıya bakar tarzda saptanması önemlidir. </a:t>
            </a:r>
          </a:p>
          <a:p>
            <a:pPr marL="0" indent="0">
              <a:buNone/>
            </a:pPr>
            <a:r>
              <a:rPr lang="tr-TR" dirty="0"/>
              <a:t>•         Bu kriterler Q dalgasının oluşması ile  ya da geldiğinde ST yükselmesi gösteren hastalarda başarılı </a:t>
            </a:r>
            <a:r>
              <a:rPr lang="tr-TR" dirty="0" err="1"/>
              <a:t>reperfüzyon</a:t>
            </a:r>
            <a:r>
              <a:rPr lang="tr-TR" dirty="0"/>
              <a:t> sonrası Q dalgası oluşmasa da </a:t>
            </a:r>
            <a:r>
              <a:rPr lang="tr-TR" dirty="0" err="1"/>
              <a:t>infarkt</a:t>
            </a:r>
            <a:r>
              <a:rPr lang="tr-TR" dirty="0"/>
              <a:t> lokalizasyonunu tayin etmede  kullanılır.</a:t>
            </a:r>
          </a:p>
          <a:p>
            <a:pPr marL="0" indent="0">
              <a:buNone/>
            </a:pPr>
            <a:endParaRPr lang="tr-TR" dirty="0"/>
          </a:p>
        </p:txBody>
      </p:sp>
    </p:spTree>
    <p:extLst>
      <p:ext uri="{BB962C8B-B14F-4D97-AF65-F5344CB8AC3E}">
        <p14:creationId xmlns:p14="http://schemas.microsoft.com/office/powerpoint/2010/main" val="7630990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3. Kardiyak belirleyicilerinde (enzim, marker)  yükselme ve düşmelerin saptanması: </a:t>
            </a:r>
          </a:p>
        </p:txBody>
      </p:sp>
      <p:sp>
        <p:nvSpPr>
          <p:cNvPr id="3" name="İçerik Yer Tutucusu 2"/>
          <p:cNvSpPr>
            <a:spLocks noGrp="1"/>
          </p:cNvSpPr>
          <p:nvPr>
            <p:ph idx="1"/>
          </p:nvPr>
        </p:nvSpPr>
        <p:spPr/>
        <p:txBody>
          <a:bodyPr/>
          <a:lstStyle/>
          <a:p>
            <a:pPr marL="0" indent="0">
              <a:buNone/>
            </a:pPr>
            <a:r>
              <a:rPr lang="tr-TR" dirty="0" smtClean="0"/>
              <a:t>Hastane </a:t>
            </a:r>
            <a:r>
              <a:rPr lang="tr-TR" dirty="0"/>
              <a:t>öncesi süreçte yapılamadığı için bu konuya değinilmeyecektir.</a:t>
            </a:r>
          </a:p>
        </p:txBody>
      </p:sp>
    </p:spTree>
    <p:extLst>
      <p:ext uri="{BB962C8B-B14F-4D97-AF65-F5344CB8AC3E}">
        <p14:creationId xmlns:p14="http://schemas.microsoft.com/office/powerpoint/2010/main" val="9782444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 </a:t>
            </a:r>
            <a:r>
              <a:rPr lang="tr-TR" dirty="0" smtClean="0"/>
              <a:t/>
            </a:r>
            <a:br>
              <a:rPr lang="tr-TR" dirty="0" smtClean="0"/>
            </a:br>
            <a:r>
              <a:rPr lang="tr-TR" dirty="0" smtClean="0"/>
              <a:t>Akut  </a:t>
            </a:r>
            <a:r>
              <a:rPr lang="tr-TR" dirty="0" err="1"/>
              <a:t>Myokard</a:t>
            </a:r>
            <a:r>
              <a:rPr lang="tr-TR" dirty="0"/>
              <a:t>  Enfarktüsünde  Hastane Öncesi </a:t>
            </a:r>
            <a:r>
              <a:rPr lang="tr-TR" dirty="0" smtClean="0"/>
              <a:t>Tedavi</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MI </a:t>
            </a:r>
            <a:r>
              <a:rPr lang="tr-TR" dirty="0"/>
              <a:t>geçiren hasta için hastane öncesi   müdahale yaşam ile ölüm arasındaki ayrım kadar önemlidir.  Zaman tedavinin etkinliği açısından ana faktördür.</a:t>
            </a:r>
          </a:p>
          <a:p>
            <a:pPr marL="0" indent="0">
              <a:buNone/>
            </a:pPr>
            <a:r>
              <a:rPr lang="tr-TR" dirty="0"/>
              <a:t>      </a:t>
            </a:r>
            <a:r>
              <a:rPr lang="tr-TR" dirty="0" err="1"/>
              <a:t>Myokard</a:t>
            </a:r>
            <a:r>
              <a:rPr lang="tr-TR" dirty="0"/>
              <a:t> enfarktüsüne hastane öncesi müdahalenin amaçları:</a:t>
            </a:r>
          </a:p>
          <a:p>
            <a:pPr marL="0" indent="0">
              <a:buNone/>
            </a:pPr>
            <a:r>
              <a:rPr lang="tr-TR" dirty="0"/>
              <a:t>•         Ağrı ve korkunun giderilmesi</a:t>
            </a:r>
          </a:p>
          <a:p>
            <a:pPr marL="0" indent="0">
              <a:buNone/>
            </a:pPr>
            <a:r>
              <a:rPr lang="tr-TR" dirty="0"/>
              <a:t>•         Ciddi </a:t>
            </a:r>
            <a:r>
              <a:rPr lang="tr-TR" dirty="0" err="1"/>
              <a:t>disritmilerin</a:t>
            </a:r>
            <a:r>
              <a:rPr lang="tr-TR" dirty="0"/>
              <a:t> tedavisi</a:t>
            </a:r>
          </a:p>
          <a:p>
            <a:pPr marL="0" indent="0">
              <a:buNone/>
            </a:pPr>
            <a:r>
              <a:rPr lang="tr-TR" dirty="0"/>
              <a:t>•         </a:t>
            </a:r>
            <a:r>
              <a:rPr lang="tr-TR" dirty="0" err="1"/>
              <a:t>İnfarkt</a:t>
            </a:r>
            <a:r>
              <a:rPr lang="tr-TR" dirty="0"/>
              <a:t> boyutunun sınırlanması</a:t>
            </a:r>
          </a:p>
          <a:p>
            <a:pPr marL="0" indent="0">
              <a:buNone/>
            </a:pPr>
            <a:r>
              <a:rPr lang="tr-TR" dirty="0"/>
              <a:t>•         Transport zamanı uzunsa (6 saat ve daha fazla)  </a:t>
            </a:r>
            <a:r>
              <a:rPr lang="tr-TR" dirty="0" err="1"/>
              <a:t>trombolitik</a:t>
            </a:r>
            <a:r>
              <a:rPr lang="tr-TR" dirty="0"/>
              <a:t> tedavinin </a:t>
            </a:r>
            <a:r>
              <a:rPr lang="tr-TR" dirty="0" smtClean="0"/>
              <a:t>başlatılması</a:t>
            </a:r>
            <a:endParaRPr lang="tr-TR" dirty="0"/>
          </a:p>
        </p:txBody>
      </p:sp>
    </p:spTree>
    <p:extLst>
      <p:ext uri="{BB962C8B-B14F-4D97-AF65-F5344CB8AC3E}">
        <p14:creationId xmlns:p14="http://schemas.microsoft.com/office/powerpoint/2010/main" val="2260911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ALANDA GÖĞÜS AĞRILI HASTAYA YAKLAŞIM</a:t>
            </a:r>
            <a:br>
              <a:rPr lang="tr-TR" dirty="0"/>
            </a:br>
            <a:endParaRPr lang="tr-TR" dirty="0"/>
          </a:p>
        </p:txBody>
      </p:sp>
      <p:sp>
        <p:nvSpPr>
          <p:cNvPr id="3" name="İçerik Yer Tutucusu 2"/>
          <p:cNvSpPr>
            <a:spLocks noGrp="1"/>
          </p:cNvSpPr>
          <p:nvPr>
            <p:ph idx="1"/>
          </p:nvPr>
        </p:nvSpPr>
        <p:spPr/>
        <p:txBody>
          <a:bodyPr/>
          <a:lstStyle/>
          <a:p>
            <a:pPr marL="0" indent="0">
              <a:buNone/>
            </a:pPr>
            <a:r>
              <a:rPr lang="tr-TR" dirty="0"/>
              <a:t>En sık akut göğüs ağrısına sebep olan  </a:t>
            </a:r>
            <a:r>
              <a:rPr lang="tr-TR" dirty="0" err="1"/>
              <a:t>kardiyovasküler</a:t>
            </a:r>
            <a:r>
              <a:rPr lang="tr-TR" dirty="0"/>
              <a:t>  sebepler arasında  </a:t>
            </a:r>
            <a:r>
              <a:rPr lang="tr-TR" b="1" dirty="0" err="1">
                <a:solidFill>
                  <a:srgbClr val="FF0000"/>
                </a:solidFill>
              </a:rPr>
              <a:t>anjina</a:t>
            </a:r>
            <a:r>
              <a:rPr lang="tr-TR" b="1" dirty="0">
                <a:solidFill>
                  <a:srgbClr val="FF0000"/>
                </a:solidFill>
              </a:rPr>
              <a:t> </a:t>
            </a:r>
            <a:r>
              <a:rPr lang="tr-TR" b="1" dirty="0" err="1">
                <a:solidFill>
                  <a:srgbClr val="FF0000"/>
                </a:solidFill>
              </a:rPr>
              <a:t>pektoris</a:t>
            </a:r>
            <a:r>
              <a:rPr lang="tr-TR" b="1" dirty="0">
                <a:solidFill>
                  <a:srgbClr val="FF0000"/>
                </a:solidFill>
              </a:rPr>
              <a:t> ve akut </a:t>
            </a:r>
            <a:r>
              <a:rPr lang="tr-TR" b="1" dirty="0" err="1">
                <a:solidFill>
                  <a:srgbClr val="FF0000"/>
                </a:solidFill>
              </a:rPr>
              <a:t>myokard</a:t>
            </a:r>
            <a:r>
              <a:rPr lang="tr-TR" b="1" dirty="0">
                <a:solidFill>
                  <a:srgbClr val="FF0000"/>
                </a:solidFill>
              </a:rPr>
              <a:t> enfarktüsü </a:t>
            </a:r>
            <a:r>
              <a:rPr lang="tr-TR" dirty="0"/>
              <a:t>yer </a:t>
            </a:r>
            <a:r>
              <a:rPr lang="tr-TR" dirty="0" smtClean="0"/>
              <a:t>almaktadır. </a:t>
            </a:r>
            <a:endParaRPr lang="tr-TR" dirty="0"/>
          </a:p>
          <a:p>
            <a:pPr marL="0" indent="0">
              <a:buNone/>
            </a:pPr>
            <a:r>
              <a:rPr lang="tr-TR" dirty="0"/>
              <a:t>Avrupa ülkelerinde 75 yaş altı tüm ölümlerin % 40’ı </a:t>
            </a:r>
            <a:r>
              <a:rPr lang="tr-TR" dirty="0" err="1"/>
              <a:t>kardiyovasküler</a:t>
            </a:r>
            <a:r>
              <a:rPr lang="tr-TR" dirty="0"/>
              <a:t> nedenlerden kaynaklanmaktadır ve kalp hastalıkları ölüm nedenleri arasında birinci sırada yer </a:t>
            </a:r>
            <a:r>
              <a:rPr lang="tr-TR" dirty="0" smtClean="0"/>
              <a:t>almaktadır. </a:t>
            </a:r>
            <a:r>
              <a:rPr lang="tr-TR" dirty="0"/>
              <a:t>Akut </a:t>
            </a:r>
            <a:r>
              <a:rPr lang="tr-TR" dirty="0" err="1"/>
              <a:t>myokard</a:t>
            </a:r>
            <a:r>
              <a:rPr lang="tr-TR" dirty="0"/>
              <a:t> </a:t>
            </a:r>
            <a:r>
              <a:rPr lang="tr-TR" dirty="0" err="1"/>
              <a:t>infarktüsü</a:t>
            </a:r>
            <a:r>
              <a:rPr lang="tr-TR" dirty="0"/>
              <a:t> halen tüm ölümlerin %25’inden </a:t>
            </a:r>
            <a:r>
              <a:rPr lang="tr-TR" dirty="0" smtClean="0"/>
              <a:t>sorumludur.</a:t>
            </a:r>
            <a:endParaRPr lang="tr-TR" dirty="0"/>
          </a:p>
          <a:p>
            <a:pPr marL="0" indent="0">
              <a:buNone/>
            </a:pPr>
            <a:r>
              <a:rPr lang="tr-TR" dirty="0"/>
              <a:t>Akut </a:t>
            </a:r>
            <a:r>
              <a:rPr lang="tr-TR" dirty="0" err="1"/>
              <a:t>myokard</a:t>
            </a:r>
            <a:r>
              <a:rPr lang="tr-TR" dirty="0"/>
              <a:t> enfarktüsüne bağlı ölümlerin yaklaşık %50 - 65’i ilk 1-2 saat içinde meydana gelmektedir ve bunların çoğunluğu </a:t>
            </a:r>
            <a:r>
              <a:rPr lang="tr-TR" b="1" dirty="0">
                <a:solidFill>
                  <a:srgbClr val="FF0000"/>
                </a:solidFill>
              </a:rPr>
              <a:t>aritmiye </a:t>
            </a:r>
            <a:r>
              <a:rPr lang="tr-TR" dirty="0"/>
              <a:t>bağlı </a:t>
            </a:r>
            <a:r>
              <a:rPr lang="tr-TR" dirty="0" smtClean="0"/>
              <a:t>ölümlerdir.</a:t>
            </a:r>
            <a:endParaRPr lang="tr-TR" dirty="0"/>
          </a:p>
          <a:p>
            <a:pPr marL="0" indent="0">
              <a:buNone/>
            </a:pPr>
            <a:endParaRPr lang="tr-TR" dirty="0"/>
          </a:p>
        </p:txBody>
      </p:sp>
    </p:spTree>
    <p:extLst>
      <p:ext uri="{BB962C8B-B14F-4D97-AF65-F5344CB8AC3E}">
        <p14:creationId xmlns:p14="http://schemas.microsoft.com/office/powerpoint/2010/main" val="32249666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Oksijen: </a:t>
            </a:r>
          </a:p>
        </p:txBody>
      </p:sp>
      <p:sp>
        <p:nvSpPr>
          <p:cNvPr id="3" name="İçerik Yer Tutucusu 2"/>
          <p:cNvSpPr>
            <a:spLocks noGrp="1"/>
          </p:cNvSpPr>
          <p:nvPr>
            <p:ph idx="1"/>
          </p:nvPr>
        </p:nvSpPr>
        <p:spPr/>
        <p:txBody>
          <a:bodyPr>
            <a:normAutofit fontScale="70000" lnSpcReduction="20000"/>
          </a:bodyPr>
          <a:lstStyle/>
          <a:p>
            <a:pPr marL="0" indent="0">
              <a:buNone/>
            </a:pPr>
            <a:r>
              <a:rPr lang="tr-TR" dirty="0" smtClean="0"/>
              <a:t>Oksijen </a:t>
            </a:r>
            <a:r>
              <a:rPr lang="tr-TR" dirty="0"/>
              <a:t>tedavisi acil kardiyak bakım ve kardiyak </a:t>
            </a:r>
            <a:r>
              <a:rPr lang="tr-TR" dirty="0" err="1"/>
              <a:t>resüsitasyonun</a:t>
            </a:r>
            <a:r>
              <a:rPr lang="tr-TR" dirty="0"/>
              <a:t> vazgeçilmez bir parçasıdır. </a:t>
            </a:r>
            <a:r>
              <a:rPr lang="tr-TR" dirty="0" err="1"/>
              <a:t>Hipoksemik</a:t>
            </a:r>
            <a:r>
              <a:rPr lang="tr-TR" dirty="0"/>
              <a:t> bireylerde oksijen uygulaması </a:t>
            </a:r>
            <a:r>
              <a:rPr lang="tr-TR" dirty="0" err="1"/>
              <a:t>arteryel</a:t>
            </a:r>
            <a:r>
              <a:rPr lang="tr-TR" dirty="0"/>
              <a:t> oksijen basıncını yükseltir, </a:t>
            </a:r>
            <a:r>
              <a:rPr lang="tr-TR" dirty="0" err="1"/>
              <a:t>arteryel</a:t>
            </a:r>
            <a:r>
              <a:rPr lang="tr-TR" dirty="0"/>
              <a:t> oksijen içeriğini artırır ve doku </a:t>
            </a:r>
            <a:r>
              <a:rPr lang="tr-TR" dirty="0" err="1"/>
              <a:t>oksijenasyonunu</a:t>
            </a:r>
            <a:r>
              <a:rPr lang="tr-TR" dirty="0"/>
              <a:t> düzeltir.</a:t>
            </a:r>
          </a:p>
          <a:p>
            <a:pPr marL="0" indent="0">
              <a:buNone/>
            </a:pPr>
            <a:r>
              <a:rPr lang="tr-TR" dirty="0" err="1"/>
              <a:t>Endikasyonları</a:t>
            </a:r>
            <a:r>
              <a:rPr lang="tr-TR" dirty="0"/>
              <a:t>:</a:t>
            </a:r>
          </a:p>
          <a:p>
            <a:pPr marL="0" indent="0">
              <a:buNone/>
            </a:pPr>
            <a:r>
              <a:rPr lang="tr-TR" dirty="0"/>
              <a:t>•      Kardiyak </a:t>
            </a:r>
            <a:r>
              <a:rPr lang="tr-TR" dirty="0" err="1"/>
              <a:t>iskeminin</a:t>
            </a:r>
            <a:r>
              <a:rPr lang="tr-TR" dirty="0"/>
              <a:t> neden olduğu akut göğüs ağrısı</a:t>
            </a:r>
          </a:p>
          <a:p>
            <a:pPr marL="0" indent="0">
              <a:buNone/>
            </a:pPr>
            <a:r>
              <a:rPr lang="tr-TR" dirty="0"/>
              <a:t>•      Herhangi bir nedenden dolayı </a:t>
            </a:r>
            <a:r>
              <a:rPr lang="tr-TR" dirty="0" err="1"/>
              <a:t>hipoksemi</a:t>
            </a:r>
            <a:r>
              <a:rPr lang="tr-TR" dirty="0"/>
              <a:t> şüphesi</a:t>
            </a:r>
          </a:p>
          <a:p>
            <a:pPr marL="0" indent="0">
              <a:buNone/>
            </a:pPr>
            <a:r>
              <a:rPr lang="tr-TR" dirty="0"/>
              <a:t>•      </a:t>
            </a:r>
            <a:r>
              <a:rPr lang="tr-TR" dirty="0" err="1"/>
              <a:t>Kardiyopulmoner</a:t>
            </a:r>
            <a:r>
              <a:rPr lang="tr-TR" dirty="0"/>
              <a:t> </a:t>
            </a:r>
            <a:r>
              <a:rPr lang="tr-TR" dirty="0" err="1"/>
              <a:t>arrest</a:t>
            </a:r>
            <a:endParaRPr lang="tr-TR" dirty="0"/>
          </a:p>
          <a:p>
            <a:pPr marL="0" indent="0">
              <a:buNone/>
            </a:pPr>
            <a:r>
              <a:rPr lang="tr-TR" dirty="0"/>
              <a:t>•         Tüm hastalara 2-6 </a:t>
            </a:r>
            <a:r>
              <a:rPr lang="tr-TR" dirty="0" err="1"/>
              <a:t>Lt</a:t>
            </a:r>
            <a:r>
              <a:rPr lang="tr-TR" dirty="0"/>
              <a:t> / </a:t>
            </a:r>
            <a:r>
              <a:rPr lang="tr-TR" dirty="0" err="1"/>
              <a:t>dk</a:t>
            </a:r>
            <a:r>
              <a:rPr lang="tr-TR" dirty="0"/>
              <a:t> oksijen verilir</a:t>
            </a:r>
          </a:p>
          <a:p>
            <a:pPr marL="0" indent="0">
              <a:buNone/>
            </a:pPr>
            <a:r>
              <a:rPr lang="tr-TR" dirty="0"/>
              <a:t>•         </a:t>
            </a:r>
            <a:r>
              <a:rPr lang="tr-TR" dirty="0" err="1"/>
              <a:t>KOAH’lı</a:t>
            </a:r>
            <a:r>
              <a:rPr lang="tr-TR" dirty="0"/>
              <a:t> hastada 2 </a:t>
            </a:r>
            <a:r>
              <a:rPr lang="tr-TR" dirty="0" err="1"/>
              <a:t>Lt</a:t>
            </a:r>
            <a:r>
              <a:rPr lang="tr-TR" dirty="0"/>
              <a:t>/ </a:t>
            </a:r>
            <a:r>
              <a:rPr lang="tr-TR" dirty="0" err="1"/>
              <a:t>dk’nın</a:t>
            </a:r>
            <a:r>
              <a:rPr lang="tr-TR" dirty="0"/>
              <a:t> üstüne çıkılmamalıdır.</a:t>
            </a:r>
          </a:p>
          <a:p>
            <a:pPr marL="0" indent="0">
              <a:buNone/>
            </a:pPr>
            <a:r>
              <a:rPr lang="tr-TR" dirty="0"/>
              <a:t>•         Oksijen tedavisi için kullanılan  kaynak mutlaka kontrol edilmelidir.</a:t>
            </a:r>
          </a:p>
          <a:p>
            <a:pPr marL="0" indent="0">
              <a:buNone/>
            </a:pPr>
            <a:r>
              <a:rPr lang="tr-TR" dirty="0"/>
              <a:t>•         Oksijen kaynaklarının yanında elektrikli eşya bulunmamalı ve kesinlikle sigara içilmemelidir.</a:t>
            </a:r>
          </a:p>
          <a:p>
            <a:pPr marL="0" indent="0">
              <a:buNone/>
            </a:pPr>
            <a:r>
              <a:rPr lang="tr-TR" dirty="0"/>
              <a:t>•         Oksijen tedavisi sırasında  hasta klinik yönden izlenmeli ve mümkünse </a:t>
            </a:r>
            <a:r>
              <a:rPr lang="tr-TR" dirty="0" err="1"/>
              <a:t>pulse-oksimetre</a:t>
            </a:r>
            <a:r>
              <a:rPr lang="tr-TR" dirty="0"/>
              <a:t>  takibi yapılmalıdır. Oksijen </a:t>
            </a:r>
            <a:r>
              <a:rPr lang="tr-TR" dirty="0" err="1"/>
              <a:t>satürasyonu</a:t>
            </a:r>
            <a:r>
              <a:rPr lang="tr-TR" dirty="0"/>
              <a:t>  % 85’in altına inerse  </a:t>
            </a:r>
            <a:r>
              <a:rPr lang="tr-TR" dirty="0" err="1"/>
              <a:t>hipoksemi</a:t>
            </a:r>
            <a:r>
              <a:rPr lang="tr-TR" dirty="0"/>
              <a:t> gelişmiştir.</a:t>
            </a:r>
          </a:p>
          <a:p>
            <a:pPr marL="0" indent="0">
              <a:buNone/>
            </a:pPr>
            <a:endParaRPr lang="tr-TR" dirty="0"/>
          </a:p>
        </p:txBody>
      </p:sp>
    </p:spTree>
    <p:extLst>
      <p:ext uri="{BB962C8B-B14F-4D97-AF65-F5344CB8AC3E}">
        <p14:creationId xmlns:p14="http://schemas.microsoft.com/office/powerpoint/2010/main" val="22595802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İntravenöz</a:t>
            </a:r>
            <a:r>
              <a:rPr lang="tr-TR" dirty="0"/>
              <a:t> Damar Yolu Açılması</a:t>
            </a:r>
            <a:br>
              <a:rPr lang="tr-TR" dirty="0"/>
            </a:br>
            <a:endParaRPr lang="tr-TR" dirty="0"/>
          </a:p>
        </p:txBody>
      </p:sp>
      <p:sp>
        <p:nvSpPr>
          <p:cNvPr id="3" name="İçerik Yer Tutucusu 2"/>
          <p:cNvSpPr>
            <a:spLocks noGrp="1"/>
          </p:cNvSpPr>
          <p:nvPr>
            <p:ph sz="half" idx="1"/>
          </p:nvPr>
        </p:nvSpPr>
        <p:spPr/>
        <p:txBody>
          <a:bodyPr>
            <a:normAutofit/>
          </a:bodyPr>
          <a:lstStyle/>
          <a:p>
            <a:pPr marL="0" indent="0">
              <a:buNone/>
            </a:pPr>
            <a:r>
              <a:rPr lang="tr-TR" dirty="0" smtClean="0"/>
              <a:t>•         </a:t>
            </a:r>
            <a:r>
              <a:rPr lang="tr-TR" dirty="0" err="1"/>
              <a:t>Trombolitik</a:t>
            </a:r>
            <a:r>
              <a:rPr lang="tr-TR" dirty="0"/>
              <a:t> tedavi de uygulanacaksa iki adet damar yolu açılmalıdır.</a:t>
            </a:r>
          </a:p>
          <a:p>
            <a:pPr marL="0" indent="0">
              <a:buNone/>
            </a:pPr>
            <a:r>
              <a:rPr lang="tr-TR" dirty="0"/>
              <a:t>•         İM ilaç uygulamasından </a:t>
            </a:r>
            <a:r>
              <a:rPr lang="tr-TR" dirty="0" smtClean="0"/>
              <a:t>kaçınılmalıdır</a:t>
            </a:r>
            <a:endParaRPr lang="tr-TR" dirty="0"/>
          </a:p>
        </p:txBody>
      </p:sp>
      <p:sp>
        <p:nvSpPr>
          <p:cNvPr id="4" name="İçerik Yer Tutucusu 3"/>
          <p:cNvSpPr>
            <a:spLocks noGrp="1"/>
          </p:cNvSpPr>
          <p:nvPr>
            <p:ph sz="half" idx="2"/>
          </p:nvPr>
        </p:nvSpPr>
        <p:spPr/>
        <p:txBody>
          <a:bodyPr>
            <a:normAutofit/>
          </a:bodyPr>
          <a:lstStyle/>
          <a:p>
            <a:pPr marL="0" indent="0">
              <a:buNone/>
            </a:pPr>
            <a:r>
              <a:rPr lang="tr-TR" dirty="0" err="1"/>
              <a:t>Aneljezi</a:t>
            </a:r>
            <a:r>
              <a:rPr lang="tr-TR" dirty="0"/>
              <a:t> Ve </a:t>
            </a:r>
            <a:r>
              <a:rPr lang="tr-TR" dirty="0" err="1"/>
              <a:t>Sedasyon</a:t>
            </a:r>
            <a:endParaRPr lang="tr-TR" dirty="0"/>
          </a:p>
          <a:p>
            <a:pPr marL="0" indent="0">
              <a:buNone/>
            </a:pPr>
            <a:r>
              <a:rPr lang="tr-TR" dirty="0"/>
              <a:t>Ağrı sempatik aktivasyona yol açarak </a:t>
            </a:r>
            <a:r>
              <a:rPr lang="tr-TR" dirty="0" err="1"/>
              <a:t>myokard</a:t>
            </a:r>
            <a:r>
              <a:rPr lang="tr-TR" dirty="0"/>
              <a:t> </a:t>
            </a:r>
            <a:r>
              <a:rPr lang="tr-TR" dirty="0" err="1"/>
              <a:t>iskemisini</a:t>
            </a:r>
            <a:r>
              <a:rPr lang="tr-TR" dirty="0"/>
              <a:t> artırdığından en kısa sürede giderilmelidir. Morfin direkt santral sinir sistemine etki ederek ağrıyı geçirir.</a:t>
            </a:r>
          </a:p>
          <a:p>
            <a:endParaRPr lang="tr-TR" dirty="0"/>
          </a:p>
        </p:txBody>
      </p:sp>
    </p:spTree>
    <p:extLst>
      <p:ext uri="{BB962C8B-B14F-4D97-AF65-F5344CB8AC3E}">
        <p14:creationId xmlns:p14="http://schemas.microsoft.com/office/powerpoint/2010/main" val="38015147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dirty="0"/>
              <a:t>Morfin sülfat:</a:t>
            </a:r>
            <a:br>
              <a:rPr lang="tr-TR" dirty="0"/>
            </a:br>
            <a:endParaRPr lang="tr-TR" dirty="0"/>
          </a:p>
        </p:txBody>
      </p:sp>
      <p:sp>
        <p:nvSpPr>
          <p:cNvPr id="6" name="İçerik Yer Tutucusu 5"/>
          <p:cNvSpPr>
            <a:spLocks noGrp="1"/>
          </p:cNvSpPr>
          <p:nvPr>
            <p:ph idx="1"/>
          </p:nvPr>
        </p:nvSpPr>
        <p:spPr/>
        <p:txBody>
          <a:bodyPr>
            <a:normAutofit fontScale="70000" lnSpcReduction="20000"/>
          </a:bodyPr>
          <a:lstStyle/>
          <a:p>
            <a:pPr marL="0" indent="0">
              <a:buNone/>
            </a:pPr>
            <a:r>
              <a:rPr lang="tr-TR" dirty="0" smtClean="0"/>
              <a:t>•         </a:t>
            </a:r>
            <a:r>
              <a:rPr lang="tr-TR" dirty="0"/>
              <a:t>Göğüs ağrısı tedavisinde ilk seçilecek ilaçtır. Kalbe </a:t>
            </a:r>
            <a:r>
              <a:rPr lang="tr-TR" dirty="0" err="1"/>
              <a:t>venöz</a:t>
            </a:r>
            <a:r>
              <a:rPr lang="tr-TR" dirty="0"/>
              <a:t> dönüşü ve sistemik arter direncini  azaltarak </a:t>
            </a:r>
            <a:r>
              <a:rPr lang="tr-TR" dirty="0" err="1"/>
              <a:t>myokardın</a:t>
            </a:r>
            <a:r>
              <a:rPr lang="tr-TR" dirty="0"/>
              <a:t> oksijen gereksinimini  düşürür.</a:t>
            </a:r>
          </a:p>
          <a:p>
            <a:pPr marL="0" indent="0">
              <a:buNone/>
            </a:pPr>
            <a:r>
              <a:rPr lang="tr-TR" dirty="0"/>
              <a:t>•         </a:t>
            </a:r>
            <a:r>
              <a:rPr lang="tr-TR" dirty="0" err="1"/>
              <a:t>İntravenöz</a:t>
            </a:r>
            <a:r>
              <a:rPr lang="tr-TR" dirty="0"/>
              <a:t> yolla 2-4 mg morfin sülfat verilir. Ağrı geçmezse 5 dakika ara ile tekrarlanabilir,  </a:t>
            </a:r>
            <a:r>
              <a:rPr lang="tr-TR" dirty="0" err="1"/>
              <a:t>kilinik</a:t>
            </a:r>
            <a:r>
              <a:rPr lang="tr-TR" dirty="0"/>
              <a:t> duruma göre doz 20 mg’a çıkarılabilir.</a:t>
            </a:r>
          </a:p>
          <a:p>
            <a:pPr marL="0" indent="0">
              <a:buNone/>
            </a:pPr>
            <a:r>
              <a:rPr lang="tr-TR" dirty="0"/>
              <a:t>•         Küçük dozlar halinde sık olarak verilmesi tek büyük dozun </a:t>
            </a:r>
            <a:r>
              <a:rPr lang="tr-TR" dirty="0" err="1"/>
              <a:t>bolus</a:t>
            </a:r>
            <a:r>
              <a:rPr lang="tr-TR" dirty="0"/>
              <a:t> verilmesinden daha güvenlidir.</a:t>
            </a:r>
          </a:p>
          <a:p>
            <a:pPr marL="0" indent="0">
              <a:buNone/>
            </a:pPr>
            <a:r>
              <a:rPr lang="tr-TR" dirty="0"/>
              <a:t>•         Yaşlı ve </a:t>
            </a:r>
            <a:r>
              <a:rPr lang="tr-TR" dirty="0" err="1"/>
              <a:t>KOAH’lı</a:t>
            </a:r>
            <a:r>
              <a:rPr lang="tr-TR" dirty="0"/>
              <a:t> hastalarda morfin sülfat yarı dozu ve antidotu bulundurularak uygulanır.</a:t>
            </a:r>
          </a:p>
          <a:p>
            <a:pPr marL="0" indent="0">
              <a:buNone/>
            </a:pPr>
            <a:r>
              <a:rPr lang="tr-TR" dirty="0"/>
              <a:t>•         Böbrek yetmezliği olan hastalarda doz %50 azaltılmalıdır.</a:t>
            </a:r>
          </a:p>
          <a:p>
            <a:pPr marL="0" indent="0">
              <a:buNone/>
            </a:pPr>
            <a:r>
              <a:rPr lang="tr-TR" dirty="0"/>
              <a:t>•         Morfin hipotansiyona ve kalp hızında düşmeye neden olabilir.(</a:t>
            </a:r>
            <a:r>
              <a:rPr lang="tr-TR" dirty="0" err="1"/>
              <a:t>Histamin</a:t>
            </a:r>
            <a:r>
              <a:rPr lang="tr-TR" dirty="0"/>
              <a:t> salınımına bağlı </a:t>
            </a:r>
            <a:r>
              <a:rPr lang="tr-TR" dirty="0" err="1"/>
              <a:t>vazodilatasyon</a:t>
            </a:r>
            <a:r>
              <a:rPr lang="tr-TR" dirty="0"/>
              <a:t> sonucu)</a:t>
            </a:r>
          </a:p>
          <a:p>
            <a:pPr marL="0" indent="0">
              <a:buNone/>
            </a:pPr>
            <a:r>
              <a:rPr lang="tr-TR" dirty="0"/>
              <a:t>•         Tüm narkotik analjeziklerde olduğu gibi solunumu </a:t>
            </a:r>
            <a:r>
              <a:rPr lang="tr-TR" dirty="0" err="1"/>
              <a:t>deprese</a:t>
            </a:r>
            <a:r>
              <a:rPr lang="tr-TR" dirty="0"/>
              <a:t> edici etkisi vardır.</a:t>
            </a:r>
          </a:p>
          <a:p>
            <a:pPr marL="0" indent="0">
              <a:buNone/>
            </a:pPr>
            <a:r>
              <a:rPr lang="tr-TR" dirty="0"/>
              <a:t>•         Aşırı dozu IV </a:t>
            </a:r>
            <a:r>
              <a:rPr lang="tr-TR" dirty="0" err="1"/>
              <a:t>naloksan</a:t>
            </a:r>
            <a:r>
              <a:rPr lang="tr-TR" dirty="0"/>
              <a:t> ile (0.4 –0.8 mg) geriye döndürülebilir.</a:t>
            </a:r>
          </a:p>
          <a:p>
            <a:pPr marL="0" indent="0">
              <a:buNone/>
            </a:pPr>
            <a:r>
              <a:rPr lang="tr-TR" dirty="0"/>
              <a:t>•         </a:t>
            </a:r>
            <a:r>
              <a:rPr lang="tr-TR" dirty="0" err="1"/>
              <a:t>Hemodinamisi</a:t>
            </a:r>
            <a:r>
              <a:rPr lang="tr-TR" dirty="0"/>
              <a:t> bozuk ve </a:t>
            </a:r>
            <a:r>
              <a:rPr lang="tr-TR" dirty="0" err="1"/>
              <a:t>anstabil</a:t>
            </a:r>
            <a:r>
              <a:rPr lang="tr-TR" dirty="0"/>
              <a:t> olan hastalarda </a:t>
            </a:r>
            <a:r>
              <a:rPr lang="tr-TR" dirty="0" err="1"/>
              <a:t>fentanilin</a:t>
            </a:r>
            <a:r>
              <a:rPr lang="tr-TR" dirty="0"/>
              <a:t> morfine tercih edilmesi gerekir.</a:t>
            </a:r>
          </a:p>
          <a:p>
            <a:pPr marL="0" indent="0">
              <a:buNone/>
            </a:pPr>
            <a:r>
              <a:rPr lang="tr-TR" dirty="0"/>
              <a:t>•         </a:t>
            </a:r>
            <a:r>
              <a:rPr lang="tr-TR" dirty="0" err="1"/>
              <a:t>İnferior</a:t>
            </a:r>
            <a:r>
              <a:rPr lang="tr-TR" dirty="0"/>
              <a:t> </a:t>
            </a:r>
            <a:r>
              <a:rPr lang="tr-TR" dirty="0" err="1"/>
              <a:t>infarktüs</a:t>
            </a:r>
            <a:r>
              <a:rPr lang="tr-TR" dirty="0"/>
              <a:t>, </a:t>
            </a:r>
            <a:r>
              <a:rPr lang="tr-TR" dirty="0" err="1"/>
              <a:t>bradiaritmi</a:t>
            </a:r>
            <a:r>
              <a:rPr lang="tr-TR" dirty="0"/>
              <a:t> ve hipotansiyon olanlarda 10-20 mg </a:t>
            </a:r>
            <a:r>
              <a:rPr lang="tr-TR" dirty="0" err="1"/>
              <a:t>meperidin</a:t>
            </a:r>
            <a:r>
              <a:rPr lang="tr-TR" dirty="0"/>
              <a:t> uygulanır.</a:t>
            </a:r>
          </a:p>
          <a:p>
            <a:pPr marL="0" indent="0">
              <a:buNone/>
            </a:pPr>
            <a:endParaRPr lang="tr-TR" dirty="0"/>
          </a:p>
        </p:txBody>
      </p:sp>
    </p:spTree>
    <p:extLst>
      <p:ext uri="{BB962C8B-B14F-4D97-AF65-F5344CB8AC3E}">
        <p14:creationId xmlns:p14="http://schemas.microsoft.com/office/powerpoint/2010/main" val="11098483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Nitrogliserin: </a:t>
            </a:r>
          </a:p>
        </p:txBody>
      </p:sp>
      <p:sp>
        <p:nvSpPr>
          <p:cNvPr id="3" name="İçerik Yer Tutucusu 2"/>
          <p:cNvSpPr>
            <a:spLocks noGrp="1"/>
          </p:cNvSpPr>
          <p:nvPr>
            <p:ph idx="1"/>
          </p:nvPr>
        </p:nvSpPr>
        <p:spPr/>
        <p:txBody>
          <a:bodyPr>
            <a:normAutofit fontScale="85000" lnSpcReduction="20000"/>
          </a:bodyPr>
          <a:lstStyle/>
          <a:p>
            <a:pPr marL="0" indent="0">
              <a:buNone/>
            </a:pPr>
            <a:r>
              <a:rPr lang="tr-TR" dirty="0" err="1" smtClean="0"/>
              <a:t>Periferik</a:t>
            </a:r>
            <a:r>
              <a:rPr lang="tr-TR" dirty="0" smtClean="0"/>
              <a:t> </a:t>
            </a:r>
            <a:r>
              <a:rPr lang="tr-TR" dirty="0"/>
              <a:t>arter ve </a:t>
            </a:r>
            <a:r>
              <a:rPr lang="tr-TR" dirty="0" err="1"/>
              <a:t>venleri</a:t>
            </a:r>
            <a:r>
              <a:rPr lang="tr-TR" dirty="0"/>
              <a:t> genişleterek </a:t>
            </a:r>
            <a:r>
              <a:rPr lang="tr-TR" dirty="0" err="1"/>
              <a:t>preload</a:t>
            </a:r>
            <a:r>
              <a:rPr lang="tr-TR" dirty="0"/>
              <a:t>, </a:t>
            </a:r>
            <a:r>
              <a:rPr lang="tr-TR" dirty="0" err="1"/>
              <a:t>afterload</a:t>
            </a:r>
            <a:r>
              <a:rPr lang="tr-TR" dirty="0"/>
              <a:t> ve </a:t>
            </a:r>
            <a:r>
              <a:rPr lang="tr-TR" dirty="0" err="1"/>
              <a:t>myokard</a:t>
            </a:r>
            <a:r>
              <a:rPr lang="tr-TR" dirty="0"/>
              <a:t> oksijen kullanımını azaltır. Koroner arterleri genişleterek  </a:t>
            </a:r>
            <a:r>
              <a:rPr lang="tr-TR" dirty="0" err="1"/>
              <a:t>kolleteral</a:t>
            </a:r>
            <a:r>
              <a:rPr lang="tr-TR" dirty="0"/>
              <a:t> damar kan akımını artırır. Nitrogliserin verilerek </a:t>
            </a:r>
            <a:r>
              <a:rPr lang="tr-TR" dirty="0" err="1"/>
              <a:t>angina</a:t>
            </a:r>
            <a:r>
              <a:rPr lang="tr-TR" dirty="0"/>
              <a:t> </a:t>
            </a:r>
            <a:r>
              <a:rPr lang="tr-TR" dirty="0" err="1"/>
              <a:t>pektoris</a:t>
            </a:r>
            <a:r>
              <a:rPr lang="tr-TR" dirty="0"/>
              <a:t> ve MI  birbirinden ayrılabilir.</a:t>
            </a:r>
          </a:p>
          <a:p>
            <a:pPr marL="0" indent="0">
              <a:buNone/>
            </a:pPr>
            <a:r>
              <a:rPr lang="tr-TR" dirty="0"/>
              <a:t>•      </a:t>
            </a:r>
            <a:r>
              <a:rPr lang="tr-TR" dirty="0" err="1"/>
              <a:t>İntravenöz</a:t>
            </a:r>
            <a:r>
              <a:rPr lang="tr-TR" dirty="0"/>
              <a:t> nitrogliserin başlangıçta 12.5 </a:t>
            </a:r>
            <a:r>
              <a:rPr lang="tr-TR" dirty="0" err="1"/>
              <a:t>mcg</a:t>
            </a:r>
            <a:r>
              <a:rPr lang="tr-TR" dirty="0"/>
              <a:t> / </a:t>
            </a:r>
            <a:r>
              <a:rPr lang="tr-TR" dirty="0" err="1"/>
              <a:t>dk</a:t>
            </a:r>
            <a:r>
              <a:rPr lang="tr-TR" dirty="0"/>
              <a:t> ile başlanır. </a:t>
            </a:r>
            <a:r>
              <a:rPr lang="tr-TR" dirty="0" err="1"/>
              <a:t>Hemodinamik</a:t>
            </a:r>
            <a:r>
              <a:rPr lang="tr-TR" dirty="0"/>
              <a:t> ve klinik yanıta göre 5-10 dakika ara ile doz artırılır.</a:t>
            </a:r>
          </a:p>
          <a:p>
            <a:pPr marL="0" indent="0">
              <a:buNone/>
            </a:pPr>
            <a:r>
              <a:rPr lang="tr-TR" dirty="0"/>
              <a:t>•      Hipotansiyon (&lt; 90 </a:t>
            </a:r>
            <a:r>
              <a:rPr lang="tr-TR" dirty="0" err="1"/>
              <a:t>mmHg</a:t>
            </a:r>
            <a:r>
              <a:rPr lang="tr-TR" dirty="0"/>
              <a:t>), taşikardi ( &gt;110/ </a:t>
            </a:r>
            <a:r>
              <a:rPr lang="tr-TR" dirty="0" err="1"/>
              <a:t>dak</a:t>
            </a:r>
            <a:r>
              <a:rPr lang="tr-TR" dirty="0"/>
              <a:t>), </a:t>
            </a:r>
            <a:r>
              <a:rPr lang="tr-TR" dirty="0" err="1"/>
              <a:t>bradikardi</a:t>
            </a:r>
            <a:r>
              <a:rPr lang="tr-TR" dirty="0"/>
              <a:t> (&lt;60/</a:t>
            </a:r>
            <a:r>
              <a:rPr lang="tr-TR" dirty="0" err="1"/>
              <a:t>dk</a:t>
            </a:r>
            <a:r>
              <a:rPr lang="tr-TR" dirty="0"/>
              <a:t>), </a:t>
            </a:r>
            <a:r>
              <a:rPr lang="tr-TR" dirty="0" err="1"/>
              <a:t>inferior</a:t>
            </a:r>
            <a:r>
              <a:rPr lang="tr-TR" dirty="0"/>
              <a:t> ve sağ </a:t>
            </a:r>
            <a:r>
              <a:rPr lang="tr-TR" dirty="0" err="1"/>
              <a:t>ventrikül</a:t>
            </a:r>
            <a:r>
              <a:rPr lang="tr-TR" dirty="0"/>
              <a:t>  MI şüphesi olanlarda  </a:t>
            </a:r>
            <a:r>
              <a:rPr lang="tr-TR" dirty="0" err="1"/>
              <a:t>kontrendikedir</a:t>
            </a:r>
            <a:r>
              <a:rPr lang="tr-TR" dirty="0"/>
              <a:t>.</a:t>
            </a:r>
          </a:p>
          <a:p>
            <a:pPr marL="0" indent="0">
              <a:buNone/>
            </a:pPr>
            <a:r>
              <a:rPr lang="tr-TR" dirty="0"/>
              <a:t>•      Akut </a:t>
            </a:r>
            <a:r>
              <a:rPr lang="tr-TR" dirty="0" err="1"/>
              <a:t>Myokard</a:t>
            </a:r>
            <a:r>
              <a:rPr lang="tr-TR" dirty="0"/>
              <a:t> </a:t>
            </a:r>
            <a:r>
              <a:rPr lang="tr-TR" dirty="0" err="1"/>
              <a:t>Infarktüsü</a:t>
            </a:r>
            <a:r>
              <a:rPr lang="tr-TR" dirty="0"/>
              <a:t>, </a:t>
            </a:r>
            <a:r>
              <a:rPr lang="tr-TR" dirty="0" err="1"/>
              <a:t>konjestif</a:t>
            </a:r>
            <a:r>
              <a:rPr lang="tr-TR" dirty="0"/>
              <a:t> Kalp Yetmezliği, geniş </a:t>
            </a:r>
            <a:r>
              <a:rPr lang="tr-TR" dirty="0" err="1"/>
              <a:t>anterior</a:t>
            </a:r>
            <a:r>
              <a:rPr lang="tr-TR" dirty="0"/>
              <a:t> MI ve hipertansiyonda kesin  </a:t>
            </a:r>
            <a:r>
              <a:rPr lang="tr-TR" dirty="0" err="1"/>
              <a:t>İntravenöz</a:t>
            </a:r>
            <a:r>
              <a:rPr lang="tr-TR" dirty="0"/>
              <a:t> nitrogliserin </a:t>
            </a:r>
            <a:r>
              <a:rPr lang="tr-TR" dirty="0" err="1"/>
              <a:t>endikasyonu</a:t>
            </a:r>
            <a:r>
              <a:rPr lang="tr-TR" dirty="0"/>
              <a:t> vardır.</a:t>
            </a:r>
          </a:p>
          <a:p>
            <a:pPr marL="0" indent="0">
              <a:buNone/>
            </a:pPr>
            <a:r>
              <a:rPr lang="tr-TR" dirty="0"/>
              <a:t>Aspirin:</a:t>
            </a:r>
          </a:p>
          <a:p>
            <a:pPr marL="0" indent="0">
              <a:buNone/>
            </a:pPr>
            <a:r>
              <a:rPr lang="tr-TR" dirty="0"/>
              <a:t>•      150-300 mg  çiğnetilir. Bilinen bir </a:t>
            </a:r>
            <a:r>
              <a:rPr lang="tr-TR" dirty="0" err="1"/>
              <a:t>kontrendikasyon</a:t>
            </a:r>
            <a:r>
              <a:rPr lang="tr-TR" dirty="0"/>
              <a:t> yoksa ilk 24 saatte  mutlaka verilmelidir.</a:t>
            </a:r>
          </a:p>
          <a:p>
            <a:pPr marL="0" indent="0">
              <a:buNone/>
            </a:pPr>
            <a:r>
              <a:rPr lang="tr-TR" dirty="0"/>
              <a:t> </a:t>
            </a:r>
          </a:p>
          <a:p>
            <a:pPr marL="0" indent="0">
              <a:buNone/>
            </a:pPr>
            <a:endParaRPr lang="tr-TR" dirty="0"/>
          </a:p>
        </p:txBody>
      </p:sp>
    </p:spTree>
    <p:extLst>
      <p:ext uri="{BB962C8B-B14F-4D97-AF65-F5344CB8AC3E}">
        <p14:creationId xmlns:p14="http://schemas.microsoft.com/office/powerpoint/2010/main" val="21535974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Nitröz</a:t>
            </a:r>
            <a:r>
              <a:rPr lang="tr-TR" dirty="0"/>
              <a:t> Oksit (N2O): </a:t>
            </a:r>
          </a:p>
        </p:txBody>
      </p:sp>
      <p:sp>
        <p:nvSpPr>
          <p:cNvPr id="3" name="İçerik Yer Tutucusu 2"/>
          <p:cNvSpPr>
            <a:spLocks noGrp="1"/>
          </p:cNvSpPr>
          <p:nvPr>
            <p:ph idx="1"/>
          </p:nvPr>
        </p:nvSpPr>
        <p:spPr/>
        <p:txBody>
          <a:bodyPr>
            <a:normAutofit fontScale="92500"/>
          </a:bodyPr>
          <a:lstStyle/>
          <a:p>
            <a:pPr marL="0" indent="0">
              <a:buNone/>
            </a:pPr>
            <a:r>
              <a:rPr lang="tr-TR" dirty="0" smtClean="0"/>
              <a:t>Renksiz</a:t>
            </a:r>
            <a:r>
              <a:rPr lang="tr-TR" dirty="0"/>
              <a:t>, kokusuz bir gazdır.</a:t>
            </a:r>
          </a:p>
          <a:p>
            <a:pPr marL="0" indent="0">
              <a:buNone/>
            </a:pPr>
            <a:r>
              <a:rPr lang="tr-TR" dirty="0"/>
              <a:t>•       </a:t>
            </a:r>
            <a:r>
              <a:rPr lang="tr-TR" dirty="0" err="1"/>
              <a:t>Nitröz</a:t>
            </a:r>
            <a:r>
              <a:rPr lang="tr-TR" dirty="0"/>
              <a:t> oksit ve oksijenin 1/1 (N2O:02) sabit kombinasyonu  </a:t>
            </a:r>
            <a:r>
              <a:rPr lang="tr-TR" dirty="0" err="1"/>
              <a:t>sedatif</a:t>
            </a:r>
            <a:r>
              <a:rPr lang="tr-TR" dirty="0"/>
              <a:t> ve analjezik olarak kullanılmaktadır.</a:t>
            </a:r>
          </a:p>
          <a:p>
            <a:pPr marL="0" indent="0">
              <a:buNone/>
            </a:pPr>
            <a:r>
              <a:rPr lang="tr-TR" dirty="0"/>
              <a:t>•      Etkisinin hızlı başlaması ve kısa sürmesi   hasta transportu sırasındaki en önemli  kulanım  </a:t>
            </a:r>
            <a:r>
              <a:rPr lang="tr-TR" dirty="0" err="1"/>
              <a:t>endikasyonlarıdır</a:t>
            </a:r>
            <a:r>
              <a:rPr lang="tr-TR" dirty="0"/>
              <a:t>.</a:t>
            </a:r>
          </a:p>
          <a:p>
            <a:pPr marL="0" indent="0">
              <a:buNone/>
            </a:pPr>
            <a:r>
              <a:rPr lang="tr-TR" dirty="0"/>
              <a:t>•      N2O kesildiğinde kanı hızla </a:t>
            </a:r>
            <a:r>
              <a:rPr lang="tr-TR" dirty="0" err="1"/>
              <a:t>terketmeye</a:t>
            </a:r>
            <a:r>
              <a:rPr lang="tr-TR" dirty="0"/>
              <a:t> (2-5dk) başlar ve </a:t>
            </a:r>
            <a:r>
              <a:rPr lang="tr-TR" dirty="0" err="1"/>
              <a:t>eksprasyon</a:t>
            </a:r>
            <a:r>
              <a:rPr lang="tr-TR" dirty="0"/>
              <a:t> volümü </a:t>
            </a:r>
            <a:r>
              <a:rPr lang="tr-TR" dirty="0" err="1"/>
              <a:t>insprasyon</a:t>
            </a:r>
            <a:r>
              <a:rPr lang="tr-TR" dirty="0"/>
              <a:t> volümünü aşar. Bu arada birlikte C02’de uzaklaşacağından pC02  düşer ve  buna bağlı solunum depresyonu gelişir.</a:t>
            </a:r>
          </a:p>
          <a:p>
            <a:pPr marL="0" indent="0">
              <a:buNone/>
            </a:pPr>
            <a:r>
              <a:rPr lang="tr-TR" dirty="0"/>
              <a:t>•      N2O kesildikten sonra  hastaya 5 dakika süre ile %100 02 verilmelidir.</a:t>
            </a:r>
          </a:p>
          <a:p>
            <a:pPr marL="0" indent="0">
              <a:buNone/>
            </a:pPr>
            <a:endParaRPr lang="tr-TR" dirty="0"/>
          </a:p>
        </p:txBody>
      </p:sp>
    </p:spTree>
    <p:extLst>
      <p:ext uri="{BB962C8B-B14F-4D97-AF65-F5344CB8AC3E}">
        <p14:creationId xmlns:p14="http://schemas.microsoft.com/office/powerpoint/2010/main" val="35017259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Diğer hastane öncesi ilaçlar:</a:t>
            </a:r>
            <a:br>
              <a:rPr lang="tr-TR" dirty="0"/>
            </a:br>
            <a:endParaRPr lang="tr-TR" dirty="0"/>
          </a:p>
        </p:txBody>
      </p:sp>
      <p:sp>
        <p:nvSpPr>
          <p:cNvPr id="3" name="İçerik Yer Tutucusu 2"/>
          <p:cNvSpPr>
            <a:spLocks noGrp="1"/>
          </p:cNvSpPr>
          <p:nvPr>
            <p:ph idx="1"/>
          </p:nvPr>
        </p:nvSpPr>
        <p:spPr/>
        <p:txBody>
          <a:bodyPr>
            <a:normAutofit fontScale="77500" lnSpcReduction="20000"/>
          </a:bodyPr>
          <a:lstStyle/>
          <a:p>
            <a:pPr marL="0" indent="0">
              <a:buNone/>
            </a:pPr>
            <a:r>
              <a:rPr lang="tr-TR" dirty="0" err="1" smtClean="0"/>
              <a:t>Furosemid</a:t>
            </a:r>
            <a:r>
              <a:rPr lang="tr-TR" dirty="0"/>
              <a:t>: Güçlü bir </a:t>
            </a:r>
            <a:r>
              <a:rPr lang="tr-TR" dirty="0" err="1"/>
              <a:t>loop</a:t>
            </a:r>
            <a:r>
              <a:rPr lang="tr-TR" dirty="0"/>
              <a:t> </a:t>
            </a:r>
            <a:r>
              <a:rPr lang="tr-TR" dirty="0" err="1"/>
              <a:t>diüretiktir</a:t>
            </a:r>
            <a:r>
              <a:rPr lang="tr-TR" dirty="0"/>
              <a:t>. </a:t>
            </a:r>
            <a:r>
              <a:rPr lang="tr-TR" dirty="0" err="1"/>
              <a:t>Venleri</a:t>
            </a:r>
            <a:r>
              <a:rPr lang="tr-TR" dirty="0"/>
              <a:t> gevşetici etkisi ile kalbe </a:t>
            </a:r>
            <a:r>
              <a:rPr lang="tr-TR" dirty="0" err="1"/>
              <a:t>venöz</a:t>
            </a:r>
            <a:r>
              <a:rPr lang="tr-TR" dirty="0"/>
              <a:t> dönüşü azaltır. IV </a:t>
            </a:r>
            <a:r>
              <a:rPr lang="tr-TR" dirty="0" err="1"/>
              <a:t>bolus</a:t>
            </a:r>
            <a:r>
              <a:rPr lang="tr-TR" dirty="0"/>
              <a:t> uygulanır.</a:t>
            </a:r>
          </a:p>
          <a:p>
            <a:pPr marL="0" indent="0">
              <a:buNone/>
            </a:pPr>
            <a:r>
              <a:rPr lang="tr-TR" dirty="0" err="1"/>
              <a:t>Aminofilin</a:t>
            </a:r>
            <a:r>
              <a:rPr lang="tr-TR" dirty="0"/>
              <a:t>: </a:t>
            </a:r>
            <a:r>
              <a:rPr lang="tr-TR" dirty="0" err="1"/>
              <a:t>Bronkodilatör</a:t>
            </a:r>
            <a:r>
              <a:rPr lang="tr-TR" dirty="0"/>
              <a:t> etkisi nedeniyle </a:t>
            </a:r>
            <a:r>
              <a:rPr lang="tr-TR" dirty="0" err="1"/>
              <a:t>bronkospazmı</a:t>
            </a:r>
            <a:r>
              <a:rPr lang="tr-TR" dirty="0"/>
              <a:t> olan kalp hastalarına IV </a:t>
            </a:r>
            <a:r>
              <a:rPr lang="tr-TR" dirty="0" err="1"/>
              <a:t>infüzyon</a:t>
            </a:r>
            <a:r>
              <a:rPr lang="tr-TR" dirty="0"/>
              <a:t>  şeklinde uygulanır.</a:t>
            </a:r>
          </a:p>
          <a:p>
            <a:pPr marL="0" indent="0">
              <a:buNone/>
            </a:pPr>
            <a:r>
              <a:rPr lang="tr-TR" dirty="0" err="1"/>
              <a:t>Diazepam</a:t>
            </a:r>
            <a:r>
              <a:rPr lang="tr-TR" dirty="0"/>
              <a:t>: </a:t>
            </a:r>
            <a:r>
              <a:rPr lang="tr-TR" dirty="0" err="1"/>
              <a:t>Anksiyolitik</a:t>
            </a:r>
            <a:r>
              <a:rPr lang="tr-TR" dirty="0"/>
              <a:t> etkilidir. MI geçiren sıkıntılı ve ajite hastalara ve </a:t>
            </a:r>
            <a:r>
              <a:rPr lang="tr-TR" dirty="0" err="1"/>
              <a:t>kardiyoversiyon</a:t>
            </a:r>
            <a:r>
              <a:rPr lang="tr-TR" dirty="0"/>
              <a:t> yapılacak bilinci açık hastalara, YAVAŞ  IV </a:t>
            </a:r>
            <a:r>
              <a:rPr lang="tr-TR" dirty="0" err="1"/>
              <a:t>bolus</a:t>
            </a:r>
            <a:r>
              <a:rPr lang="tr-TR" dirty="0"/>
              <a:t> uygulanır.</a:t>
            </a:r>
          </a:p>
          <a:p>
            <a:pPr marL="0" indent="0">
              <a:buNone/>
            </a:pPr>
            <a:r>
              <a:rPr lang="tr-TR" dirty="0" err="1"/>
              <a:t>Metoclopromide</a:t>
            </a:r>
            <a:endParaRPr lang="tr-TR" dirty="0"/>
          </a:p>
          <a:p>
            <a:pPr marL="0" indent="0">
              <a:buNone/>
            </a:pPr>
            <a:r>
              <a:rPr lang="tr-TR" dirty="0"/>
              <a:t>Bulantı ve kusma için 10-20 mg IV olarak yapılır.</a:t>
            </a:r>
          </a:p>
          <a:p>
            <a:pPr marL="0" indent="0">
              <a:buNone/>
            </a:pPr>
            <a:r>
              <a:rPr lang="tr-TR" dirty="0" err="1"/>
              <a:t>Heparin</a:t>
            </a:r>
            <a:endParaRPr lang="tr-TR" dirty="0"/>
          </a:p>
          <a:p>
            <a:pPr marL="0" indent="0">
              <a:buNone/>
            </a:pPr>
            <a:r>
              <a:rPr lang="tr-TR" dirty="0"/>
              <a:t>•  </a:t>
            </a:r>
            <a:r>
              <a:rPr lang="tr-TR" dirty="0" err="1"/>
              <a:t>Trombolitik</a:t>
            </a:r>
            <a:r>
              <a:rPr lang="tr-TR" dirty="0"/>
              <a:t> tedavi uygulananlarda t-PA ile birlikte mutlaka  </a:t>
            </a:r>
            <a:r>
              <a:rPr lang="tr-TR" dirty="0" err="1"/>
              <a:t>heparin</a:t>
            </a:r>
            <a:r>
              <a:rPr lang="tr-TR" dirty="0"/>
              <a:t> verilmelidir.          Eğer </a:t>
            </a:r>
            <a:r>
              <a:rPr lang="tr-TR" dirty="0" err="1"/>
              <a:t>streptokinaz</a:t>
            </a:r>
            <a:r>
              <a:rPr lang="tr-TR" dirty="0"/>
              <a:t> uygulanacaksa 4 saat sonra,</a:t>
            </a:r>
          </a:p>
          <a:p>
            <a:pPr marL="0" indent="0">
              <a:buNone/>
            </a:pPr>
            <a:r>
              <a:rPr lang="tr-TR" dirty="0"/>
              <a:t>•  </a:t>
            </a:r>
            <a:r>
              <a:rPr lang="tr-TR" dirty="0" err="1"/>
              <a:t>Trombolitik</a:t>
            </a:r>
            <a:r>
              <a:rPr lang="tr-TR" dirty="0"/>
              <a:t> ajan verilmeyen olgularda standart </a:t>
            </a:r>
            <a:r>
              <a:rPr lang="tr-TR" dirty="0" err="1"/>
              <a:t>heparin</a:t>
            </a:r>
            <a:r>
              <a:rPr lang="tr-TR" dirty="0"/>
              <a:t> </a:t>
            </a:r>
            <a:r>
              <a:rPr lang="tr-TR" dirty="0" err="1"/>
              <a:t>bolus</a:t>
            </a:r>
            <a:r>
              <a:rPr lang="tr-TR" dirty="0"/>
              <a:t>/ </a:t>
            </a:r>
            <a:r>
              <a:rPr lang="tr-TR" dirty="0" err="1"/>
              <a:t>perfüzyon</a:t>
            </a:r>
            <a:r>
              <a:rPr lang="tr-TR" dirty="0"/>
              <a:t> şeklinde, </a:t>
            </a:r>
            <a:r>
              <a:rPr lang="tr-TR" dirty="0" err="1"/>
              <a:t>aPTT</a:t>
            </a:r>
            <a:r>
              <a:rPr lang="tr-TR" dirty="0"/>
              <a:t> 2-2.5 katı tutulacak şekilde, 5000 ünite İV </a:t>
            </a:r>
            <a:r>
              <a:rPr lang="tr-TR" dirty="0" err="1"/>
              <a:t>bolus</a:t>
            </a:r>
            <a:r>
              <a:rPr lang="tr-TR" dirty="0"/>
              <a:t>, daha sonra 1000 Ü/saat şeklinde </a:t>
            </a:r>
            <a:r>
              <a:rPr lang="tr-TR" dirty="0" err="1"/>
              <a:t>infüzyon</a:t>
            </a:r>
            <a:r>
              <a:rPr lang="tr-TR" dirty="0"/>
              <a:t> şeklinde verilmelidir.</a:t>
            </a:r>
          </a:p>
          <a:p>
            <a:pPr marL="0" indent="0">
              <a:buNone/>
            </a:pPr>
            <a:endParaRPr lang="tr-TR" dirty="0"/>
          </a:p>
        </p:txBody>
      </p:sp>
    </p:spTree>
    <p:extLst>
      <p:ext uri="{BB962C8B-B14F-4D97-AF65-F5344CB8AC3E}">
        <p14:creationId xmlns:p14="http://schemas.microsoft.com/office/powerpoint/2010/main" val="22139714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Trombolitik</a:t>
            </a:r>
            <a:r>
              <a:rPr lang="tr-TR" dirty="0"/>
              <a:t> Tedavi ve İlkeleri </a:t>
            </a:r>
          </a:p>
        </p:txBody>
      </p:sp>
      <p:sp>
        <p:nvSpPr>
          <p:cNvPr id="3" name="İçerik Yer Tutucusu 2"/>
          <p:cNvSpPr>
            <a:spLocks noGrp="1"/>
          </p:cNvSpPr>
          <p:nvPr>
            <p:ph idx="1"/>
          </p:nvPr>
        </p:nvSpPr>
        <p:spPr/>
        <p:txBody>
          <a:bodyPr/>
          <a:lstStyle/>
          <a:p>
            <a:pPr marL="0" indent="0">
              <a:buNone/>
            </a:pPr>
            <a:r>
              <a:rPr lang="tr-TR" dirty="0" smtClean="0"/>
              <a:t>•      </a:t>
            </a:r>
            <a:r>
              <a:rPr lang="tr-TR" dirty="0" err="1"/>
              <a:t>Trombolitik</a:t>
            </a:r>
            <a:r>
              <a:rPr lang="tr-TR" dirty="0"/>
              <a:t> tedavi, </a:t>
            </a:r>
            <a:r>
              <a:rPr lang="tr-TR" dirty="0" err="1"/>
              <a:t>trombüs</a:t>
            </a:r>
            <a:r>
              <a:rPr lang="tr-TR" dirty="0"/>
              <a:t> eritici ilaçlarla pıhtıyı en erken (ilk 6-12 saat) dönemde eritmeyi ve </a:t>
            </a:r>
            <a:r>
              <a:rPr lang="tr-TR" dirty="0" err="1"/>
              <a:t>reperfüzyonu</a:t>
            </a:r>
            <a:r>
              <a:rPr lang="tr-TR" dirty="0"/>
              <a:t> amaçlayan tedavidir.</a:t>
            </a:r>
          </a:p>
          <a:p>
            <a:pPr marL="0" indent="0">
              <a:buNone/>
            </a:pPr>
            <a:r>
              <a:rPr lang="tr-TR" dirty="0"/>
              <a:t>•  Bu tedaviden en çok yarar görecek hasta grubu </a:t>
            </a:r>
            <a:r>
              <a:rPr lang="tr-TR" dirty="0" err="1"/>
              <a:t>Anterior</a:t>
            </a:r>
            <a:r>
              <a:rPr lang="tr-TR" dirty="0"/>
              <a:t> MI, AMI+DM, </a:t>
            </a:r>
            <a:r>
              <a:rPr lang="tr-TR" dirty="0" err="1"/>
              <a:t>sistolik</a:t>
            </a:r>
            <a:r>
              <a:rPr lang="tr-TR" dirty="0"/>
              <a:t> kan basıncı &lt; 100mmHg, kalp hızı &gt; 100/</a:t>
            </a:r>
            <a:r>
              <a:rPr lang="tr-TR" dirty="0" err="1"/>
              <a:t>dk</a:t>
            </a:r>
            <a:r>
              <a:rPr lang="tr-TR" dirty="0"/>
              <a:t>, ilk 3 saatte gelen hastalar ve daha önce MI geçirmiş hastalardır.</a:t>
            </a:r>
          </a:p>
          <a:p>
            <a:pPr marL="0" indent="0">
              <a:buNone/>
            </a:pPr>
            <a:r>
              <a:rPr lang="tr-TR" dirty="0"/>
              <a:t>•  </a:t>
            </a:r>
            <a:r>
              <a:rPr lang="tr-TR" dirty="0" err="1"/>
              <a:t>Endikasyonuna</a:t>
            </a:r>
            <a:r>
              <a:rPr lang="tr-TR" dirty="0"/>
              <a:t> göre </a:t>
            </a:r>
            <a:r>
              <a:rPr lang="tr-TR" dirty="0" err="1"/>
              <a:t>stereptokinaz</a:t>
            </a:r>
            <a:r>
              <a:rPr lang="tr-TR" dirty="0"/>
              <a:t> veya t-PA ( doku </a:t>
            </a:r>
            <a:r>
              <a:rPr lang="tr-TR" dirty="0" err="1"/>
              <a:t>Plazminojen</a:t>
            </a:r>
            <a:r>
              <a:rPr lang="tr-TR" dirty="0"/>
              <a:t> </a:t>
            </a:r>
            <a:r>
              <a:rPr lang="tr-TR" dirty="0" err="1"/>
              <a:t>Aktivatörü</a:t>
            </a:r>
            <a:r>
              <a:rPr lang="tr-TR" dirty="0"/>
              <a:t>) uygulanır ( en yaygın kullanılan ajanlar).</a:t>
            </a:r>
          </a:p>
          <a:p>
            <a:pPr marL="0" indent="0">
              <a:buNone/>
            </a:pPr>
            <a:endParaRPr lang="tr-TR" dirty="0"/>
          </a:p>
        </p:txBody>
      </p:sp>
    </p:spTree>
    <p:extLst>
      <p:ext uri="{BB962C8B-B14F-4D97-AF65-F5344CB8AC3E}">
        <p14:creationId xmlns:p14="http://schemas.microsoft.com/office/powerpoint/2010/main" val="32070796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Trombolitik</a:t>
            </a:r>
            <a:r>
              <a:rPr lang="tr-TR" dirty="0"/>
              <a:t> Tedavi </a:t>
            </a:r>
            <a:r>
              <a:rPr lang="tr-TR" dirty="0" err="1"/>
              <a:t>Endikasyonları</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1</a:t>
            </a:r>
            <a:r>
              <a:rPr lang="tr-TR" dirty="0"/>
              <a:t>.    AMI düşündüren göğüs ağrısı ile birlikte EKG’de en az 2 komşu derivasyonda 1mm üstünde ST yükselmesi gösteren ve ilk 12 saat içinde başvuran tüm hastalar</a:t>
            </a:r>
          </a:p>
          <a:p>
            <a:pPr marL="0" indent="0">
              <a:buNone/>
            </a:pPr>
            <a:r>
              <a:rPr lang="tr-TR" dirty="0"/>
              <a:t>2.    12 saatten  sonra başvuran ya da ilk 12 saatlik süreden sonraki dönemde   </a:t>
            </a:r>
            <a:r>
              <a:rPr lang="tr-TR" dirty="0" err="1"/>
              <a:t>iskemi</a:t>
            </a:r>
            <a:r>
              <a:rPr lang="tr-TR" dirty="0"/>
              <a:t> varlığını gösteren göğüs ağrısı olan hastalar</a:t>
            </a:r>
          </a:p>
          <a:p>
            <a:pPr marL="0" indent="0">
              <a:buNone/>
            </a:pPr>
            <a:r>
              <a:rPr lang="tr-TR" dirty="0"/>
              <a:t>3.    </a:t>
            </a:r>
            <a:r>
              <a:rPr lang="tr-TR" dirty="0" err="1"/>
              <a:t>İnvaziv</a:t>
            </a:r>
            <a:r>
              <a:rPr lang="tr-TR" dirty="0"/>
              <a:t> tanı ve tedavi yapılamayan fakat </a:t>
            </a:r>
            <a:r>
              <a:rPr lang="tr-TR" dirty="0" err="1"/>
              <a:t>AMI’ne</a:t>
            </a:r>
            <a:r>
              <a:rPr lang="tr-TR" dirty="0"/>
              <a:t> uyan göğüs ağrısı ile birlikte yeni geliştiği düşünülen sol dal bloklu hastalara da </a:t>
            </a:r>
            <a:r>
              <a:rPr lang="tr-TR" dirty="0" err="1"/>
              <a:t>trombolitik</a:t>
            </a:r>
            <a:r>
              <a:rPr lang="tr-TR" dirty="0"/>
              <a:t> tedavi verilmelidir.</a:t>
            </a:r>
          </a:p>
          <a:p>
            <a:pPr marL="0" indent="0">
              <a:buNone/>
            </a:pPr>
            <a:r>
              <a:rPr lang="tr-TR" dirty="0"/>
              <a:t>4.    İleri yaş (&gt;75),  kontrol altında hipertansiyon,  </a:t>
            </a:r>
            <a:r>
              <a:rPr lang="tr-TR" dirty="0" err="1"/>
              <a:t>nontravmatik</a:t>
            </a:r>
            <a:r>
              <a:rPr lang="tr-TR" dirty="0"/>
              <a:t>  CPR uygulaması </a:t>
            </a:r>
            <a:r>
              <a:rPr lang="tr-TR" dirty="0" err="1"/>
              <a:t>trombolitik</a:t>
            </a:r>
            <a:r>
              <a:rPr lang="tr-TR" dirty="0"/>
              <a:t> tedavi için sakınca oluşturmamaktadır.</a:t>
            </a:r>
          </a:p>
          <a:p>
            <a:pPr marL="0" indent="0">
              <a:buNone/>
            </a:pPr>
            <a:r>
              <a:rPr lang="tr-TR" dirty="0"/>
              <a:t>5.    ST çökmesi ile birlikte olan göğüs ağrılarında </a:t>
            </a:r>
            <a:r>
              <a:rPr lang="tr-TR" dirty="0" err="1"/>
              <a:t>trombolitik</a:t>
            </a:r>
            <a:r>
              <a:rPr lang="tr-TR" dirty="0"/>
              <a:t> tedavi </a:t>
            </a:r>
            <a:r>
              <a:rPr lang="tr-TR" dirty="0" err="1"/>
              <a:t>endikasyonu</a:t>
            </a:r>
            <a:r>
              <a:rPr lang="tr-TR" dirty="0"/>
              <a:t> yoktur.</a:t>
            </a:r>
          </a:p>
          <a:p>
            <a:pPr marL="0" indent="0">
              <a:buNone/>
            </a:pPr>
            <a:endParaRPr lang="tr-TR" dirty="0"/>
          </a:p>
        </p:txBody>
      </p:sp>
    </p:spTree>
    <p:extLst>
      <p:ext uri="{BB962C8B-B14F-4D97-AF65-F5344CB8AC3E}">
        <p14:creationId xmlns:p14="http://schemas.microsoft.com/office/powerpoint/2010/main" val="30435373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Trombolitik</a:t>
            </a:r>
            <a:r>
              <a:rPr lang="tr-TR" dirty="0"/>
              <a:t> Tedavi </a:t>
            </a:r>
            <a:r>
              <a:rPr lang="tr-TR" dirty="0" err="1"/>
              <a:t>Kontrendikasyonları</a:t>
            </a:r>
            <a:r>
              <a:rPr lang="tr-TR" dirty="0"/>
              <a:t/>
            </a:r>
            <a:br>
              <a:rPr lang="tr-TR" dirty="0"/>
            </a:br>
            <a:endParaRPr lang="tr-TR" dirty="0"/>
          </a:p>
        </p:txBody>
      </p:sp>
      <p:sp>
        <p:nvSpPr>
          <p:cNvPr id="3" name="İçerik Yer Tutucusu 2"/>
          <p:cNvSpPr>
            <a:spLocks noGrp="1"/>
          </p:cNvSpPr>
          <p:nvPr>
            <p:ph idx="1"/>
          </p:nvPr>
        </p:nvSpPr>
        <p:spPr/>
        <p:txBody>
          <a:bodyPr>
            <a:normAutofit fontScale="77500" lnSpcReduction="20000"/>
          </a:bodyPr>
          <a:lstStyle/>
          <a:p>
            <a:pPr marL="0" indent="0">
              <a:buNone/>
            </a:pPr>
            <a:r>
              <a:rPr lang="tr-TR" dirty="0" smtClean="0"/>
              <a:t>1</a:t>
            </a:r>
            <a:r>
              <a:rPr lang="tr-TR" dirty="0"/>
              <a:t>.    Aktif iç organ kanaması</a:t>
            </a:r>
          </a:p>
          <a:p>
            <a:pPr marL="0" indent="0">
              <a:buNone/>
            </a:pPr>
            <a:r>
              <a:rPr lang="tr-TR" dirty="0"/>
              <a:t>2.    Aort </a:t>
            </a:r>
            <a:r>
              <a:rPr lang="tr-TR" dirty="0" err="1"/>
              <a:t>diseksiyonu</a:t>
            </a:r>
            <a:r>
              <a:rPr lang="tr-TR" dirty="0"/>
              <a:t> şüphesi</a:t>
            </a:r>
          </a:p>
          <a:p>
            <a:pPr marL="0" indent="0">
              <a:buNone/>
            </a:pPr>
            <a:r>
              <a:rPr lang="tr-TR" dirty="0"/>
              <a:t>3.    Uzun sürmüş ya da </a:t>
            </a:r>
            <a:r>
              <a:rPr lang="tr-TR" dirty="0" err="1"/>
              <a:t>travmatik</a:t>
            </a:r>
            <a:r>
              <a:rPr lang="tr-TR" dirty="0"/>
              <a:t> CPR uygulaması</a:t>
            </a:r>
          </a:p>
          <a:p>
            <a:pPr marL="0" indent="0">
              <a:buNone/>
            </a:pPr>
            <a:r>
              <a:rPr lang="tr-TR" dirty="0"/>
              <a:t>4.    Yeni kafa travması, </a:t>
            </a:r>
            <a:r>
              <a:rPr lang="tr-TR" dirty="0" err="1"/>
              <a:t>nörovasküler</a:t>
            </a:r>
            <a:r>
              <a:rPr lang="tr-TR" dirty="0"/>
              <a:t> cerrahi ( son iki ay içinde)</a:t>
            </a:r>
          </a:p>
          <a:p>
            <a:pPr marL="0" indent="0">
              <a:buNone/>
            </a:pPr>
            <a:r>
              <a:rPr lang="tr-TR" dirty="0"/>
              <a:t>5.    </a:t>
            </a:r>
            <a:r>
              <a:rPr lang="tr-TR" dirty="0" err="1"/>
              <a:t>İntrakraniyal</a:t>
            </a:r>
            <a:r>
              <a:rPr lang="tr-TR" dirty="0"/>
              <a:t> tümör, anevrizma</a:t>
            </a:r>
          </a:p>
          <a:p>
            <a:pPr marL="0" indent="0">
              <a:buNone/>
            </a:pPr>
            <a:r>
              <a:rPr lang="tr-TR" dirty="0"/>
              <a:t>6.    </a:t>
            </a:r>
            <a:r>
              <a:rPr lang="tr-TR" dirty="0" err="1"/>
              <a:t>Hemorajik</a:t>
            </a:r>
            <a:r>
              <a:rPr lang="tr-TR" dirty="0"/>
              <a:t> </a:t>
            </a:r>
            <a:r>
              <a:rPr lang="tr-TR" dirty="0" err="1"/>
              <a:t>serebrovasküler</a:t>
            </a:r>
            <a:r>
              <a:rPr lang="tr-TR" dirty="0"/>
              <a:t> olay öyküsü</a:t>
            </a:r>
          </a:p>
          <a:p>
            <a:pPr marL="0" indent="0">
              <a:buNone/>
            </a:pPr>
            <a:r>
              <a:rPr lang="tr-TR" dirty="0"/>
              <a:t>7.    Gebelik</a:t>
            </a:r>
          </a:p>
          <a:p>
            <a:pPr marL="0" indent="0">
              <a:buNone/>
            </a:pPr>
            <a:r>
              <a:rPr lang="tr-TR" dirty="0"/>
              <a:t>8.    </a:t>
            </a:r>
            <a:r>
              <a:rPr lang="tr-TR" dirty="0" err="1"/>
              <a:t>Trombolitik</a:t>
            </a:r>
            <a:r>
              <a:rPr lang="tr-TR" dirty="0"/>
              <a:t> ajana karşı </a:t>
            </a:r>
            <a:r>
              <a:rPr lang="tr-TR" dirty="0" err="1"/>
              <a:t>allerjik</a:t>
            </a:r>
            <a:r>
              <a:rPr lang="tr-TR" dirty="0"/>
              <a:t> reaksiyon</a:t>
            </a:r>
          </a:p>
          <a:p>
            <a:pPr marL="0" indent="0">
              <a:buNone/>
            </a:pPr>
            <a:r>
              <a:rPr lang="tr-TR" dirty="0"/>
              <a:t>9.    Kontrol altına alınamayan hipertansiyon ( &gt;200 / +120mmHg)</a:t>
            </a:r>
          </a:p>
          <a:p>
            <a:pPr marL="0" indent="0">
              <a:buNone/>
            </a:pPr>
            <a:r>
              <a:rPr lang="tr-TR" dirty="0"/>
              <a:t>10. Ağır karaciğer, böbrek yetmezliği</a:t>
            </a:r>
          </a:p>
          <a:p>
            <a:pPr marL="0" indent="0">
              <a:buNone/>
            </a:pPr>
            <a:r>
              <a:rPr lang="tr-TR" dirty="0"/>
              <a:t>11. Kanama </a:t>
            </a:r>
            <a:r>
              <a:rPr lang="tr-TR" dirty="0" smtClean="0"/>
              <a:t>ya </a:t>
            </a:r>
            <a:r>
              <a:rPr lang="tr-TR" dirty="0"/>
              <a:t>da </a:t>
            </a:r>
            <a:r>
              <a:rPr lang="tr-TR" dirty="0" err="1"/>
              <a:t>antikoagülan</a:t>
            </a:r>
            <a:r>
              <a:rPr lang="tr-TR" dirty="0"/>
              <a:t> kullanımı</a:t>
            </a:r>
          </a:p>
          <a:p>
            <a:pPr marL="0" indent="0">
              <a:buNone/>
            </a:pPr>
            <a:r>
              <a:rPr lang="tr-TR" dirty="0"/>
              <a:t>12. Akut </a:t>
            </a:r>
            <a:r>
              <a:rPr lang="tr-TR" dirty="0" err="1"/>
              <a:t>perikardit</a:t>
            </a:r>
            <a:endParaRPr lang="tr-TR" dirty="0"/>
          </a:p>
          <a:p>
            <a:pPr marL="0" indent="0">
              <a:buNone/>
            </a:pPr>
            <a:endParaRPr lang="tr-TR" dirty="0"/>
          </a:p>
        </p:txBody>
      </p:sp>
    </p:spTree>
    <p:extLst>
      <p:ext uri="{BB962C8B-B14F-4D97-AF65-F5344CB8AC3E}">
        <p14:creationId xmlns:p14="http://schemas.microsoft.com/office/powerpoint/2010/main" val="16000611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KALP DIŞI NEDENLERE BAĞLI GÖĞÜS </a:t>
            </a:r>
            <a:r>
              <a:rPr lang="tr-TR" dirty="0" smtClean="0"/>
              <a:t>AĞRILARI</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 </a:t>
            </a:r>
            <a:endParaRPr lang="tr-TR" dirty="0"/>
          </a:p>
          <a:p>
            <a:pPr marL="0" indent="0">
              <a:buNone/>
            </a:pPr>
            <a:r>
              <a:rPr lang="tr-TR" dirty="0" err="1"/>
              <a:t>Pulmoner</a:t>
            </a:r>
            <a:r>
              <a:rPr lang="tr-TR" dirty="0"/>
              <a:t> </a:t>
            </a:r>
            <a:r>
              <a:rPr lang="tr-TR" dirty="0" err="1"/>
              <a:t>Emboli</a:t>
            </a:r>
            <a:r>
              <a:rPr lang="tr-TR" dirty="0"/>
              <a:t>: Ölümcül seyredebilen ama erken tanılandığında tedavi edilebilir bir göğüs ağrısı nedenidir. ABD’de yıllık 650.000 olan </a:t>
            </a:r>
            <a:r>
              <a:rPr lang="tr-TR" dirty="0" err="1"/>
              <a:t>pulmoner</a:t>
            </a:r>
            <a:r>
              <a:rPr lang="tr-TR" dirty="0"/>
              <a:t> </a:t>
            </a:r>
            <a:r>
              <a:rPr lang="tr-TR" dirty="0" err="1"/>
              <a:t>emboli</a:t>
            </a:r>
            <a:r>
              <a:rPr lang="tr-TR" dirty="0"/>
              <a:t> vakasının yaklaşık %2-10 kadarı  ölmektedir ve bunların sadece  %10-30’una ölmeden önce tanı konulabilmektedir.</a:t>
            </a:r>
          </a:p>
          <a:p>
            <a:pPr marL="0" indent="0">
              <a:buNone/>
            </a:pPr>
            <a:r>
              <a:rPr lang="tr-TR" dirty="0" smtClean="0"/>
              <a:t>•</a:t>
            </a:r>
            <a:r>
              <a:rPr lang="tr-TR" dirty="0" err="1" smtClean="0"/>
              <a:t>Paramediğin</a:t>
            </a:r>
            <a:r>
              <a:rPr lang="tr-TR" dirty="0" smtClean="0"/>
              <a:t> </a:t>
            </a:r>
            <a:r>
              <a:rPr lang="tr-TR" dirty="0"/>
              <a:t>ön tanı için </a:t>
            </a:r>
            <a:r>
              <a:rPr lang="tr-TR" dirty="0" err="1" smtClean="0"/>
              <a:t>Pulmoer</a:t>
            </a:r>
            <a:r>
              <a:rPr lang="tr-TR" dirty="0" smtClean="0"/>
              <a:t> </a:t>
            </a:r>
            <a:r>
              <a:rPr lang="tr-TR" dirty="0" err="1" smtClean="0"/>
              <a:t>Emoli</a:t>
            </a:r>
            <a:r>
              <a:rPr lang="tr-TR" dirty="0" smtClean="0"/>
              <a:t> </a:t>
            </a:r>
            <a:r>
              <a:rPr lang="tr-TR" dirty="0"/>
              <a:t>için risk faktörlerini iyi bilmesi gerekir</a:t>
            </a:r>
          </a:p>
          <a:p>
            <a:pPr marL="0" indent="0">
              <a:buNone/>
            </a:pPr>
            <a:r>
              <a:rPr lang="tr-TR" dirty="0" smtClean="0"/>
              <a:t>•</a:t>
            </a:r>
            <a:r>
              <a:rPr lang="tr-TR" dirty="0" err="1" smtClean="0"/>
              <a:t>Tromboembolik</a:t>
            </a:r>
            <a:r>
              <a:rPr lang="tr-TR" dirty="0" smtClean="0"/>
              <a:t> </a:t>
            </a:r>
            <a:r>
              <a:rPr lang="tr-TR" dirty="0"/>
              <a:t>hastalığı olan bireylerin büyük bir çoğunluğunda en az bir adet risk faktörü mevcuttur.</a:t>
            </a:r>
          </a:p>
          <a:p>
            <a:pPr marL="0" indent="0">
              <a:buNone/>
            </a:pPr>
            <a:r>
              <a:rPr lang="tr-TR" dirty="0" smtClean="0"/>
              <a:t>•</a:t>
            </a:r>
            <a:r>
              <a:rPr lang="tr-TR" dirty="0" err="1" smtClean="0"/>
              <a:t>İmmobilizasyon</a:t>
            </a:r>
            <a:r>
              <a:rPr lang="tr-TR" dirty="0"/>
              <a:t>, </a:t>
            </a:r>
            <a:r>
              <a:rPr lang="tr-TR" dirty="0" err="1"/>
              <a:t>obesite</a:t>
            </a:r>
            <a:r>
              <a:rPr lang="tr-TR" dirty="0"/>
              <a:t>, gebelik,  oral </a:t>
            </a:r>
            <a:r>
              <a:rPr lang="tr-TR" dirty="0" err="1"/>
              <a:t>kontraseptif</a:t>
            </a:r>
            <a:r>
              <a:rPr lang="tr-TR" dirty="0"/>
              <a:t> kullanımı, ileri yaş (&gt;40 yaş), cerrahi operasyon öyküsü, AMI, KKY, DVT </a:t>
            </a:r>
            <a:r>
              <a:rPr lang="tr-TR" dirty="0" err="1"/>
              <a:t>pulmoner</a:t>
            </a:r>
            <a:r>
              <a:rPr lang="tr-TR" dirty="0"/>
              <a:t> </a:t>
            </a:r>
            <a:r>
              <a:rPr lang="tr-TR" dirty="0" err="1"/>
              <a:t>emboli</a:t>
            </a:r>
            <a:r>
              <a:rPr lang="tr-TR" dirty="0"/>
              <a:t> için bilinen  majör risk faktörleridir.</a:t>
            </a:r>
          </a:p>
        </p:txBody>
      </p:sp>
    </p:spTree>
    <p:extLst>
      <p:ext uri="{BB962C8B-B14F-4D97-AF65-F5344CB8AC3E}">
        <p14:creationId xmlns:p14="http://schemas.microsoft.com/office/powerpoint/2010/main" val="3657795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dirty="0" smtClean="0"/>
              <a:t>ALANDA </a:t>
            </a:r>
            <a:r>
              <a:rPr lang="tr-TR" dirty="0"/>
              <a:t>GÖĞÜS AĞRILI HASTAYA YAKLAŞIM</a:t>
            </a:r>
            <a:br>
              <a:rPr lang="tr-TR" dirty="0"/>
            </a:b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a:t> Dolayısıyla hastane  öncesi dönemde  hastaya  ne zaman ve nasıl müdahale edileceğini bilmek, yapılması gerekeni  tam ve doğru olarak yapmak efektif tedavinin bir parçasını oluşturmaktadır. Erken </a:t>
            </a:r>
            <a:r>
              <a:rPr lang="tr-TR" dirty="0" err="1"/>
              <a:t>reperfüzyonu</a:t>
            </a:r>
            <a:r>
              <a:rPr lang="tr-TR" dirty="0"/>
              <a:t> sağlayacak tedavilerin  ilk 1 saatte başlatılması ile akut </a:t>
            </a:r>
            <a:r>
              <a:rPr lang="tr-TR" dirty="0" err="1"/>
              <a:t>myokard</a:t>
            </a:r>
            <a:r>
              <a:rPr lang="tr-TR" dirty="0"/>
              <a:t> </a:t>
            </a:r>
            <a:r>
              <a:rPr lang="tr-TR" dirty="0" err="1"/>
              <a:t>infarktüsüne</a:t>
            </a:r>
            <a:r>
              <a:rPr lang="tr-TR" dirty="0"/>
              <a:t> bağlı ölümlerin  %50 oranında azaltılabileceği bilinen bir </a:t>
            </a:r>
            <a:r>
              <a:rPr lang="tr-TR" dirty="0" smtClean="0"/>
              <a:t>gerçektir. </a:t>
            </a:r>
            <a:endParaRPr lang="tr-TR" dirty="0"/>
          </a:p>
          <a:p>
            <a:pPr marL="0" indent="0">
              <a:buNone/>
            </a:pPr>
            <a:r>
              <a:rPr lang="tr-TR" dirty="0"/>
              <a:t>  Sonuç olarak göğüs ağrısı nedeniyle ölümlerin önlenmesinde ve etkin </a:t>
            </a:r>
            <a:r>
              <a:rPr lang="tr-TR" dirty="0" err="1"/>
              <a:t>reperfüzyon</a:t>
            </a:r>
            <a:r>
              <a:rPr lang="tr-TR" dirty="0"/>
              <a:t> tedavisinin yapılmasında hastane öncesi süreç, en az hastane dönemi kadar önemlidir</a:t>
            </a:r>
            <a:r>
              <a:rPr lang="tr-TR" dirty="0" smtClean="0"/>
              <a:t>.</a:t>
            </a:r>
          </a:p>
          <a:p>
            <a:pPr marL="0" indent="0">
              <a:buNone/>
            </a:pPr>
            <a:r>
              <a:rPr lang="tr-TR" b="1" dirty="0" err="1">
                <a:solidFill>
                  <a:srgbClr val="FF0000"/>
                </a:solidFill>
              </a:rPr>
              <a:t>Reperfüzyon</a:t>
            </a:r>
            <a:r>
              <a:rPr lang="tr-TR" b="1" dirty="0">
                <a:solidFill>
                  <a:srgbClr val="FF0000"/>
                </a:solidFill>
              </a:rPr>
              <a:t>, doku kanlanmasının ilaçlarla veya mekanik müdahalelerle yeniden sağlanmasıdır.</a:t>
            </a:r>
          </a:p>
          <a:p>
            <a:pPr marL="0" indent="0">
              <a:buNone/>
            </a:pPr>
            <a:r>
              <a:rPr lang="tr-TR" dirty="0"/>
              <a:t> </a:t>
            </a:r>
          </a:p>
          <a:p>
            <a:pPr marL="0" indent="0">
              <a:buNone/>
            </a:pPr>
            <a:endParaRPr lang="tr-TR" dirty="0"/>
          </a:p>
        </p:txBody>
      </p:sp>
    </p:spTree>
    <p:extLst>
      <p:ext uri="{BB962C8B-B14F-4D97-AF65-F5344CB8AC3E}">
        <p14:creationId xmlns:p14="http://schemas.microsoft.com/office/powerpoint/2010/main" val="10388882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Fizik Muayene  (semptom ve bulgular)</a:t>
            </a:r>
            <a:br>
              <a:rPr lang="tr-TR" dirty="0"/>
            </a:br>
            <a:endParaRPr lang="tr-TR" dirty="0"/>
          </a:p>
        </p:txBody>
      </p:sp>
      <p:sp>
        <p:nvSpPr>
          <p:cNvPr id="3" name="İçerik Yer Tutucusu 2"/>
          <p:cNvSpPr>
            <a:spLocks noGrp="1"/>
          </p:cNvSpPr>
          <p:nvPr>
            <p:ph idx="1"/>
          </p:nvPr>
        </p:nvSpPr>
        <p:spPr/>
        <p:txBody>
          <a:bodyPr>
            <a:normAutofit fontScale="85000" lnSpcReduction="20000"/>
          </a:bodyPr>
          <a:lstStyle/>
          <a:p>
            <a:pPr marL="0" indent="0">
              <a:buNone/>
            </a:pPr>
            <a:r>
              <a:rPr lang="tr-TR" dirty="0" smtClean="0"/>
              <a:t>•</a:t>
            </a:r>
            <a:r>
              <a:rPr lang="tr-TR" dirty="0"/>
              <a:t>	</a:t>
            </a:r>
            <a:r>
              <a:rPr lang="tr-TR" dirty="0" err="1"/>
              <a:t>Plöretik</a:t>
            </a:r>
            <a:r>
              <a:rPr lang="tr-TR" dirty="0"/>
              <a:t> ağrı(%90 olguda görülür,  en sık rastlanan semptomdur),</a:t>
            </a:r>
          </a:p>
          <a:p>
            <a:pPr marL="0" indent="0">
              <a:buNone/>
            </a:pPr>
            <a:r>
              <a:rPr lang="tr-TR" dirty="0"/>
              <a:t>•	Akut </a:t>
            </a:r>
            <a:r>
              <a:rPr lang="tr-TR" dirty="0" err="1"/>
              <a:t>dispne</a:t>
            </a:r>
            <a:r>
              <a:rPr lang="tr-TR" dirty="0"/>
              <a:t>  (%80 olguda  görülür, en önemli bulgudur),</a:t>
            </a:r>
          </a:p>
          <a:p>
            <a:pPr marL="0" indent="0">
              <a:buNone/>
            </a:pPr>
            <a:r>
              <a:rPr lang="tr-TR" dirty="0"/>
              <a:t>•	</a:t>
            </a:r>
            <a:r>
              <a:rPr lang="tr-TR" dirty="0" err="1"/>
              <a:t>Hemoptizi</a:t>
            </a:r>
            <a:r>
              <a:rPr lang="tr-TR" dirty="0"/>
              <a:t> (%30 olguda görülür),</a:t>
            </a:r>
          </a:p>
          <a:p>
            <a:pPr marL="0" indent="0">
              <a:buNone/>
            </a:pPr>
            <a:r>
              <a:rPr lang="tr-TR" dirty="0"/>
              <a:t>•	Öksürük (%50 olguda görülür),</a:t>
            </a:r>
          </a:p>
          <a:p>
            <a:pPr marL="0" indent="0">
              <a:buNone/>
            </a:pPr>
            <a:r>
              <a:rPr lang="tr-TR" dirty="0"/>
              <a:t>•	Sıkıntı hissi, korku ve endişe  ( %60’ı </a:t>
            </a:r>
            <a:r>
              <a:rPr lang="tr-TR" dirty="0" err="1"/>
              <a:t>anksiyöz</a:t>
            </a:r>
            <a:r>
              <a:rPr lang="tr-TR" dirty="0"/>
              <a:t> hastadır, en tipik bulgudur).</a:t>
            </a:r>
          </a:p>
          <a:p>
            <a:pPr marL="0" indent="0">
              <a:buNone/>
            </a:pPr>
            <a:r>
              <a:rPr lang="tr-TR" dirty="0"/>
              <a:t>•	Geçici hipotansiyon / aritmiye </a:t>
            </a:r>
            <a:r>
              <a:rPr lang="tr-TR" dirty="0" err="1"/>
              <a:t>sekonder</a:t>
            </a:r>
            <a:r>
              <a:rPr lang="tr-TR" dirty="0"/>
              <a:t> </a:t>
            </a:r>
            <a:r>
              <a:rPr lang="tr-TR" dirty="0" err="1"/>
              <a:t>senkop</a:t>
            </a:r>
            <a:r>
              <a:rPr lang="tr-TR" dirty="0"/>
              <a:t> görülür (%15 olguda)</a:t>
            </a:r>
          </a:p>
          <a:p>
            <a:pPr marL="0" indent="0">
              <a:buNone/>
            </a:pPr>
            <a:r>
              <a:rPr lang="tr-TR" dirty="0"/>
              <a:t>•	</a:t>
            </a:r>
            <a:r>
              <a:rPr lang="tr-TR" dirty="0" err="1"/>
              <a:t>Taşipne</a:t>
            </a:r>
            <a:r>
              <a:rPr lang="tr-TR" dirty="0"/>
              <a:t>   ( %92)</a:t>
            </a:r>
          </a:p>
          <a:p>
            <a:pPr marL="0" indent="0">
              <a:buNone/>
            </a:pPr>
            <a:r>
              <a:rPr lang="tr-TR" dirty="0"/>
              <a:t>•	Taşikardi ( % 44)</a:t>
            </a:r>
          </a:p>
          <a:p>
            <a:pPr marL="0" indent="0">
              <a:buNone/>
            </a:pPr>
            <a:r>
              <a:rPr lang="tr-TR" dirty="0"/>
              <a:t>•	Ateş (% 30 -  40)</a:t>
            </a:r>
          </a:p>
          <a:p>
            <a:pPr marL="0" indent="0">
              <a:buNone/>
            </a:pPr>
            <a:r>
              <a:rPr lang="tr-TR" dirty="0"/>
              <a:t>•	Flebit, terleme</a:t>
            </a:r>
          </a:p>
          <a:p>
            <a:pPr marL="0" indent="0">
              <a:buNone/>
            </a:pPr>
            <a:r>
              <a:rPr lang="tr-TR" dirty="0"/>
              <a:t>•	% 90 Olgu DVT kaynaklıdır. </a:t>
            </a:r>
            <a:r>
              <a:rPr lang="tr-TR" dirty="0" err="1"/>
              <a:t>Ekstremite</a:t>
            </a:r>
            <a:r>
              <a:rPr lang="tr-TR" dirty="0"/>
              <a:t> muayenesi önemlidir</a:t>
            </a:r>
          </a:p>
          <a:p>
            <a:pPr marL="0" indent="0">
              <a:buNone/>
            </a:pPr>
            <a:endParaRPr lang="tr-TR" dirty="0"/>
          </a:p>
        </p:txBody>
      </p:sp>
    </p:spTree>
    <p:extLst>
      <p:ext uri="{BB962C8B-B14F-4D97-AF65-F5344CB8AC3E}">
        <p14:creationId xmlns:p14="http://schemas.microsoft.com/office/powerpoint/2010/main" val="9562177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EKG bulguları</a:t>
            </a:r>
            <a:br>
              <a:rPr lang="tr-TR" dirty="0"/>
            </a:br>
            <a:endParaRPr lang="tr-TR" dirty="0"/>
          </a:p>
        </p:txBody>
      </p:sp>
      <p:sp>
        <p:nvSpPr>
          <p:cNvPr id="3" name="İçerik Yer Tutucusu 2"/>
          <p:cNvSpPr>
            <a:spLocks noGrp="1"/>
          </p:cNvSpPr>
          <p:nvPr>
            <p:ph idx="1"/>
          </p:nvPr>
        </p:nvSpPr>
        <p:spPr/>
        <p:txBody>
          <a:bodyPr>
            <a:normAutofit fontScale="62500" lnSpcReduction="20000"/>
          </a:bodyPr>
          <a:lstStyle/>
          <a:p>
            <a:pPr marL="0" indent="0">
              <a:buNone/>
            </a:pPr>
            <a:r>
              <a:rPr lang="tr-TR" dirty="0" smtClean="0"/>
              <a:t>•      </a:t>
            </a:r>
            <a:r>
              <a:rPr lang="tr-TR" dirty="0"/>
              <a:t>Sinüs taşikardisi (%44)</a:t>
            </a:r>
          </a:p>
          <a:p>
            <a:pPr marL="0" indent="0">
              <a:buNone/>
            </a:pPr>
            <a:r>
              <a:rPr lang="tr-TR" dirty="0"/>
              <a:t>•      ST-T değişiklikleri ; ST çökmeleri (%26), T negatifliği (%42)</a:t>
            </a:r>
          </a:p>
          <a:p>
            <a:pPr marL="0" indent="0">
              <a:buNone/>
            </a:pPr>
            <a:r>
              <a:rPr lang="tr-TR" dirty="0"/>
              <a:t>•      </a:t>
            </a:r>
            <a:r>
              <a:rPr lang="tr-TR" dirty="0" err="1"/>
              <a:t>Komplet</a:t>
            </a:r>
            <a:r>
              <a:rPr lang="tr-TR" dirty="0"/>
              <a:t> yada </a:t>
            </a:r>
            <a:r>
              <a:rPr lang="tr-TR" dirty="0" err="1"/>
              <a:t>inkomplet</a:t>
            </a:r>
            <a:r>
              <a:rPr lang="tr-TR" dirty="0"/>
              <a:t> sağ dal bloğu (%15)</a:t>
            </a:r>
          </a:p>
          <a:p>
            <a:pPr marL="0" indent="0">
              <a:buNone/>
            </a:pPr>
            <a:r>
              <a:rPr lang="tr-TR" dirty="0"/>
              <a:t>•      </a:t>
            </a:r>
            <a:r>
              <a:rPr lang="tr-TR" dirty="0" err="1"/>
              <a:t>Prematür</a:t>
            </a:r>
            <a:r>
              <a:rPr lang="tr-TR" dirty="0"/>
              <a:t> </a:t>
            </a:r>
            <a:r>
              <a:rPr lang="tr-TR" dirty="0" err="1"/>
              <a:t>atriyal</a:t>
            </a:r>
            <a:r>
              <a:rPr lang="tr-TR" dirty="0"/>
              <a:t> ve </a:t>
            </a:r>
            <a:r>
              <a:rPr lang="tr-TR" dirty="0" err="1"/>
              <a:t>ventriküler</a:t>
            </a:r>
            <a:r>
              <a:rPr lang="tr-TR" dirty="0"/>
              <a:t> vurular</a:t>
            </a:r>
          </a:p>
          <a:p>
            <a:pPr marL="0" indent="0">
              <a:buNone/>
            </a:pPr>
            <a:r>
              <a:rPr lang="tr-TR" dirty="0"/>
              <a:t>•      Sağ </a:t>
            </a:r>
            <a:r>
              <a:rPr lang="tr-TR" dirty="0" err="1"/>
              <a:t>ventrikül</a:t>
            </a:r>
            <a:r>
              <a:rPr lang="tr-TR" dirty="0"/>
              <a:t> </a:t>
            </a:r>
            <a:r>
              <a:rPr lang="tr-TR" dirty="0" err="1"/>
              <a:t>hipertrofisi</a:t>
            </a:r>
            <a:endParaRPr lang="tr-TR" dirty="0"/>
          </a:p>
          <a:p>
            <a:pPr marL="0" indent="0">
              <a:buNone/>
            </a:pPr>
            <a:r>
              <a:rPr lang="tr-TR" dirty="0"/>
              <a:t>•      S1Q3T3 </a:t>
            </a:r>
            <a:r>
              <a:rPr lang="tr-TR" dirty="0" err="1"/>
              <a:t>Paterni</a:t>
            </a:r>
            <a:r>
              <a:rPr lang="tr-TR" dirty="0"/>
              <a:t> (%12 vakada) görülebilir.</a:t>
            </a:r>
          </a:p>
          <a:p>
            <a:pPr marL="0" indent="0">
              <a:buNone/>
            </a:pPr>
            <a:r>
              <a:rPr lang="tr-TR" dirty="0"/>
              <a:t>•      EKG  %10 vakada normaldir.</a:t>
            </a:r>
          </a:p>
          <a:p>
            <a:pPr marL="0" indent="0">
              <a:buNone/>
            </a:pPr>
            <a:r>
              <a:rPr lang="tr-TR" dirty="0"/>
              <a:t> Hastane Öncesi Tedavi</a:t>
            </a:r>
          </a:p>
          <a:p>
            <a:pPr marL="0" indent="0">
              <a:buNone/>
            </a:pPr>
            <a:r>
              <a:rPr lang="tr-TR" dirty="0"/>
              <a:t>İlk tedavi IV </a:t>
            </a:r>
            <a:r>
              <a:rPr lang="tr-TR" dirty="0" err="1"/>
              <a:t>heparinizasyondur</a:t>
            </a:r>
            <a:r>
              <a:rPr lang="tr-TR" dirty="0"/>
              <a:t>.</a:t>
            </a:r>
          </a:p>
          <a:p>
            <a:pPr marL="0" indent="0">
              <a:buNone/>
            </a:pPr>
            <a:r>
              <a:rPr lang="tr-TR" dirty="0"/>
              <a:t>Amaç: </a:t>
            </a:r>
            <a:r>
              <a:rPr lang="tr-TR" dirty="0" err="1"/>
              <a:t>Tromboembolinin</a:t>
            </a:r>
            <a:r>
              <a:rPr lang="tr-TR" dirty="0"/>
              <a:t> genişlemesini durdurmak</a:t>
            </a:r>
          </a:p>
          <a:p>
            <a:pPr marL="0" indent="0">
              <a:buNone/>
            </a:pPr>
            <a:r>
              <a:rPr lang="tr-TR" dirty="0"/>
              <a:t>            Pıhtı dağılımını başlatmak</a:t>
            </a:r>
          </a:p>
          <a:p>
            <a:pPr marL="0" indent="0">
              <a:buNone/>
            </a:pPr>
            <a:r>
              <a:rPr lang="tr-TR" dirty="0"/>
              <a:t>            </a:t>
            </a:r>
            <a:r>
              <a:rPr lang="tr-TR" dirty="0" err="1"/>
              <a:t>Rekurrensi</a:t>
            </a:r>
            <a:r>
              <a:rPr lang="tr-TR" dirty="0"/>
              <a:t> önlemektir.</a:t>
            </a:r>
          </a:p>
          <a:p>
            <a:pPr marL="0" indent="0">
              <a:buNone/>
            </a:pPr>
            <a:r>
              <a:rPr lang="tr-TR" dirty="0"/>
              <a:t> </a:t>
            </a:r>
            <a:r>
              <a:rPr lang="tr-TR" dirty="0" err="1"/>
              <a:t>Pulse</a:t>
            </a:r>
            <a:r>
              <a:rPr lang="tr-TR" dirty="0"/>
              <a:t> </a:t>
            </a:r>
            <a:r>
              <a:rPr lang="tr-TR" dirty="0" err="1"/>
              <a:t>oksimetre</a:t>
            </a:r>
            <a:r>
              <a:rPr lang="tr-TR" dirty="0"/>
              <a:t> ile </a:t>
            </a:r>
            <a:r>
              <a:rPr lang="tr-TR" dirty="0" err="1"/>
              <a:t>hipoksemi</a:t>
            </a:r>
            <a:r>
              <a:rPr lang="tr-TR" dirty="0"/>
              <a:t> tayini  ve Oksijen tedavisi</a:t>
            </a:r>
          </a:p>
        </p:txBody>
      </p:sp>
    </p:spTree>
    <p:extLst>
      <p:ext uri="{BB962C8B-B14F-4D97-AF65-F5344CB8AC3E}">
        <p14:creationId xmlns:p14="http://schemas.microsoft.com/office/powerpoint/2010/main" val="19412903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Hipertansiyon</a:t>
            </a:r>
          </a:p>
        </p:txBody>
      </p:sp>
      <p:sp>
        <p:nvSpPr>
          <p:cNvPr id="5" name="İçerik Yer Tutucusu 4"/>
          <p:cNvSpPr>
            <a:spLocks noGrp="1"/>
          </p:cNvSpPr>
          <p:nvPr>
            <p:ph idx="1"/>
          </p:nvPr>
        </p:nvSpPr>
        <p:spPr/>
        <p:txBody>
          <a:bodyPr/>
          <a:lstStyle/>
          <a:p>
            <a:pPr marL="0" indent="0">
              <a:buNone/>
            </a:pPr>
            <a:r>
              <a:rPr lang="tr-TR" dirty="0"/>
              <a:t>Hipertansiyon (HT), </a:t>
            </a:r>
            <a:r>
              <a:rPr lang="tr-TR" dirty="0" err="1"/>
              <a:t>arteriyel</a:t>
            </a:r>
            <a:r>
              <a:rPr lang="tr-TR" dirty="0"/>
              <a:t> kan basıncının yükselmesidir. </a:t>
            </a:r>
            <a:r>
              <a:rPr lang="tr-TR" dirty="0" err="1"/>
              <a:t>Arteriyel</a:t>
            </a:r>
            <a:r>
              <a:rPr lang="tr-TR" dirty="0"/>
              <a:t> kan basıncı, </a:t>
            </a:r>
            <a:r>
              <a:rPr lang="tr-TR" dirty="0" err="1"/>
              <a:t>sistolik</a:t>
            </a:r>
            <a:r>
              <a:rPr lang="tr-TR" dirty="0"/>
              <a:t> ve </a:t>
            </a:r>
            <a:r>
              <a:rPr lang="tr-TR" dirty="0" err="1"/>
              <a:t>diyastolik</a:t>
            </a:r>
            <a:r>
              <a:rPr lang="tr-TR" dirty="0"/>
              <a:t> olmak üzere iki değer halinde ifade edilir. </a:t>
            </a:r>
            <a:r>
              <a:rPr lang="tr-TR" dirty="0" err="1"/>
              <a:t>Sistolik</a:t>
            </a:r>
            <a:r>
              <a:rPr lang="tr-TR" dirty="0"/>
              <a:t> kan basıncı, </a:t>
            </a:r>
            <a:r>
              <a:rPr lang="tr-TR" dirty="0" err="1"/>
              <a:t>ventriküllerin</a:t>
            </a:r>
            <a:r>
              <a:rPr lang="tr-TR" dirty="0"/>
              <a:t> sistolü sırasında pompalanan kanın arter duvarına yaptığı basınç; </a:t>
            </a:r>
            <a:r>
              <a:rPr lang="tr-TR" dirty="0" err="1"/>
              <a:t>diyastolik</a:t>
            </a:r>
            <a:r>
              <a:rPr lang="tr-TR" dirty="0"/>
              <a:t> kan basıncı, </a:t>
            </a:r>
            <a:r>
              <a:rPr lang="tr-TR" dirty="0" err="1"/>
              <a:t>ventriküllerin</a:t>
            </a:r>
            <a:r>
              <a:rPr lang="tr-TR" dirty="0"/>
              <a:t> diyastolü sırasında damar duvarının kana karşı oluşturduğu dirençtir. </a:t>
            </a:r>
            <a:endParaRPr lang="tr-TR" dirty="0" smtClean="0"/>
          </a:p>
          <a:p>
            <a:pPr marL="0" indent="0">
              <a:buNone/>
            </a:pPr>
            <a:r>
              <a:rPr lang="tr-TR" dirty="0" smtClean="0"/>
              <a:t>Bu </a:t>
            </a:r>
            <a:r>
              <a:rPr lang="tr-TR" dirty="0"/>
              <a:t>durumda </a:t>
            </a:r>
            <a:r>
              <a:rPr lang="tr-TR" dirty="0" err="1"/>
              <a:t>arteriyel</a:t>
            </a:r>
            <a:r>
              <a:rPr lang="tr-TR" dirty="0"/>
              <a:t> kan basıncını oluşturan iki faktör vardır</a:t>
            </a:r>
            <a:r>
              <a:rPr lang="tr-TR" dirty="0" smtClean="0"/>
              <a:t>:</a:t>
            </a:r>
          </a:p>
          <a:p>
            <a:pPr marL="0" indent="0">
              <a:buNone/>
            </a:pPr>
            <a:r>
              <a:rPr lang="tr-TR" dirty="0" smtClean="0"/>
              <a:t> </a:t>
            </a:r>
            <a:r>
              <a:rPr lang="tr-TR" dirty="0"/>
              <a:t> Kardiyak </a:t>
            </a:r>
            <a:r>
              <a:rPr lang="tr-TR" dirty="0" err="1"/>
              <a:t>out</a:t>
            </a:r>
            <a:r>
              <a:rPr lang="tr-TR" dirty="0"/>
              <a:t>-put, kalbin atım hacmidir</a:t>
            </a:r>
            <a:r>
              <a:rPr lang="tr-TR" dirty="0" smtClean="0"/>
              <a:t>.</a:t>
            </a:r>
          </a:p>
          <a:p>
            <a:pPr marL="0" indent="0">
              <a:buNone/>
            </a:pPr>
            <a:r>
              <a:rPr lang="tr-TR" dirty="0" smtClean="0"/>
              <a:t> </a:t>
            </a:r>
            <a:r>
              <a:rPr lang="tr-TR" dirty="0"/>
              <a:t> </a:t>
            </a:r>
            <a:r>
              <a:rPr lang="tr-TR" dirty="0" err="1"/>
              <a:t>Periferik</a:t>
            </a:r>
            <a:r>
              <a:rPr lang="tr-TR" dirty="0"/>
              <a:t> direnç, damar duvarının gösterdiği dirençtir. Kan hacminin ve/veya </a:t>
            </a:r>
            <a:r>
              <a:rPr lang="tr-TR" dirty="0" err="1"/>
              <a:t>periferik</a:t>
            </a:r>
            <a:r>
              <a:rPr lang="tr-TR" dirty="0"/>
              <a:t> direncin artması, kan basıncını artırır. Hipertansiyon, </a:t>
            </a:r>
            <a:r>
              <a:rPr lang="tr-TR" dirty="0" err="1"/>
              <a:t>arteriyel</a:t>
            </a:r>
            <a:r>
              <a:rPr lang="tr-TR" dirty="0"/>
              <a:t> kan basıncının 140/90 </a:t>
            </a:r>
            <a:r>
              <a:rPr lang="tr-TR" dirty="0" err="1"/>
              <a:t>mmHg’nin</a:t>
            </a:r>
            <a:r>
              <a:rPr lang="tr-TR" dirty="0"/>
              <a:t> üzerinde olmasıdır. </a:t>
            </a:r>
          </a:p>
        </p:txBody>
      </p:sp>
    </p:spTree>
    <p:extLst>
      <p:ext uri="{BB962C8B-B14F-4D97-AF65-F5344CB8AC3E}">
        <p14:creationId xmlns:p14="http://schemas.microsoft.com/office/powerpoint/2010/main" val="4772363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Hipertansiyon</a:t>
            </a:r>
          </a:p>
        </p:txBody>
      </p:sp>
      <p:sp>
        <p:nvSpPr>
          <p:cNvPr id="3" name="İçerik Yer Tutucusu 2"/>
          <p:cNvSpPr>
            <a:spLocks noGrp="1"/>
          </p:cNvSpPr>
          <p:nvPr>
            <p:ph idx="1"/>
          </p:nvPr>
        </p:nvSpPr>
        <p:spPr/>
        <p:txBody>
          <a:bodyPr/>
          <a:lstStyle/>
          <a:p>
            <a:pPr marL="0" indent="0">
              <a:buNone/>
            </a:pPr>
            <a:r>
              <a:rPr lang="tr-TR" dirty="0"/>
              <a:t>Hipertansiyon; damar hastalıkları, böbrek hastalıkları, endokrin hastalıklar, gebelik </a:t>
            </a:r>
            <a:r>
              <a:rPr lang="tr-TR" dirty="0" err="1"/>
              <a:t>toksemisi</a:t>
            </a:r>
            <a:r>
              <a:rPr lang="tr-TR" dirty="0"/>
              <a:t>, oral </a:t>
            </a:r>
            <a:r>
              <a:rPr lang="tr-TR" dirty="0" err="1"/>
              <a:t>kontraseptifler</a:t>
            </a:r>
            <a:r>
              <a:rPr lang="tr-TR" dirty="0"/>
              <a:t>, stres, beyin tümörleri, beyin kanaması, </a:t>
            </a:r>
            <a:r>
              <a:rPr lang="tr-TR" dirty="0" err="1"/>
              <a:t>obesite</a:t>
            </a:r>
            <a:r>
              <a:rPr lang="tr-TR" dirty="0"/>
              <a:t> vb. faktörler nedeniyle oluşur. Hipertansiyonun nedeni belli değilse </a:t>
            </a:r>
            <a:r>
              <a:rPr lang="tr-TR" dirty="0" err="1"/>
              <a:t>primer</a:t>
            </a:r>
            <a:r>
              <a:rPr lang="tr-TR" dirty="0"/>
              <a:t> (</a:t>
            </a:r>
            <a:r>
              <a:rPr lang="tr-TR" dirty="0" err="1"/>
              <a:t>esansiyel</a:t>
            </a:r>
            <a:r>
              <a:rPr lang="tr-TR" dirty="0"/>
              <a:t>) hipertansiyon; fiziksel bir nedene bağlı ise </a:t>
            </a:r>
            <a:r>
              <a:rPr lang="tr-TR" dirty="0" err="1"/>
              <a:t>sekonder</a:t>
            </a:r>
            <a:r>
              <a:rPr lang="tr-TR" dirty="0"/>
              <a:t> hipertansiyon olarak adlandırılır. </a:t>
            </a:r>
          </a:p>
        </p:txBody>
      </p:sp>
    </p:spTree>
    <p:extLst>
      <p:ext uri="{BB962C8B-B14F-4D97-AF65-F5344CB8AC3E}">
        <p14:creationId xmlns:p14="http://schemas.microsoft.com/office/powerpoint/2010/main" val="35130539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Hipertansif Acil </a:t>
            </a:r>
          </a:p>
        </p:txBody>
      </p:sp>
      <p:sp>
        <p:nvSpPr>
          <p:cNvPr id="3" name="İçerik Yer Tutucusu 2"/>
          <p:cNvSpPr>
            <a:spLocks noGrp="1"/>
          </p:cNvSpPr>
          <p:nvPr>
            <p:ph idx="1"/>
          </p:nvPr>
        </p:nvSpPr>
        <p:spPr/>
        <p:txBody>
          <a:bodyPr/>
          <a:lstStyle/>
          <a:p>
            <a:pPr marL="0" indent="0">
              <a:buNone/>
            </a:pPr>
            <a:r>
              <a:rPr lang="tr-TR" dirty="0"/>
              <a:t> </a:t>
            </a:r>
            <a:r>
              <a:rPr lang="tr-TR" dirty="0" err="1"/>
              <a:t>Hipertansif</a:t>
            </a:r>
            <a:r>
              <a:rPr lang="tr-TR" dirty="0"/>
              <a:t> acil (</a:t>
            </a:r>
            <a:r>
              <a:rPr lang="tr-TR" dirty="0" err="1"/>
              <a:t>hipertansif</a:t>
            </a:r>
            <a:r>
              <a:rPr lang="tr-TR" dirty="0"/>
              <a:t> kriz), </a:t>
            </a:r>
            <a:r>
              <a:rPr lang="tr-TR" dirty="0" err="1"/>
              <a:t>vital</a:t>
            </a:r>
            <a:r>
              <a:rPr lang="tr-TR" dirty="0"/>
              <a:t> organların fonksiyonunu tehdit eden ve acil tedavi gerektiren, uygunsuz olarak yükselmiş kan basıncı olarak tanımlanır. Örnek: Böbrek yetmezliğinin, akciğer ödeminin (</a:t>
            </a:r>
            <a:r>
              <a:rPr lang="tr-TR" dirty="0" err="1"/>
              <a:t>pulmoner</a:t>
            </a:r>
            <a:r>
              <a:rPr lang="tr-TR" dirty="0"/>
              <a:t> ödem) ya da beyin kanamasının eşlik ettiği hipertansiyon. </a:t>
            </a:r>
            <a:r>
              <a:rPr lang="tr-TR" dirty="0" err="1"/>
              <a:t>Hipertansif</a:t>
            </a:r>
            <a:r>
              <a:rPr lang="tr-TR" dirty="0"/>
              <a:t> acillerde kan basıncı, 180/110 </a:t>
            </a:r>
            <a:r>
              <a:rPr lang="tr-TR" dirty="0" err="1"/>
              <a:t>mmHg’den</a:t>
            </a:r>
            <a:r>
              <a:rPr lang="tr-TR" dirty="0"/>
              <a:t> fazladır. Genellikle tedaviye uyumsuz ve uzun süredir kontrolsüz kan basıncı yüksekliği olan hastalarda ortaya çıkar.</a:t>
            </a:r>
          </a:p>
        </p:txBody>
      </p:sp>
    </p:spTree>
    <p:extLst>
      <p:ext uri="{BB962C8B-B14F-4D97-AF65-F5344CB8AC3E}">
        <p14:creationId xmlns:p14="http://schemas.microsoft.com/office/powerpoint/2010/main" val="3316081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a:t>Hipertansif acillerde aşağıdaki belirti ve bulgular izlenir: </a:t>
            </a:r>
            <a:br>
              <a:rPr lang="tr-TR" sz="2800" dirty="0"/>
            </a:br>
            <a:endParaRPr lang="tr-TR" sz="2800" dirty="0"/>
          </a:p>
        </p:txBody>
      </p:sp>
      <p:sp>
        <p:nvSpPr>
          <p:cNvPr id="3" name="2 İçerik Yer Tutucusu"/>
          <p:cNvSpPr>
            <a:spLocks noGrp="1"/>
          </p:cNvSpPr>
          <p:nvPr>
            <p:ph idx="1"/>
          </p:nvPr>
        </p:nvSpPr>
        <p:spPr/>
        <p:txBody>
          <a:bodyPr>
            <a:normAutofit/>
          </a:bodyPr>
          <a:lstStyle/>
          <a:p>
            <a:pPr>
              <a:buNone/>
            </a:pPr>
            <a:r>
              <a:rPr lang="tr-TR" sz="2000" dirty="0"/>
              <a:t> Yüksek kan basıncı, (180/110 </a:t>
            </a:r>
            <a:r>
              <a:rPr lang="tr-TR" sz="2000" dirty="0" err="1"/>
              <a:t>mmHg</a:t>
            </a:r>
            <a:endParaRPr lang="tr-TR" sz="2000" dirty="0"/>
          </a:p>
          <a:p>
            <a:pPr>
              <a:buNone/>
            </a:pPr>
            <a:r>
              <a:rPr lang="tr-TR" sz="2000" dirty="0"/>
              <a:t> Baş ağrısı, </a:t>
            </a:r>
          </a:p>
          <a:p>
            <a:pPr>
              <a:buNone/>
            </a:pPr>
            <a:r>
              <a:rPr lang="tr-TR" sz="2000" dirty="0"/>
              <a:t> Bulantı, kusma, </a:t>
            </a:r>
          </a:p>
          <a:p>
            <a:pPr>
              <a:buNone/>
            </a:pPr>
            <a:r>
              <a:rPr lang="tr-TR" sz="2000" dirty="0"/>
              <a:t> Görme bozuklukları, göz kapaklarında ödem, retinada kanama, </a:t>
            </a:r>
          </a:p>
          <a:p>
            <a:pPr>
              <a:buNone/>
            </a:pPr>
            <a:r>
              <a:rPr lang="tr-TR" sz="2000" dirty="0"/>
              <a:t> Bilinç değişiklikleri (</a:t>
            </a:r>
            <a:r>
              <a:rPr lang="tr-TR" sz="2000" dirty="0" err="1"/>
              <a:t>konfüzyon</a:t>
            </a:r>
            <a:r>
              <a:rPr lang="tr-TR" sz="2000" dirty="0"/>
              <a:t>, koma), </a:t>
            </a:r>
            <a:r>
              <a:rPr lang="tr-TR" sz="2000" dirty="0" err="1"/>
              <a:t>hemiparezi</a:t>
            </a:r>
            <a:r>
              <a:rPr lang="tr-TR" sz="2000" dirty="0"/>
              <a:t>, </a:t>
            </a:r>
            <a:r>
              <a:rPr lang="tr-TR" sz="2000" dirty="0" err="1"/>
              <a:t>hemipleji</a:t>
            </a:r>
            <a:r>
              <a:rPr lang="tr-TR" sz="2000" dirty="0"/>
              <a:t>, </a:t>
            </a:r>
            <a:r>
              <a:rPr lang="tr-TR" sz="2000" dirty="0" err="1"/>
              <a:t>konvülsiyon</a:t>
            </a:r>
            <a:r>
              <a:rPr lang="tr-TR" sz="2000" dirty="0"/>
              <a:t>, </a:t>
            </a:r>
          </a:p>
          <a:p>
            <a:pPr>
              <a:buNone/>
            </a:pPr>
            <a:r>
              <a:rPr lang="tr-TR" sz="2000" dirty="0"/>
              <a:t> Göğüs ağrısı,</a:t>
            </a:r>
          </a:p>
          <a:p>
            <a:pPr>
              <a:buNone/>
            </a:pPr>
            <a:r>
              <a:rPr lang="tr-TR" sz="2000" dirty="0"/>
              <a:t> </a:t>
            </a:r>
            <a:r>
              <a:rPr lang="tr-TR" sz="2000" dirty="0" err="1"/>
              <a:t>Dispne</a:t>
            </a:r>
            <a:r>
              <a:rPr lang="tr-TR" sz="2000" dirty="0"/>
              <a:t>, </a:t>
            </a:r>
          </a:p>
          <a:p>
            <a:pPr>
              <a:buNone/>
            </a:pPr>
            <a:r>
              <a:rPr lang="tr-TR" sz="2000" dirty="0"/>
              <a:t> Anüri, </a:t>
            </a:r>
            <a:r>
              <a:rPr lang="tr-TR" sz="2000" dirty="0" err="1"/>
              <a:t>oligüri</a:t>
            </a:r>
            <a:r>
              <a:rPr lang="tr-TR" sz="2000" dirty="0"/>
              <a:t>,</a:t>
            </a:r>
          </a:p>
          <a:p>
            <a:pPr>
              <a:buNone/>
            </a:pPr>
            <a:r>
              <a:rPr lang="tr-TR" sz="2000" dirty="0"/>
              <a:t>  </a:t>
            </a:r>
            <a:r>
              <a:rPr lang="tr-TR" sz="2000" dirty="0" err="1"/>
              <a:t>Vital</a:t>
            </a:r>
            <a:r>
              <a:rPr lang="tr-TR" sz="2000" dirty="0"/>
              <a:t> organ hasarı bulguları; </a:t>
            </a:r>
            <a:r>
              <a:rPr lang="tr-TR" sz="2000" dirty="0" err="1"/>
              <a:t>myokard</a:t>
            </a:r>
            <a:r>
              <a:rPr lang="tr-TR" sz="2000" dirty="0"/>
              <a:t> </a:t>
            </a:r>
            <a:r>
              <a:rPr lang="tr-TR" sz="2000" dirty="0" err="1"/>
              <a:t>infarktüsü</a:t>
            </a:r>
            <a:r>
              <a:rPr lang="tr-TR" sz="2000" dirty="0"/>
              <a:t>, aort </a:t>
            </a:r>
            <a:r>
              <a:rPr lang="tr-TR" sz="2000" dirty="0" err="1"/>
              <a:t>diseksiyonu</a:t>
            </a:r>
            <a:r>
              <a:rPr lang="tr-TR" sz="2000" dirty="0"/>
              <a:t>, </a:t>
            </a:r>
            <a:r>
              <a:rPr lang="tr-TR" sz="2000" dirty="0" err="1"/>
              <a:t>periferik</a:t>
            </a:r>
            <a:r>
              <a:rPr lang="tr-TR" sz="2000" dirty="0"/>
              <a:t> arter tıkanıklığı, sol </a:t>
            </a:r>
            <a:r>
              <a:rPr lang="tr-TR" sz="2000" dirty="0" err="1"/>
              <a:t>ventrikül</a:t>
            </a:r>
            <a:r>
              <a:rPr lang="tr-TR" sz="2000" dirty="0"/>
              <a:t> </a:t>
            </a:r>
            <a:r>
              <a:rPr lang="tr-TR" sz="2000" dirty="0" err="1"/>
              <a:t>hipertrofisi</a:t>
            </a:r>
            <a:r>
              <a:rPr lang="tr-TR" sz="2000" dirty="0"/>
              <a:t>, kalp yetmezliği, akut akciğer ödemi, </a:t>
            </a:r>
            <a:r>
              <a:rPr lang="tr-TR" sz="2000" dirty="0" err="1"/>
              <a:t>serebral</a:t>
            </a:r>
            <a:r>
              <a:rPr lang="tr-TR" sz="2000" dirty="0"/>
              <a:t> </a:t>
            </a:r>
            <a:r>
              <a:rPr lang="tr-TR" sz="2000" dirty="0" err="1"/>
              <a:t>infarktüs</a:t>
            </a:r>
            <a:r>
              <a:rPr lang="tr-TR" sz="2000" dirty="0"/>
              <a:t>, </a:t>
            </a:r>
            <a:r>
              <a:rPr lang="tr-TR" sz="2000" dirty="0" err="1"/>
              <a:t>serebral</a:t>
            </a:r>
            <a:r>
              <a:rPr lang="tr-TR" sz="2000" dirty="0"/>
              <a:t> kanama, </a:t>
            </a:r>
            <a:r>
              <a:rPr lang="tr-TR" sz="2000" dirty="0" err="1"/>
              <a:t>nefropati</a:t>
            </a:r>
            <a:r>
              <a:rPr lang="tr-TR" sz="2000" dirty="0"/>
              <a:t>, </a:t>
            </a:r>
            <a:r>
              <a:rPr lang="tr-TR" sz="2000" dirty="0" err="1"/>
              <a:t>retinopati</a:t>
            </a:r>
            <a:r>
              <a:rPr lang="tr-TR" sz="2000" dirty="0"/>
              <a:t> vb.</a:t>
            </a:r>
          </a:p>
        </p:txBody>
      </p:sp>
    </p:spTree>
    <p:extLst>
      <p:ext uri="{BB962C8B-B14F-4D97-AF65-F5344CB8AC3E}">
        <p14:creationId xmlns:p14="http://schemas.microsoft.com/office/powerpoint/2010/main" val="9475648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Hipertansif Acil Bakım </a:t>
            </a:r>
            <a:endParaRPr lang="tr-TR" dirty="0"/>
          </a:p>
        </p:txBody>
      </p:sp>
      <p:sp>
        <p:nvSpPr>
          <p:cNvPr id="3" name="2 İçerik Yer Tutucusu"/>
          <p:cNvSpPr>
            <a:spLocks noGrp="1"/>
          </p:cNvSpPr>
          <p:nvPr>
            <p:ph idx="1"/>
          </p:nvPr>
        </p:nvSpPr>
        <p:spPr/>
        <p:txBody>
          <a:bodyPr>
            <a:normAutofit/>
          </a:bodyPr>
          <a:lstStyle/>
          <a:p>
            <a:pPr>
              <a:buNone/>
            </a:pPr>
            <a:r>
              <a:rPr lang="tr-TR" dirty="0"/>
              <a:t> </a:t>
            </a:r>
            <a:r>
              <a:rPr lang="tr-TR" dirty="0" smtClean="0"/>
              <a:t>   Tedavide temel ilke, kan basıncını kademeli olarak düşürmektir. Hipertansif acillerde kan basıncını ilk bir saat içinde, aniden % 25’den daha fazla düşürmek hastayı hayati tehlikeye sokabilir. Kronik </a:t>
            </a:r>
            <a:r>
              <a:rPr lang="tr-TR" dirty="0" err="1" smtClean="0"/>
              <a:t>hipertansif</a:t>
            </a:r>
            <a:r>
              <a:rPr lang="tr-TR" dirty="0" smtClean="0"/>
              <a:t> hastalarda kan basıncının normal değerlere düşürülmesi, kan akımını azaltabileceğinden organ </a:t>
            </a:r>
            <a:r>
              <a:rPr lang="tr-TR" dirty="0" err="1" smtClean="0"/>
              <a:t>iskemisine</a:t>
            </a:r>
            <a:r>
              <a:rPr lang="tr-TR" dirty="0" smtClean="0"/>
              <a:t> neden olarak hastaya zarar verebilir. Özellikle </a:t>
            </a:r>
            <a:r>
              <a:rPr lang="tr-TR" dirty="0" err="1" smtClean="0"/>
              <a:t>serebral</a:t>
            </a:r>
            <a:r>
              <a:rPr lang="tr-TR" dirty="0" smtClean="0"/>
              <a:t>, kardiyak ve </a:t>
            </a:r>
            <a:r>
              <a:rPr lang="tr-TR" dirty="0" err="1" smtClean="0"/>
              <a:t>renal</a:t>
            </a:r>
            <a:r>
              <a:rPr lang="tr-TR" dirty="0" smtClean="0"/>
              <a:t> </a:t>
            </a:r>
            <a:r>
              <a:rPr lang="tr-TR" dirty="0" err="1" smtClean="0"/>
              <a:t>iskemi</a:t>
            </a:r>
            <a:r>
              <a:rPr lang="tr-TR" dirty="0" smtClean="0"/>
              <a:t> önemlidir. Bundan dolayı </a:t>
            </a:r>
            <a:r>
              <a:rPr lang="tr-TR" dirty="0" err="1" smtClean="0"/>
              <a:t>hipertansif</a:t>
            </a:r>
            <a:r>
              <a:rPr lang="tr-TR" dirty="0" smtClean="0"/>
              <a:t> acillerde amaç, tansiyonu normal değerlere düşürmek değil; organlara yeterli kan akımını sağlamaktır.</a:t>
            </a:r>
            <a:endParaRPr lang="tr-TR" dirty="0"/>
          </a:p>
        </p:txBody>
      </p:sp>
    </p:spTree>
    <p:extLst>
      <p:ext uri="{BB962C8B-B14F-4D97-AF65-F5344CB8AC3E}">
        <p14:creationId xmlns:p14="http://schemas.microsoft.com/office/powerpoint/2010/main" val="5029315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Hipertansif Acil Bakım </a:t>
            </a:r>
            <a:endParaRPr lang="tr-TR" dirty="0"/>
          </a:p>
        </p:txBody>
      </p:sp>
      <p:sp>
        <p:nvSpPr>
          <p:cNvPr id="3" name="2 İçerik Yer Tutucusu"/>
          <p:cNvSpPr>
            <a:spLocks noGrp="1"/>
          </p:cNvSpPr>
          <p:nvPr>
            <p:ph idx="1"/>
          </p:nvPr>
        </p:nvSpPr>
        <p:spPr/>
        <p:txBody>
          <a:bodyPr>
            <a:normAutofit fontScale="85000" lnSpcReduction="20000"/>
          </a:bodyPr>
          <a:lstStyle/>
          <a:p>
            <a:pPr>
              <a:buNone/>
            </a:pPr>
            <a:r>
              <a:rPr lang="tr-TR" dirty="0" smtClean="0"/>
              <a:t> Hastanın bilinci ve </a:t>
            </a:r>
            <a:r>
              <a:rPr lang="tr-TR" dirty="0" err="1" smtClean="0"/>
              <a:t>ABC’si</a:t>
            </a:r>
            <a:r>
              <a:rPr lang="tr-TR" dirty="0" smtClean="0"/>
              <a:t> değerlendirilir.</a:t>
            </a:r>
          </a:p>
          <a:p>
            <a:pPr>
              <a:buNone/>
            </a:pPr>
            <a:r>
              <a:rPr lang="tr-TR" dirty="0" smtClean="0"/>
              <a:t>  Hastanın her iki kolundan kan basıncı ölçülür ve nabız sayılır. </a:t>
            </a:r>
          </a:p>
          <a:p>
            <a:pPr>
              <a:buNone/>
            </a:pPr>
            <a:r>
              <a:rPr lang="tr-TR" dirty="0" smtClean="0"/>
              <a:t> Retina kanaması, göz kapaklarında ödem, </a:t>
            </a:r>
            <a:r>
              <a:rPr lang="tr-TR" dirty="0" err="1" smtClean="0"/>
              <a:t>juguler</a:t>
            </a:r>
            <a:r>
              <a:rPr lang="tr-TR" dirty="0" smtClean="0"/>
              <a:t> </a:t>
            </a:r>
            <a:r>
              <a:rPr lang="tr-TR" dirty="0" err="1" smtClean="0"/>
              <a:t>venlerde</a:t>
            </a:r>
            <a:r>
              <a:rPr lang="tr-TR" dirty="0" smtClean="0"/>
              <a:t> dolgunluk ve ödem değerlendirilir.</a:t>
            </a:r>
          </a:p>
          <a:p>
            <a:pPr>
              <a:buNone/>
            </a:pPr>
            <a:r>
              <a:rPr lang="tr-TR" dirty="0" smtClean="0"/>
              <a:t> Hasta </a:t>
            </a:r>
            <a:r>
              <a:rPr lang="tr-TR" dirty="0" err="1" smtClean="0"/>
              <a:t>monitörize</a:t>
            </a:r>
            <a:r>
              <a:rPr lang="tr-TR" dirty="0" smtClean="0"/>
              <a:t> edilerek kalp ritimleri izlenir, 12 derivasyonlu EKG’si çekilir. </a:t>
            </a:r>
          </a:p>
          <a:p>
            <a:pPr>
              <a:buNone/>
            </a:pPr>
            <a:r>
              <a:rPr lang="tr-TR" dirty="0" smtClean="0"/>
              <a:t> KKM ile temasa geçilerek danışman hekimin onayı ile ilaç uygulaması yapılır. </a:t>
            </a:r>
          </a:p>
          <a:p>
            <a:pPr>
              <a:buNone/>
            </a:pPr>
            <a:r>
              <a:rPr lang="tr-TR" dirty="0" smtClean="0"/>
              <a:t> </a:t>
            </a:r>
            <a:r>
              <a:rPr lang="tr-TR" dirty="0" err="1" smtClean="0"/>
              <a:t>Kaptopril</a:t>
            </a:r>
            <a:r>
              <a:rPr lang="tr-TR" dirty="0" smtClean="0"/>
              <a:t> tablet (ACE inhibitörü </a:t>
            </a:r>
            <a:r>
              <a:rPr lang="tr-TR" dirty="0" err="1" smtClean="0"/>
              <a:t>antihipertansif</a:t>
            </a:r>
            <a:r>
              <a:rPr lang="tr-TR" dirty="0" smtClean="0"/>
              <a:t>) verilir. İlacın yaklaşık 30 </a:t>
            </a:r>
            <a:r>
              <a:rPr lang="tr-TR" dirty="0" err="1" smtClean="0"/>
              <a:t>dk</a:t>
            </a:r>
            <a:r>
              <a:rPr lang="tr-TR" dirty="0" smtClean="0"/>
              <a:t> olan etki süresi beklenir. </a:t>
            </a:r>
          </a:p>
          <a:p>
            <a:pPr>
              <a:buNone/>
            </a:pPr>
            <a:r>
              <a:rPr lang="tr-TR" dirty="0" smtClean="0"/>
              <a:t> Damar yolu açılır ve damar yolu açık kalacak şekilde (DAKŞ) IV solüsyon takılır. </a:t>
            </a:r>
          </a:p>
          <a:p>
            <a:pPr>
              <a:buNone/>
            </a:pPr>
            <a:r>
              <a:rPr lang="tr-TR" dirty="0" smtClean="0"/>
              <a:t> Hastanın </a:t>
            </a:r>
            <a:r>
              <a:rPr lang="tr-TR" dirty="0" err="1" smtClean="0"/>
              <a:t>vital</a:t>
            </a:r>
            <a:r>
              <a:rPr lang="tr-TR" dirty="0" smtClean="0"/>
              <a:t> bulguları 5 </a:t>
            </a:r>
            <a:r>
              <a:rPr lang="tr-TR" dirty="0" err="1" smtClean="0"/>
              <a:t>dk</a:t>
            </a:r>
            <a:r>
              <a:rPr lang="tr-TR" dirty="0" smtClean="0"/>
              <a:t> aralıklarla kontrol edilir. </a:t>
            </a:r>
          </a:p>
          <a:p>
            <a:pPr>
              <a:buNone/>
            </a:pPr>
            <a:r>
              <a:rPr lang="tr-TR" dirty="0" smtClean="0"/>
              <a:t> KKM tarafından bildirilen sağlık kuruluşuna hastanın nakli sağlanır.</a:t>
            </a:r>
          </a:p>
          <a:p>
            <a:pPr>
              <a:buNone/>
            </a:pPr>
            <a:r>
              <a:rPr lang="tr-TR" dirty="0" smtClean="0"/>
              <a:t>  Vaka kayıt formu, eksiksiz doldurulur.</a:t>
            </a:r>
            <a:endParaRPr lang="tr-TR" dirty="0"/>
          </a:p>
        </p:txBody>
      </p:sp>
    </p:spTree>
    <p:extLst>
      <p:ext uri="{BB962C8B-B14F-4D97-AF65-F5344CB8AC3E}">
        <p14:creationId xmlns:p14="http://schemas.microsoft.com/office/powerpoint/2010/main" val="62300359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Tansiyon </a:t>
            </a:r>
            <a:r>
              <a:rPr lang="tr-TR" dirty="0" err="1"/>
              <a:t>pnömotoraks</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Tanı</a:t>
            </a:r>
            <a:r>
              <a:rPr lang="tr-TR" dirty="0"/>
              <a:t>: Klinik değerlendirme ile konur.</a:t>
            </a:r>
          </a:p>
          <a:p>
            <a:pPr marL="0" indent="0">
              <a:buNone/>
            </a:pPr>
            <a:r>
              <a:rPr lang="tr-TR" dirty="0"/>
              <a:t>•         Ani başlangıçlı, batıcı göğüs ağrısı</a:t>
            </a:r>
          </a:p>
          <a:p>
            <a:pPr marL="0" indent="0">
              <a:buNone/>
            </a:pPr>
            <a:r>
              <a:rPr lang="tr-TR" dirty="0"/>
              <a:t>•         </a:t>
            </a:r>
            <a:r>
              <a:rPr lang="tr-TR" dirty="0" err="1"/>
              <a:t>Dispne</a:t>
            </a:r>
            <a:r>
              <a:rPr lang="tr-TR" dirty="0"/>
              <a:t>, terleme, taşikardi, </a:t>
            </a:r>
            <a:r>
              <a:rPr lang="tr-TR" dirty="0" err="1"/>
              <a:t>taşipne</a:t>
            </a:r>
            <a:r>
              <a:rPr lang="tr-TR" dirty="0"/>
              <a:t> ve hipotansiyon</a:t>
            </a:r>
          </a:p>
          <a:p>
            <a:pPr marL="0" indent="0">
              <a:buNone/>
            </a:pPr>
            <a:r>
              <a:rPr lang="tr-TR" dirty="0"/>
              <a:t> </a:t>
            </a:r>
          </a:p>
          <a:p>
            <a:pPr marL="0" indent="0">
              <a:buNone/>
            </a:pPr>
            <a:r>
              <a:rPr lang="tr-TR" dirty="0"/>
              <a:t>         </a:t>
            </a:r>
            <a:r>
              <a:rPr lang="tr-TR" dirty="0">
                <a:solidFill>
                  <a:srgbClr val="FF0000"/>
                </a:solidFill>
              </a:rPr>
              <a:t>Fizik Muayene Bulguları</a:t>
            </a:r>
          </a:p>
          <a:p>
            <a:pPr marL="0" indent="0">
              <a:buNone/>
            </a:pPr>
            <a:r>
              <a:rPr lang="tr-TR" dirty="0"/>
              <a:t>• </a:t>
            </a:r>
            <a:r>
              <a:rPr lang="tr-TR" dirty="0" err="1"/>
              <a:t>Juguler</a:t>
            </a:r>
            <a:r>
              <a:rPr lang="tr-TR" dirty="0"/>
              <a:t> </a:t>
            </a:r>
            <a:r>
              <a:rPr lang="tr-TR" dirty="0" err="1"/>
              <a:t>Venöz</a:t>
            </a:r>
            <a:r>
              <a:rPr lang="tr-TR" dirty="0"/>
              <a:t> dolgunluk</a:t>
            </a:r>
          </a:p>
          <a:p>
            <a:pPr marL="0" indent="0">
              <a:buNone/>
            </a:pPr>
            <a:r>
              <a:rPr lang="tr-TR" dirty="0"/>
              <a:t>• </a:t>
            </a:r>
            <a:r>
              <a:rPr lang="tr-TR" dirty="0" err="1"/>
              <a:t>Trakeal</a:t>
            </a:r>
            <a:r>
              <a:rPr lang="tr-TR" dirty="0"/>
              <a:t> </a:t>
            </a:r>
            <a:r>
              <a:rPr lang="tr-TR" dirty="0" err="1"/>
              <a:t>deviasyon</a:t>
            </a:r>
            <a:endParaRPr lang="tr-TR" dirty="0"/>
          </a:p>
          <a:p>
            <a:pPr marL="0" indent="0">
              <a:buNone/>
            </a:pPr>
            <a:r>
              <a:rPr lang="tr-TR" dirty="0"/>
              <a:t>• Perküsyonda </a:t>
            </a:r>
            <a:r>
              <a:rPr lang="tr-TR" dirty="0" err="1"/>
              <a:t>hipersonorite</a:t>
            </a:r>
            <a:r>
              <a:rPr lang="tr-TR" dirty="0"/>
              <a:t> (</a:t>
            </a:r>
            <a:r>
              <a:rPr lang="tr-TR" dirty="0" err="1"/>
              <a:t>timpanik</a:t>
            </a:r>
            <a:r>
              <a:rPr lang="tr-TR" dirty="0"/>
              <a:t> ses)</a:t>
            </a:r>
          </a:p>
          <a:p>
            <a:pPr marL="0" indent="0">
              <a:buNone/>
            </a:pPr>
            <a:r>
              <a:rPr lang="tr-TR" dirty="0"/>
              <a:t>• Solunum seslerinde azalma (etkilenmiş tarafta)</a:t>
            </a:r>
          </a:p>
          <a:p>
            <a:pPr marL="0" indent="0">
              <a:buNone/>
            </a:pPr>
            <a:r>
              <a:rPr lang="tr-TR" dirty="0"/>
              <a:t>• </a:t>
            </a:r>
            <a:r>
              <a:rPr lang="tr-TR" dirty="0" err="1"/>
              <a:t>Mental</a:t>
            </a:r>
            <a:r>
              <a:rPr lang="tr-TR" dirty="0"/>
              <a:t> bozukluk</a:t>
            </a:r>
          </a:p>
        </p:txBody>
      </p:sp>
    </p:spTree>
    <p:extLst>
      <p:ext uri="{BB962C8B-B14F-4D97-AF65-F5344CB8AC3E}">
        <p14:creationId xmlns:p14="http://schemas.microsoft.com/office/powerpoint/2010/main" val="30614856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Hastane Öncesi Tedavi:</a:t>
            </a:r>
            <a:br>
              <a:rPr lang="tr-TR" dirty="0"/>
            </a:b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İlk </a:t>
            </a:r>
            <a:r>
              <a:rPr lang="tr-TR" dirty="0"/>
              <a:t>öncelikli işlem solunum desteği sağlamak ve acil </a:t>
            </a:r>
            <a:r>
              <a:rPr lang="tr-TR" dirty="0" err="1"/>
              <a:t>transpot</a:t>
            </a:r>
            <a:r>
              <a:rPr lang="tr-TR" dirty="0"/>
              <a:t> yapmaktır.</a:t>
            </a:r>
          </a:p>
          <a:p>
            <a:pPr marL="0" indent="0">
              <a:buNone/>
            </a:pPr>
            <a:r>
              <a:rPr lang="tr-TR" dirty="0"/>
              <a:t>•  İğne </a:t>
            </a:r>
            <a:r>
              <a:rPr lang="tr-TR" dirty="0" err="1"/>
              <a:t>torakostomi</a:t>
            </a:r>
            <a:r>
              <a:rPr lang="tr-TR" dirty="0"/>
              <a:t> temel tedavidir. 14-16 G </a:t>
            </a:r>
            <a:r>
              <a:rPr lang="tr-TR" dirty="0" err="1"/>
              <a:t>branül</a:t>
            </a:r>
            <a:r>
              <a:rPr lang="tr-TR" dirty="0"/>
              <a:t> ile ikinci </a:t>
            </a:r>
            <a:r>
              <a:rPr lang="tr-TR" dirty="0" err="1"/>
              <a:t>interkostal</a:t>
            </a:r>
            <a:r>
              <a:rPr lang="tr-TR" dirty="0"/>
              <a:t> aralık orta </a:t>
            </a:r>
            <a:r>
              <a:rPr lang="tr-TR" dirty="0" err="1"/>
              <a:t>klavikuler</a:t>
            </a:r>
            <a:r>
              <a:rPr lang="tr-TR" dirty="0"/>
              <a:t> hattan girilerek tansiyon </a:t>
            </a:r>
            <a:r>
              <a:rPr lang="tr-TR" dirty="0" err="1"/>
              <a:t>pnömotoraks</a:t>
            </a:r>
            <a:r>
              <a:rPr lang="tr-TR" dirty="0"/>
              <a:t> açık </a:t>
            </a:r>
            <a:r>
              <a:rPr lang="tr-TR" dirty="0" err="1"/>
              <a:t>pnömotoraksa</a:t>
            </a:r>
            <a:r>
              <a:rPr lang="tr-TR" dirty="0"/>
              <a:t> dönüştürülür.</a:t>
            </a:r>
          </a:p>
          <a:p>
            <a:pPr marL="0" indent="0">
              <a:buNone/>
            </a:pPr>
            <a:r>
              <a:rPr lang="tr-TR" dirty="0"/>
              <a:t>•  Amaç: </a:t>
            </a:r>
            <a:r>
              <a:rPr lang="tr-TR" dirty="0" err="1"/>
              <a:t>İntraplevral</a:t>
            </a:r>
            <a:r>
              <a:rPr lang="tr-TR" dirty="0"/>
              <a:t> basıncı  sağ </a:t>
            </a:r>
            <a:r>
              <a:rPr lang="tr-TR" dirty="0" err="1"/>
              <a:t>ventrikül</a:t>
            </a:r>
            <a:r>
              <a:rPr lang="tr-TR" dirty="0"/>
              <a:t> dolum basıncının altına düşürmektir. Böylece kanın kalbe dönüşü kolaylaşır.</a:t>
            </a:r>
          </a:p>
          <a:p>
            <a:pPr marL="0" indent="0">
              <a:buNone/>
            </a:pPr>
            <a:r>
              <a:rPr lang="tr-TR" dirty="0"/>
              <a:t>•  Etkin tedavi ise tüp </a:t>
            </a:r>
            <a:r>
              <a:rPr lang="tr-TR" dirty="0" err="1"/>
              <a:t>torakostomidir</a:t>
            </a:r>
            <a:r>
              <a:rPr lang="tr-TR" dirty="0"/>
              <a:t> ( 32-36 F göğüs tüpü uygulaması).</a:t>
            </a:r>
          </a:p>
          <a:p>
            <a:pPr marL="0" indent="0">
              <a:buNone/>
            </a:pPr>
            <a:r>
              <a:rPr lang="tr-TR" dirty="0"/>
              <a:t>İkinci öncelikli işlem hızlı sıvı </a:t>
            </a:r>
            <a:r>
              <a:rPr lang="tr-TR" dirty="0" err="1"/>
              <a:t>replasmanı</a:t>
            </a:r>
            <a:r>
              <a:rPr lang="tr-TR" dirty="0"/>
              <a:t> yapmaktır.</a:t>
            </a:r>
          </a:p>
          <a:p>
            <a:pPr marL="0" indent="0">
              <a:buNone/>
            </a:pPr>
            <a:endParaRPr lang="tr-TR" dirty="0"/>
          </a:p>
        </p:txBody>
      </p:sp>
    </p:spTree>
    <p:extLst>
      <p:ext uri="{BB962C8B-B14F-4D97-AF65-F5344CB8AC3E}">
        <p14:creationId xmlns:p14="http://schemas.microsoft.com/office/powerpoint/2010/main" val="4055343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GÖĞÜS AĞRILI HASTANIN  ALANDA  DEĞERLENDİRİLMESİ </a:t>
            </a:r>
          </a:p>
        </p:txBody>
      </p:sp>
      <p:sp>
        <p:nvSpPr>
          <p:cNvPr id="3" name="İçerik Yer Tutucusu 2"/>
          <p:cNvSpPr>
            <a:spLocks noGrp="1"/>
          </p:cNvSpPr>
          <p:nvPr>
            <p:ph idx="1"/>
          </p:nvPr>
        </p:nvSpPr>
        <p:spPr/>
        <p:txBody>
          <a:bodyPr/>
          <a:lstStyle/>
          <a:p>
            <a:pPr marL="0" indent="0">
              <a:buNone/>
            </a:pPr>
            <a:r>
              <a:rPr lang="tr-TR" dirty="0" smtClean="0"/>
              <a:t>Akut </a:t>
            </a:r>
            <a:r>
              <a:rPr lang="tr-TR" dirty="0"/>
              <a:t>göğüs ağrısı yakınması olan hastada </a:t>
            </a:r>
            <a:r>
              <a:rPr lang="tr-TR" dirty="0" err="1"/>
              <a:t>paramediğin</a:t>
            </a:r>
            <a:r>
              <a:rPr lang="tr-TR" dirty="0"/>
              <a:t> ilk çabası ayırıcı tanıdan ziyade  hastayı stabilize etme  girişimlerine yönelik olmalıdır. Öncelikle  ABC kontrolü sağlanmalı,  hastanın </a:t>
            </a:r>
            <a:r>
              <a:rPr lang="tr-TR" dirty="0" err="1"/>
              <a:t>vital</a:t>
            </a:r>
            <a:r>
              <a:rPr lang="tr-TR" dirty="0"/>
              <a:t> bulguları yakından takip edilmelidir. Her hasta  olası AMI  hastası gibi hayatı tehdit altında olan bir vaka olarak değerlendirilmeli, damar yolu, oksijen ve </a:t>
            </a:r>
            <a:r>
              <a:rPr lang="tr-TR" dirty="0" err="1"/>
              <a:t>monitörizasyon</a:t>
            </a:r>
            <a:r>
              <a:rPr lang="tr-TR" dirty="0"/>
              <a:t> ile güvenlik çemberine alınmalıdır.  </a:t>
            </a:r>
          </a:p>
        </p:txBody>
      </p:sp>
    </p:spTree>
    <p:extLst>
      <p:ext uri="{BB962C8B-B14F-4D97-AF65-F5344CB8AC3E}">
        <p14:creationId xmlns:p14="http://schemas.microsoft.com/office/powerpoint/2010/main" val="228709283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Konjestif</a:t>
            </a:r>
            <a:r>
              <a:rPr lang="tr-TR" dirty="0" smtClean="0"/>
              <a:t> Kalp Yetmezliği </a:t>
            </a:r>
            <a:endParaRPr lang="tr-TR" dirty="0"/>
          </a:p>
        </p:txBody>
      </p:sp>
      <p:sp>
        <p:nvSpPr>
          <p:cNvPr id="3" name="2 İçerik Yer Tutucusu"/>
          <p:cNvSpPr>
            <a:spLocks noGrp="1"/>
          </p:cNvSpPr>
          <p:nvPr>
            <p:ph idx="1"/>
          </p:nvPr>
        </p:nvSpPr>
        <p:spPr/>
        <p:txBody>
          <a:bodyPr>
            <a:normAutofit fontScale="70000" lnSpcReduction="20000"/>
          </a:bodyPr>
          <a:lstStyle/>
          <a:p>
            <a:pPr>
              <a:buNone/>
            </a:pPr>
            <a:r>
              <a:rPr lang="tr-TR" dirty="0" smtClean="0"/>
              <a:t>     Herhangi bir nedenle kalbin mekanik pompa gücünün azalmasına </a:t>
            </a:r>
            <a:r>
              <a:rPr lang="tr-TR" dirty="0" err="1" smtClean="0"/>
              <a:t>konjestif</a:t>
            </a:r>
            <a:r>
              <a:rPr lang="tr-TR" dirty="0" smtClean="0"/>
              <a:t> kalp yetmezliği (KKY) denir. Kalp yetmezliği akut ya da kronik olabilir.</a:t>
            </a:r>
          </a:p>
          <a:p>
            <a:pPr>
              <a:buNone/>
            </a:pPr>
            <a:r>
              <a:rPr lang="tr-TR" dirty="0" smtClean="0"/>
              <a:t> </a:t>
            </a:r>
            <a:r>
              <a:rPr lang="tr-TR" dirty="0" err="1" smtClean="0"/>
              <a:t>KKY’ye</a:t>
            </a:r>
            <a:r>
              <a:rPr lang="tr-TR" dirty="0" smtClean="0"/>
              <a:t> neden olan durumlar: </a:t>
            </a:r>
          </a:p>
          <a:p>
            <a:pPr>
              <a:buNone/>
            </a:pPr>
            <a:r>
              <a:rPr lang="tr-TR" dirty="0" smtClean="0"/>
              <a:t> Kalbe gelen kan akımının azalması, (kanamalar, </a:t>
            </a:r>
            <a:r>
              <a:rPr lang="tr-TR" dirty="0" err="1" smtClean="0"/>
              <a:t>dehidratasyon</a:t>
            </a:r>
            <a:r>
              <a:rPr lang="tr-TR" dirty="0" smtClean="0"/>
              <a:t>, </a:t>
            </a:r>
            <a:r>
              <a:rPr lang="tr-TR" dirty="0" err="1" smtClean="0"/>
              <a:t>perikardit</a:t>
            </a:r>
            <a:r>
              <a:rPr lang="tr-TR" dirty="0" smtClean="0"/>
              <a:t> vb.) </a:t>
            </a:r>
          </a:p>
          <a:p>
            <a:pPr>
              <a:buNone/>
            </a:pPr>
            <a:r>
              <a:rPr lang="tr-TR" dirty="0" smtClean="0"/>
              <a:t> Kalbe olan kan akımının aşırı artması, (dolaşım yüklenmesi vb.) </a:t>
            </a:r>
          </a:p>
          <a:p>
            <a:pPr>
              <a:buNone/>
            </a:pPr>
            <a:r>
              <a:rPr lang="tr-TR" dirty="0" smtClean="0"/>
              <a:t> Kalp kapak hastalıkları, </a:t>
            </a:r>
          </a:p>
          <a:p>
            <a:pPr>
              <a:buNone/>
            </a:pPr>
            <a:r>
              <a:rPr lang="tr-TR" dirty="0" smtClean="0"/>
              <a:t> Dokuların oksijen ihtiyacının artması, (</a:t>
            </a:r>
            <a:r>
              <a:rPr lang="tr-TR" dirty="0" err="1" smtClean="0"/>
              <a:t>hipertiroidizm</a:t>
            </a:r>
            <a:r>
              <a:rPr lang="tr-TR" dirty="0" smtClean="0"/>
              <a:t>, </a:t>
            </a:r>
            <a:r>
              <a:rPr lang="tr-TR" dirty="0" err="1" smtClean="0"/>
              <a:t>obesite</a:t>
            </a:r>
            <a:r>
              <a:rPr lang="tr-TR" dirty="0" smtClean="0"/>
              <a:t>, gebelik vb.) </a:t>
            </a:r>
          </a:p>
          <a:p>
            <a:pPr>
              <a:buNone/>
            </a:pPr>
            <a:r>
              <a:rPr lang="tr-TR" dirty="0" smtClean="0"/>
              <a:t> </a:t>
            </a:r>
            <a:r>
              <a:rPr lang="tr-TR" dirty="0" err="1" smtClean="0"/>
              <a:t>Myokardın</a:t>
            </a:r>
            <a:r>
              <a:rPr lang="tr-TR" dirty="0" smtClean="0"/>
              <a:t> </a:t>
            </a:r>
            <a:r>
              <a:rPr lang="tr-TR" dirty="0" err="1" smtClean="0"/>
              <a:t>iskemi</a:t>
            </a:r>
            <a:r>
              <a:rPr lang="tr-TR" dirty="0" smtClean="0"/>
              <a:t> ya da enfeksiyon nedeniyle hasar görmesi, (akut koroner sendrom, </a:t>
            </a:r>
            <a:r>
              <a:rPr lang="tr-TR" dirty="0" err="1" smtClean="0"/>
              <a:t>myokardit</a:t>
            </a:r>
            <a:r>
              <a:rPr lang="tr-TR" dirty="0" smtClean="0"/>
              <a:t>) </a:t>
            </a:r>
          </a:p>
          <a:p>
            <a:pPr>
              <a:buNone/>
            </a:pPr>
            <a:r>
              <a:rPr lang="tr-TR" dirty="0" smtClean="0"/>
              <a:t> Hipertansiyon, </a:t>
            </a:r>
          </a:p>
          <a:p>
            <a:pPr>
              <a:buNone/>
            </a:pPr>
            <a:r>
              <a:rPr lang="tr-TR" dirty="0" smtClean="0"/>
              <a:t> Aritmiler (</a:t>
            </a:r>
            <a:r>
              <a:rPr lang="tr-TR" dirty="0" err="1" smtClean="0"/>
              <a:t>bradikardi</a:t>
            </a:r>
            <a:r>
              <a:rPr lang="tr-TR" dirty="0" smtClean="0"/>
              <a:t>, taşikardi, </a:t>
            </a:r>
            <a:r>
              <a:rPr lang="tr-TR" dirty="0" err="1" smtClean="0"/>
              <a:t>ventriküler</a:t>
            </a:r>
            <a:r>
              <a:rPr lang="tr-TR" dirty="0" smtClean="0"/>
              <a:t> </a:t>
            </a:r>
            <a:r>
              <a:rPr lang="tr-TR" dirty="0" err="1" smtClean="0"/>
              <a:t>fibrilasyon</a:t>
            </a:r>
            <a:r>
              <a:rPr lang="tr-TR" dirty="0" smtClean="0"/>
              <a:t> vb.) </a:t>
            </a:r>
            <a:r>
              <a:rPr lang="tr-TR" dirty="0" err="1" smtClean="0"/>
              <a:t>dir</a:t>
            </a:r>
            <a:r>
              <a:rPr lang="tr-TR" dirty="0" smtClean="0"/>
              <a:t>. </a:t>
            </a:r>
          </a:p>
          <a:p>
            <a:pPr>
              <a:buNone/>
            </a:pPr>
            <a:r>
              <a:rPr lang="tr-TR" dirty="0"/>
              <a:t> </a:t>
            </a:r>
            <a:r>
              <a:rPr lang="tr-TR" dirty="0" smtClean="0"/>
              <a:t>     Kalp, pompa gücündeki azalmayı kalp debisini artırarak </a:t>
            </a:r>
            <a:r>
              <a:rPr lang="tr-TR" dirty="0" err="1" smtClean="0"/>
              <a:t>kompanse</a:t>
            </a:r>
            <a:r>
              <a:rPr lang="tr-TR" dirty="0" smtClean="0"/>
              <a:t> etmeye çalışır. Bundan dolayı kalp hızı artar ve pompalanan kan miktarını artırmak için </a:t>
            </a:r>
            <a:r>
              <a:rPr lang="tr-TR" dirty="0" err="1" smtClean="0"/>
              <a:t>ventriküller</a:t>
            </a:r>
            <a:r>
              <a:rPr lang="tr-TR" dirty="0" smtClean="0"/>
              <a:t> genişler. Kalp, bir süre sonra da </a:t>
            </a:r>
            <a:r>
              <a:rPr lang="tr-TR" dirty="0" err="1" smtClean="0"/>
              <a:t>kompanse</a:t>
            </a:r>
            <a:r>
              <a:rPr lang="tr-TR" dirty="0" smtClean="0"/>
              <a:t> edemediği için sistemik </a:t>
            </a:r>
            <a:r>
              <a:rPr lang="tr-TR" dirty="0" err="1" smtClean="0"/>
              <a:t>venlerde</a:t>
            </a:r>
            <a:r>
              <a:rPr lang="tr-TR" dirty="0" smtClean="0"/>
              <a:t> veya </a:t>
            </a:r>
            <a:r>
              <a:rPr lang="tr-TR" dirty="0" err="1" smtClean="0"/>
              <a:t>pulmoner</a:t>
            </a:r>
            <a:r>
              <a:rPr lang="tr-TR" dirty="0" smtClean="0"/>
              <a:t> </a:t>
            </a:r>
            <a:r>
              <a:rPr lang="tr-TR" dirty="0" err="1" smtClean="0"/>
              <a:t>venlerde</a:t>
            </a:r>
            <a:r>
              <a:rPr lang="tr-TR" dirty="0" smtClean="0"/>
              <a:t> </a:t>
            </a:r>
            <a:r>
              <a:rPr lang="tr-TR" dirty="0" err="1" smtClean="0"/>
              <a:t>konjesyon</a:t>
            </a:r>
            <a:r>
              <a:rPr lang="tr-TR" dirty="0" smtClean="0"/>
              <a:t> (birikme, göllenme) oluşur.</a:t>
            </a:r>
            <a:endParaRPr lang="tr-TR" dirty="0"/>
          </a:p>
        </p:txBody>
      </p:sp>
    </p:spTree>
    <p:extLst>
      <p:ext uri="{BB962C8B-B14F-4D97-AF65-F5344CB8AC3E}">
        <p14:creationId xmlns:p14="http://schemas.microsoft.com/office/powerpoint/2010/main" val="258097133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Özafagus</a:t>
            </a:r>
            <a:r>
              <a:rPr lang="tr-TR" dirty="0"/>
              <a:t> </a:t>
            </a:r>
            <a:r>
              <a:rPr lang="tr-TR" dirty="0" err="1"/>
              <a:t>rüptürü</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                </a:t>
            </a:r>
            <a:r>
              <a:rPr lang="tr-TR" dirty="0"/>
              <a:t>Akut göğüs ağrısı </a:t>
            </a:r>
            <a:r>
              <a:rPr lang="tr-TR" dirty="0" err="1"/>
              <a:t>abdominal</a:t>
            </a:r>
            <a:r>
              <a:rPr lang="tr-TR" dirty="0"/>
              <a:t> basınçta ani artışa yol açan hıçkırık,  aşırı öğürme, kusma ya da öksürük sonucu  ortaya çıkar</a:t>
            </a:r>
          </a:p>
          <a:p>
            <a:pPr marL="0" indent="0">
              <a:buNone/>
            </a:pPr>
            <a:r>
              <a:rPr lang="tr-TR" dirty="0"/>
              <a:t>•               Sıklıkla cilt altı amfizemi vardır.</a:t>
            </a:r>
          </a:p>
          <a:p>
            <a:pPr marL="0" indent="0">
              <a:buNone/>
            </a:pPr>
            <a:r>
              <a:rPr lang="tr-TR" dirty="0"/>
              <a:t>•               Hasta ani başlangıçlı </a:t>
            </a:r>
            <a:r>
              <a:rPr lang="tr-TR" dirty="0" err="1"/>
              <a:t>plöretik</a:t>
            </a:r>
            <a:r>
              <a:rPr lang="tr-TR" dirty="0"/>
              <a:t> tarzda,  boyuna yayılan göğüs ve karın ağrısından yakınır.</a:t>
            </a:r>
          </a:p>
          <a:p>
            <a:pPr marL="0" indent="0">
              <a:buNone/>
            </a:pPr>
            <a:r>
              <a:rPr lang="tr-TR" dirty="0"/>
              <a:t>•               Ağrı Yutma ve boyun </a:t>
            </a:r>
            <a:r>
              <a:rPr lang="tr-TR" dirty="0" err="1"/>
              <a:t>fleksiyonu</a:t>
            </a:r>
            <a:r>
              <a:rPr lang="tr-TR" dirty="0"/>
              <a:t> ile artar</a:t>
            </a:r>
          </a:p>
          <a:p>
            <a:pPr marL="0" indent="0">
              <a:buNone/>
            </a:pPr>
            <a:r>
              <a:rPr lang="tr-TR" dirty="0"/>
              <a:t>•               </a:t>
            </a:r>
            <a:r>
              <a:rPr lang="tr-TR" dirty="0" err="1"/>
              <a:t>Dispne</a:t>
            </a:r>
            <a:r>
              <a:rPr lang="tr-TR" dirty="0"/>
              <a:t> ve terleme eşlik eden semptomlardır.</a:t>
            </a:r>
          </a:p>
          <a:p>
            <a:pPr marL="0" indent="0">
              <a:buNone/>
            </a:pPr>
            <a:r>
              <a:rPr lang="tr-TR" dirty="0"/>
              <a:t>•               Hastada hızla şok ve septisemi gelişir. 24 saat içinde </a:t>
            </a:r>
            <a:r>
              <a:rPr lang="tr-TR" dirty="0" err="1" smtClean="0"/>
              <a:t>opere</a:t>
            </a:r>
            <a:r>
              <a:rPr lang="tr-TR" dirty="0" smtClean="0"/>
              <a:t> </a:t>
            </a:r>
            <a:r>
              <a:rPr lang="tr-TR" dirty="0"/>
              <a:t>edilirse </a:t>
            </a:r>
            <a:r>
              <a:rPr lang="tr-TR" dirty="0" err="1"/>
              <a:t>mortalite</a:t>
            </a:r>
            <a:r>
              <a:rPr lang="tr-TR" dirty="0"/>
              <a:t> riski %5’e düşer.</a:t>
            </a:r>
          </a:p>
        </p:txBody>
      </p:sp>
    </p:spTree>
    <p:extLst>
      <p:ext uri="{BB962C8B-B14F-4D97-AF65-F5344CB8AC3E}">
        <p14:creationId xmlns:p14="http://schemas.microsoft.com/office/powerpoint/2010/main" val="10475946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err="1" smtClean="0"/>
              <a:t>Konjestif</a:t>
            </a:r>
            <a:r>
              <a:rPr lang="tr-TR" dirty="0" smtClean="0"/>
              <a:t> Kalp Yetmezliğinde Acil Bakım </a:t>
            </a:r>
            <a:endParaRPr lang="tr-TR" dirty="0"/>
          </a:p>
        </p:txBody>
      </p:sp>
      <p:sp>
        <p:nvSpPr>
          <p:cNvPr id="3" name="2 İçerik Yer Tutucusu"/>
          <p:cNvSpPr>
            <a:spLocks noGrp="1"/>
          </p:cNvSpPr>
          <p:nvPr>
            <p:ph idx="1"/>
          </p:nvPr>
        </p:nvSpPr>
        <p:spPr/>
        <p:txBody>
          <a:bodyPr>
            <a:normAutofit fontScale="85000" lnSpcReduction="20000"/>
          </a:bodyPr>
          <a:lstStyle/>
          <a:p>
            <a:pPr>
              <a:buNone/>
            </a:pPr>
            <a:r>
              <a:rPr lang="tr-TR" dirty="0" smtClean="0"/>
              <a:t>    Kalp yetmezliğinde acil bakım; hastanın solunumunu rahatlatmaya, kalbin pompalama gücünü artırmaya ve vücuttaki fazla sıvıyı atmaya yöneliktir. Hasta, </a:t>
            </a:r>
            <a:r>
              <a:rPr lang="tr-TR" dirty="0" err="1" smtClean="0"/>
              <a:t>ortopne</a:t>
            </a:r>
            <a:r>
              <a:rPr lang="tr-TR" dirty="0" smtClean="0"/>
              <a:t> ya da oturur pozisyonda durmaya çalışır. Bu pozisyon, kalp ve akciğerlerdeki </a:t>
            </a:r>
            <a:r>
              <a:rPr lang="tr-TR" dirty="0" err="1" smtClean="0"/>
              <a:t>konjesyonu</a:t>
            </a:r>
            <a:r>
              <a:rPr lang="tr-TR" dirty="0" smtClean="0"/>
              <a:t> azalttığı için hasta, sırt üstü yatamaz.</a:t>
            </a:r>
          </a:p>
          <a:p>
            <a:pPr>
              <a:buNone/>
            </a:pPr>
            <a:r>
              <a:rPr lang="tr-TR" dirty="0" smtClean="0"/>
              <a:t>  Hastanın bilinci ve </a:t>
            </a:r>
            <a:r>
              <a:rPr lang="tr-TR" dirty="0" err="1" smtClean="0"/>
              <a:t>ABC’si</a:t>
            </a:r>
            <a:r>
              <a:rPr lang="tr-TR" dirty="0" smtClean="0"/>
              <a:t> değerlendirilir. </a:t>
            </a:r>
          </a:p>
          <a:p>
            <a:pPr>
              <a:buNone/>
            </a:pPr>
            <a:r>
              <a:rPr lang="tr-TR" dirty="0" smtClean="0"/>
              <a:t> Maske ile oksijen verilir, gerekirse solunum PBV (pozitif basınçlı </a:t>
            </a:r>
            <a:r>
              <a:rPr lang="tr-TR" dirty="0" err="1" smtClean="0"/>
              <a:t>ventilasyon</a:t>
            </a:r>
            <a:r>
              <a:rPr lang="tr-TR" dirty="0" smtClean="0"/>
              <a:t>, BVM-balon valf maske) ile desteklenir. </a:t>
            </a:r>
          </a:p>
          <a:p>
            <a:pPr>
              <a:buNone/>
            </a:pPr>
            <a:r>
              <a:rPr lang="tr-TR" dirty="0" smtClean="0"/>
              <a:t> Hastanın bilinci açıksa rahat ve güvenli bir şekilde oturur ya da yarı oturur pozisyon verilir. </a:t>
            </a:r>
          </a:p>
          <a:p>
            <a:pPr>
              <a:buNone/>
            </a:pPr>
            <a:r>
              <a:rPr lang="tr-TR" dirty="0" smtClean="0"/>
              <a:t> Hastada bilinç kaybı oluşursa </a:t>
            </a:r>
            <a:r>
              <a:rPr lang="tr-TR" dirty="0" err="1" smtClean="0"/>
              <a:t>trakeal</a:t>
            </a:r>
            <a:r>
              <a:rPr lang="tr-TR" dirty="0" smtClean="0"/>
              <a:t> </a:t>
            </a:r>
            <a:r>
              <a:rPr lang="tr-TR" dirty="0" err="1" smtClean="0"/>
              <a:t>entübasyon</a:t>
            </a:r>
            <a:r>
              <a:rPr lang="tr-TR" dirty="0" smtClean="0"/>
              <a:t> yapılır. </a:t>
            </a:r>
          </a:p>
          <a:p>
            <a:pPr>
              <a:buNone/>
            </a:pPr>
            <a:r>
              <a:rPr lang="tr-TR" dirty="0" smtClean="0"/>
              <a:t> </a:t>
            </a:r>
            <a:r>
              <a:rPr lang="tr-TR" dirty="0" err="1" smtClean="0"/>
              <a:t>Monitörizasyon</a:t>
            </a:r>
            <a:r>
              <a:rPr lang="tr-TR" dirty="0" smtClean="0"/>
              <a:t> sağlanarak kalp ritimleri ve SpO2 izlenir. Hastanın EKG’si çekilir.</a:t>
            </a:r>
          </a:p>
          <a:p>
            <a:pPr>
              <a:buNone/>
            </a:pPr>
            <a:r>
              <a:rPr lang="tr-TR" dirty="0" smtClean="0"/>
              <a:t> Damar yolu açılır ve DAKŞ IV solüsyon takılır. </a:t>
            </a:r>
          </a:p>
          <a:p>
            <a:pPr>
              <a:buNone/>
            </a:pPr>
            <a:r>
              <a:rPr lang="tr-TR" dirty="0" smtClean="0"/>
              <a:t> Kan basıncı ölçülür.</a:t>
            </a:r>
            <a:endParaRPr lang="tr-TR" dirty="0"/>
          </a:p>
        </p:txBody>
      </p:sp>
    </p:spTree>
    <p:extLst>
      <p:ext uri="{BB962C8B-B14F-4D97-AF65-F5344CB8AC3E}">
        <p14:creationId xmlns:p14="http://schemas.microsoft.com/office/powerpoint/2010/main" val="13771003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err="1" smtClean="0"/>
              <a:t>Konjestif</a:t>
            </a:r>
            <a:r>
              <a:rPr lang="tr-TR" dirty="0" smtClean="0"/>
              <a:t> Kalp Yetmezliğinde Acil Bakım </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KKM ile temasa geçilerek danışman hekimin onayı ile ilaç uygulaması yapılır. </a:t>
            </a:r>
          </a:p>
          <a:p>
            <a:pPr>
              <a:buNone/>
            </a:pPr>
            <a:r>
              <a:rPr lang="tr-TR" dirty="0" smtClean="0"/>
              <a:t> </a:t>
            </a:r>
            <a:r>
              <a:rPr lang="tr-TR" dirty="0" err="1" smtClean="0"/>
              <a:t>Sistolik</a:t>
            </a:r>
            <a:r>
              <a:rPr lang="tr-TR" dirty="0" smtClean="0"/>
              <a:t> KB 100 </a:t>
            </a:r>
            <a:r>
              <a:rPr lang="tr-TR" dirty="0" err="1" smtClean="0"/>
              <a:t>mmHg’nin</a:t>
            </a:r>
            <a:r>
              <a:rPr lang="tr-TR" dirty="0" smtClean="0"/>
              <a:t> üzerinde ise SL (</a:t>
            </a:r>
            <a:r>
              <a:rPr lang="tr-TR" dirty="0" err="1" smtClean="0"/>
              <a:t>sublingual</a:t>
            </a:r>
            <a:r>
              <a:rPr lang="tr-TR" dirty="0" smtClean="0"/>
              <a:t>) Nitrat tablet (</a:t>
            </a:r>
            <a:r>
              <a:rPr lang="tr-TR" dirty="0" err="1" smtClean="0"/>
              <a:t>İsordil</a:t>
            </a:r>
            <a:r>
              <a:rPr lang="tr-TR" dirty="0" smtClean="0"/>
              <a:t>, nitrogliserin, koroner </a:t>
            </a:r>
            <a:r>
              <a:rPr lang="tr-TR" dirty="0" err="1" smtClean="0"/>
              <a:t>vazodilatatör</a:t>
            </a:r>
            <a:r>
              <a:rPr lang="tr-TR" dirty="0" smtClean="0"/>
              <a:t>) verilir. Solunum sıkıntısı devam ederse ve </a:t>
            </a:r>
            <a:r>
              <a:rPr lang="tr-TR" dirty="0" err="1" smtClean="0"/>
              <a:t>sistolik</a:t>
            </a:r>
            <a:r>
              <a:rPr lang="tr-TR" dirty="0" smtClean="0"/>
              <a:t> KB 100 </a:t>
            </a:r>
            <a:r>
              <a:rPr lang="tr-TR" dirty="0" err="1" smtClean="0"/>
              <a:t>mmHg’nin</a:t>
            </a:r>
            <a:r>
              <a:rPr lang="tr-TR" dirty="0" smtClean="0"/>
              <a:t> üzerinde, nabız 60 ve üstündeyse her 3–5 dakikada bir en fazla 3 kez tekrarlanabilir. </a:t>
            </a:r>
          </a:p>
          <a:p>
            <a:pPr>
              <a:buNone/>
            </a:pPr>
            <a:r>
              <a:rPr lang="tr-TR" dirty="0" smtClean="0"/>
              <a:t> </a:t>
            </a:r>
            <a:r>
              <a:rPr lang="tr-TR" dirty="0" err="1" smtClean="0"/>
              <a:t>Sistolik</a:t>
            </a:r>
            <a:r>
              <a:rPr lang="tr-TR" dirty="0" smtClean="0"/>
              <a:t> KB 100 </a:t>
            </a:r>
            <a:r>
              <a:rPr lang="tr-TR" dirty="0" err="1" smtClean="0"/>
              <a:t>mmHg</a:t>
            </a:r>
            <a:r>
              <a:rPr lang="tr-TR" dirty="0" smtClean="0"/>
              <a:t> üstündeyse IV </a:t>
            </a:r>
            <a:r>
              <a:rPr lang="tr-TR" dirty="0" err="1" smtClean="0"/>
              <a:t>Furosemid</a:t>
            </a:r>
            <a:r>
              <a:rPr lang="tr-TR" dirty="0" smtClean="0"/>
              <a:t> (</a:t>
            </a:r>
            <a:r>
              <a:rPr lang="tr-TR" dirty="0" err="1" smtClean="0"/>
              <a:t>diüretik</a:t>
            </a:r>
            <a:r>
              <a:rPr lang="tr-TR" dirty="0" smtClean="0"/>
              <a:t>) uygulanır.</a:t>
            </a:r>
          </a:p>
          <a:p>
            <a:pPr>
              <a:buNone/>
            </a:pPr>
            <a:r>
              <a:rPr lang="tr-TR" dirty="0" smtClean="0"/>
              <a:t> </a:t>
            </a:r>
            <a:r>
              <a:rPr lang="tr-TR" dirty="0" err="1" smtClean="0"/>
              <a:t>Vital</a:t>
            </a:r>
            <a:r>
              <a:rPr lang="tr-TR" dirty="0" smtClean="0"/>
              <a:t> bulgular takip edilir. </a:t>
            </a:r>
          </a:p>
          <a:p>
            <a:pPr>
              <a:buNone/>
            </a:pPr>
            <a:r>
              <a:rPr lang="tr-TR" dirty="0" smtClean="0"/>
              <a:t> Hastanın nakli KKM tarafından bildirilen sağlık kuruluşuna yapılır. </a:t>
            </a:r>
          </a:p>
          <a:p>
            <a:pPr>
              <a:buNone/>
            </a:pPr>
            <a:r>
              <a:rPr lang="tr-TR" dirty="0" smtClean="0"/>
              <a:t> Vaka kayıt formu eksiksiz doldurulur.</a:t>
            </a:r>
            <a:endParaRPr lang="tr-TR" dirty="0"/>
          </a:p>
        </p:txBody>
      </p:sp>
    </p:spTree>
    <p:extLst>
      <p:ext uri="{BB962C8B-B14F-4D97-AF65-F5344CB8AC3E}">
        <p14:creationId xmlns:p14="http://schemas.microsoft.com/office/powerpoint/2010/main" val="261327617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err="1"/>
              <a:t>Konjestif</a:t>
            </a:r>
            <a:r>
              <a:rPr lang="tr-TR" b="1" dirty="0"/>
              <a:t> kalp yetmezliği acil bakım algoritması </a:t>
            </a:r>
            <a:endParaRPr lang="tr-TR" dirty="0"/>
          </a:p>
        </p:txBody>
      </p:sp>
      <p:pic>
        <p:nvPicPr>
          <p:cNvPr id="1026" name="Picture 2"/>
          <p:cNvPicPr>
            <a:picLocks noGrp="1" noChangeAspect="1" noChangeArrowheads="1"/>
          </p:cNvPicPr>
          <p:nvPr>
            <p:ph idx="1"/>
          </p:nvPr>
        </p:nvPicPr>
        <p:blipFill>
          <a:blip r:embed="rId2"/>
          <a:srcRect/>
          <a:stretch>
            <a:fillRect/>
          </a:stretch>
        </p:blipFill>
        <p:spPr bwMode="auto">
          <a:xfrm>
            <a:off x="540327" y="1600201"/>
            <a:ext cx="10515600" cy="5091544"/>
          </a:xfrm>
          <a:prstGeom prst="rect">
            <a:avLst/>
          </a:prstGeom>
          <a:noFill/>
          <a:ln w="9525">
            <a:noFill/>
            <a:miter lim="800000"/>
            <a:headEnd/>
            <a:tailEnd/>
          </a:ln>
          <a:effectLst/>
        </p:spPr>
      </p:pic>
    </p:spTree>
    <p:extLst>
      <p:ext uri="{BB962C8B-B14F-4D97-AF65-F5344CB8AC3E}">
        <p14:creationId xmlns:p14="http://schemas.microsoft.com/office/powerpoint/2010/main" val="26666434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Aort </a:t>
            </a:r>
            <a:r>
              <a:rPr lang="tr-TR" b="1" dirty="0" err="1" smtClean="0"/>
              <a:t>Diseksiyonu</a:t>
            </a:r>
            <a:r>
              <a:rPr lang="tr-TR" b="1" dirty="0" smtClean="0"/>
              <a:t> </a:t>
            </a:r>
            <a:br>
              <a:rPr lang="tr-TR" b="1" dirty="0" smtClean="0"/>
            </a:br>
            <a:endParaRPr lang="tr-TR" dirty="0"/>
          </a:p>
        </p:txBody>
      </p:sp>
      <p:sp>
        <p:nvSpPr>
          <p:cNvPr id="3" name="2 İçerik Yer Tutucusu"/>
          <p:cNvSpPr>
            <a:spLocks noGrp="1"/>
          </p:cNvSpPr>
          <p:nvPr>
            <p:ph idx="1"/>
          </p:nvPr>
        </p:nvSpPr>
        <p:spPr/>
        <p:txBody>
          <a:bodyPr>
            <a:normAutofit/>
          </a:bodyPr>
          <a:lstStyle/>
          <a:p>
            <a:pPr>
              <a:buNone/>
            </a:pPr>
            <a:r>
              <a:rPr lang="tr-TR" dirty="0" smtClean="0"/>
              <a:t>    </a:t>
            </a:r>
            <a:r>
              <a:rPr lang="tr-TR" dirty="0" err="1" smtClean="0"/>
              <a:t>Diseksiyon</a:t>
            </a:r>
            <a:r>
              <a:rPr lang="tr-TR" dirty="0"/>
              <a:t>; (</a:t>
            </a:r>
            <a:r>
              <a:rPr lang="tr-TR" dirty="0" err="1"/>
              <a:t>dissection</a:t>
            </a:r>
            <a:r>
              <a:rPr lang="tr-TR" dirty="0"/>
              <a:t>) parçalara ayırma, dokuları kesitlerine ayırarak inceleme anlamındadır. Aort </a:t>
            </a:r>
            <a:r>
              <a:rPr lang="tr-TR" dirty="0" err="1"/>
              <a:t>diseksiyonu</a:t>
            </a:r>
            <a:r>
              <a:rPr lang="tr-TR" dirty="0"/>
              <a:t>; aorttun </a:t>
            </a:r>
            <a:r>
              <a:rPr lang="tr-TR" dirty="0" err="1"/>
              <a:t>tunica</a:t>
            </a:r>
            <a:r>
              <a:rPr lang="tr-TR" dirty="0"/>
              <a:t> </a:t>
            </a:r>
            <a:r>
              <a:rPr lang="tr-TR" dirty="0" err="1"/>
              <a:t>intima</a:t>
            </a:r>
            <a:r>
              <a:rPr lang="tr-TR" dirty="0"/>
              <a:t> tabakasında yırtık meydana gelmesi ve kanın, </a:t>
            </a:r>
            <a:r>
              <a:rPr lang="tr-TR" dirty="0" err="1"/>
              <a:t>intimadaki</a:t>
            </a:r>
            <a:r>
              <a:rPr lang="tr-TR" dirty="0"/>
              <a:t> yırtık yerinden normal damar kanalının dışına çıkarak </a:t>
            </a:r>
            <a:r>
              <a:rPr lang="tr-TR" dirty="0" err="1"/>
              <a:t>tunica</a:t>
            </a:r>
            <a:r>
              <a:rPr lang="tr-TR" dirty="0"/>
              <a:t> </a:t>
            </a:r>
            <a:r>
              <a:rPr lang="tr-TR" dirty="0" err="1"/>
              <a:t>media</a:t>
            </a:r>
            <a:r>
              <a:rPr lang="tr-TR" dirty="0"/>
              <a:t> tabakasında basınca bağlı olarak ilerlemesidir. </a:t>
            </a:r>
            <a:r>
              <a:rPr lang="tr-TR" dirty="0" err="1"/>
              <a:t>Aortanın</a:t>
            </a:r>
            <a:r>
              <a:rPr lang="tr-TR" dirty="0"/>
              <a:t> </a:t>
            </a:r>
            <a:r>
              <a:rPr lang="tr-TR" dirty="0" err="1"/>
              <a:t>tunica</a:t>
            </a:r>
            <a:r>
              <a:rPr lang="tr-TR" dirty="0"/>
              <a:t> </a:t>
            </a:r>
            <a:r>
              <a:rPr lang="tr-TR" dirty="0" err="1"/>
              <a:t>media</a:t>
            </a:r>
            <a:r>
              <a:rPr lang="tr-TR" dirty="0"/>
              <a:t> tabakasının katmanları ayrışır; içine kanın dolduğu, yukarı ve aşağıya doğru uzanan ikinci bir lümen (yalancı lümen) görünümü ortaya çıkar. </a:t>
            </a:r>
          </a:p>
        </p:txBody>
      </p:sp>
    </p:spTree>
    <p:extLst>
      <p:ext uri="{BB962C8B-B14F-4D97-AF65-F5344CB8AC3E}">
        <p14:creationId xmlns:p14="http://schemas.microsoft.com/office/powerpoint/2010/main" val="348690877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Aort </a:t>
            </a:r>
            <a:r>
              <a:rPr lang="tr-TR" b="1" dirty="0" err="1"/>
              <a:t>diseksiyonu</a:t>
            </a:r>
            <a:r>
              <a:rPr lang="tr-TR" b="1" dirty="0"/>
              <a:t> </a:t>
            </a:r>
            <a:endParaRPr lang="tr-TR" dirty="0"/>
          </a:p>
        </p:txBody>
      </p:sp>
      <p:pic>
        <p:nvPicPr>
          <p:cNvPr id="2050" name="Picture 2"/>
          <p:cNvPicPr>
            <a:picLocks noGrp="1" noChangeAspect="1" noChangeArrowheads="1"/>
          </p:cNvPicPr>
          <p:nvPr>
            <p:ph idx="1"/>
          </p:nvPr>
        </p:nvPicPr>
        <p:blipFill>
          <a:blip r:embed="rId2"/>
          <a:srcRect/>
          <a:stretch>
            <a:fillRect/>
          </a:stretch>
        </p:blipFill>
        <p:spPr bwMode="auto">
          <a:xfrm>
            <a:off x="3209925" y="2220120"/>
            <a:ext cx="5772150" cy="3286125"/>
          </a:xfrm>
          <a:prstGeom prst="rect">
            <a:avLst/>
          </a:prstGeom>
          <a:noFill/>
          <a:ln w="9525">
            <a:noFill/>
            <a:miter lim="800000"/>
            <a:headEnd/>
            <a:tailEnd/>
          </a:ln>
          <a:effectLst/>
        </p:spPr>
      </p:pic>
    </p:spTree>
    <p:extLst>
      <p:ext uri="{BB962C8B-B14F-4D97-AF65-F5344CB8AC3E}">
        <p14:creationId xmlns:p14="http://schemas.microsoft.com/office/powerpoint/2010/main" val="11340230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Aort </a:t>
            </a:r>
            <a:r>
              <a:rPr lang="tr-TR" dirty="0" err="1" smtClean="0"/>
              <a:t>diseksiyonu</a:t>
            </a:r>
            <a:endParaRPr lang="tr-TR" dirty="0"/>
          </a:p>
        </p:txBody>
      </p:sp>
      <p:sp>
        <p:nvSpPr>
          <p:cNvPr id="3" name="2 İçerik Yer Tutucusu"/>
          <p:cNvSpPr>
            <a:spLocks noGrp="1"/>
          </p:cNvSpPr>
          <p:nvPr>
            <p:ph idx="1"/>
          </p:nvPr>
        </p:nvSpPr>
        <p:spPr/>
        <p:txBody>
          <a:bodyPr>
            <a:normAutofit fontScale="92500" lnSpcReduction="10000"/>
          </a:bodyPr>
          <a:lstStyle/>
          <a:p>
            <a:r>
              <a:rPr lang="tr-TR" dirty="0"/>
              <a:t>Aort </a:t>
            </a:r>
            <a:r>
              <a:rPr lang="tr-TR" dirty="0" err="1"/>
              <a:t>diseksiyonuna</a:t>
            </a:r>
            <a:r>
              <a:rPr lang="tr-TR" dirty="0"/>
              <a:t> yol açan en önemli faktör hipertansiyon olup hastaların % 90’ında bulunur. Kadınlara oranla erkeklerde 3 kat fazla görülür. </a:t>
            </a:r>
          </a:p>
          <a:p>
            <a:r>
              <a:rPr lang="tr-TR" dirty="0"/>
              <a:t>Aort </a:t>
            </a:r>
            <a:r>
              <a:rPr lang="tr-TR" dirty="0" err="1"/>
              <a:t>diseksiyonunun</a:t>
            </a:r>
            <a:r>
              <a:rPr lang="tr-TR" dirty="0"/>
              <a:t> en önemli belirtisi, ani başlayan ve yırtıcı karakterdeki göğüs ve sırt ağrısıdır. Ağrı sıklıkla parçalayıcı, yırtıcı ve dayanılmaz olarak tanımlanır. Hasta, ölüm korkusu içindedir, yerinde duramaz. Genellikle göğsün ön yüzünden başlayan ağrı, </a:t>
            </a:r>
            <a:r>
              <a:rPr lang="tr-TR" dirty="0" err="1"/>
              <a:t>diseksiyonun</a:t>
            </a:r>
            <a:r>
              <a:rPr lang="tr-TR" dirty="0"/>
              <a:t> aort boyunca ilerlemesi ile yayılım gösterir. Bununla birlikte, </a:t>
            </a:r>
            <a:r>
              <a:rPr lang="tr-TR" dirty="0" err="1"/>
              <a:t>diseksiyon</a:t>
            </a:r>
            <a:r>
              <a:rPr lang="tr-TR" dirty="0"/>
              <a:t> </a:t>
            </a:r>
            <a:r>
              <a:rPr lang="tr-TR" dirty="0" err="1"/>
              <a:t>subklavian</a:t>
            </a:r>
            <a:r>
              <a:rPr lang="tr-TR" dirty="0"/>
              <a:t> arterlerin birinin kan akımına engel olursa kollar arasında kan basıncı ve nabız farkı (</a:t>
            </a:r>
            <a:r>
              <a:rPr lang="tr-TR" dirty="0" err="1"/>
              <a:t>defisit</a:t>
            </a:r>
            <a:r>
              <a:rPr lang="tr-TR" dirty="0"/>
              <a:t>) oluşur. Ayrıca </a:t>
            </a:r>
            <a:r>
              <a:rPr lang="tr-TR" dirty="0" err="1"/>
              <a:t>diseksiyonun</a:t>
            </a:r>
            <a:r>
              <a:rPr lang="tr-TR" dirty="0"/>
              <a:t> ilerlemesine ve baskı yaptığı yere bağlı olarak farklı belirti ve bulgular ortaya çıkabilir. </a:t>
            </a:r>
          </a:p>
          <a:p>
            <a:r>
              <a:rPr lang="tr-TR" dirty="0"/>
              <a:t>Aort </a:t>
            </a:r>
            <a:r>
              <a:rPr lang="tr-TR" dirty="0" err="1"/>
              <a:t>diseksiyonu</a:t>
            </a:r>
            <a:r>
              <a:rPr lang="tr-TR" dirty="0"/>
              <a:t>, </a:t>
            </a:r>
            <a:r>
              <a:rPr lang="tr-TR" dirty="0" err="1"/>
              <a:t>mortalitesi</a:t>
            </a:r>
            <a:r>
              <a:rPr lang="tr-TR" dirty="0"/>
              <a:t> yüksek, acil durumdur. En sık ölüm nedeni aort </a:t>
            </a:r>
            <a:r>
              <a:rPr lang="tr-TR" dirty="0" err="1"/>
              <a:t>rüptürüdür</a:t>
            </a:r>
            <a:r>
              <a:rPr lang="tr-TR" dirty="0"/>
              <a:t>. </a:t>
            </a:r>
          </a:p>
        </p:txBody>
      </p:sp>
    </p:spTree>
    <p:extLst>
      <p:ext uri="{BB962C8B-B14F-4D97-AF65-F5344CB8AC3E}">
        <p14:creationId xmlns:p14="http://schemas.microsoft.com/office/powerpoint/2010/main" val="292533236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Aort </a:t>
            </a:r>
            <a:r>
              <a:rPr lang="tr-TR" b="1" dirty="0" err="1" smtClean="0"/>
              <a:t>diseksiyonunda</a:t>
            </a:r>
            <a:r>
              <a:rPr lang="tr-TR" b="1" dirty="0" smtClean="0"/>
              <a:t> acil bakım: </a:t>
            </a:r>
            <a:br>
              <a:rPr lang="tr-TR" b="1" dirty="0" smtClean="0"/>
            </a:b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Hastanın </a:t>
            </a:r>
            <a:r>
              <a:rPr lang="tr-TR" dirty="0"/>
              <a:t>bilinci ve </a:t>
            </a:r>
            <a:r>
              <a:rPr lang="tr-TR" dirty="0" err="1"/>
              <a:t>ABC’si</a:t>
            </a:r>
            <a:r>
              <a:rPr lang="tr-TR" dirty="0"/>
              <a:t> değerlendirilir. </a:t>
            </a:r>
          </a:p>
          <a:p>
            <a:r>
              <a:rPr lang="tr-TR" dirty="0" smtClean="0"/>
              <a:t>Her </a:t>
            </a:r>
            <a:r>
              <a:rPr lang="tr-TR" dirty="0"/>
              <a:t>iki koldan kan basıncı ölçülür ve nabız sayılır. </a:t>
            </a:r>
          </a:p>
          <a:p>
            <a:r>
              <a:rPr lang="tr-TR" dirty="0" smtClean="0"/>
              <a:t>Kardiyak </a:t>
            </a:r>
            <a:r>
              <a:rPr lang="tr-TR" dirty="0" err="1"/>
              <a:t>monitörizasyonla</a:t>
            </a:r>
            <a:r>
              <a:rPr lang="tr-TR" dirty="0"/>
              <a:t> kalp ritimleri izlenir. Mümkünse hastanın 12 derivasyonlu EKG’si çekilir. </a:t>
            </a:r>
          </a:p>
          <a:p>
            <a:r>
              <a:rPr lang="tr-TR" dirty="0" smtClean="0"/>
              <a:t>Damar </a:t>
            </a:r>
            <a:r>
              <a:rPr lang="tr-TR" dirty="0"/>
              <a:t>yolu açılır ve DAKŞ IV solüsyon takılır. </a:t>
            </a:r>
          </a:p>
          <a:p>
            <a:r>
              <a:rPr lang="tr-TR" dirty="0" smtClean="0"/>
              <a:t>KKM </a:t>
            </a:r>
            <a:r>
              <a:rPr lang="tr-TR" dirty="0"/>
              <a:t>ile temasa geçilerek </a:t>
            </a:r>
            <a:r>
              <a:rPr lang="tr-TR" b="1" dirty="0"/>
              <a:t>danışman hekimin onayı ile ilaç uygulaması yapılır. </a:t>
            </a:r>
          </a:p>
          <a:p>
            <a:r>
              <a:rPr lang="tr-TR" dirty="0" smtClean="0"/>
              <a:t>Şiddetli </a:t>
            </a:r>
            <a:r>
              <a:rPr lang="tr-TR" dirty="0"/>
              <a:t>ağrıyı kesmek için IV </a:t>
            </a:r>
            <a:r>
              <a:rPr lang="tr-TR" b="1" dirty="0"/>
              <a:t>Morfin (narkotik analjezik) uygulanır. </a:t>
            </a:r>
          </a:p>
          <a:p>
            <a:r>
              <a:rPr lang="tr-TR" dirty="0" smtClean="0"/>
              <a:t>Kalp </a:t>
            </a:r>
            <a:r>
              <a:rPr lang="tr-TR" dirty="0"/>
              <a:t>atım sayısını ve kalbin kasılma gücünü azaltmak için IV </a:t>
            </a:r>
            <a:r>
              <a:rPr lang="tr-TR" b="1" dirty="0"/>
              <a:t>beta </a:t>
            </a:r>
            <a:r>
              <a:rPr lang="tr-TR" b="1" dirty="0" err="1"/>
              <a:t>bloker</a:t>
            </a:r>
            <a:r>
              <a:rPr lang="tr-TR" b="1" dirty="0"/>
              <a:t> uygulanır. </a:t>
            </a:r>
            <a:endParaRPr lang="tr-TR" dirty="0"/>
          </a:p>
          <a:p>
            <a:r>
              <a:rPr lang="tr-TR" dirty="0" err="1" smtClean="0"/>
              <a:t>Vital</a:t>
            </a:r>
            <a:r>
              <a:rPr lang="tr-TR" dirty="0" smtClean="0"/>
              <a:t> </a:t>
            </a:r>
            <a:r>
              <a:rPr lang="tr-TR" dirty="0"/>
              <a:t>bulgular takip edilir. </a:t>
            </a:r>
          </a:p>
          <a:p>
            <a:r>
              <a:rPr lang="tr-TR" dirty="0" smtClean="0"/>
              <a:t>KKM </a:t>
            </a:r>
            <a:r>
              <a:rPr lang="tr-TR" dirty="0"/>
              <a:t>tarafından bildirilen sağlık kuruluşuna hastanın nakli sağlanır. </a:t>
            </a:r>
          </a:p>
          <a:p>
            <a:r>
              <a:rPr lang="tr-TR" dirty="0" smtClean="0"/>
              <a:t>Vaka </a:t>
            </a:r>
            <a:r>
              <a:rPr lang="tr-TR" dirty="0"/>
              <a:t>kayıt formu, eksiksiz doldurulur. </a:t>
            </a:r>
          </a:p>
          <a:p>
            <a:pPr>
              <a:buNone/>
            </a:pPr>
            <a:endParaRPr lang="tr-TR" dirty="0"/>
          </a:p>
        </p:txBody>
      </p:sp>
    </p:spTree>
    <p:extLst>
      <p:ext uri="{BB962C8B-B14F-4D97-AF65-F5344CB8AC3E}">
        <p14:creationId xmlns:p14="http://schemas.microsoft.com/office/powerpoint/2010/main" val="55195720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err="1" smtClean="0"/>
              <a:t>Abdominal</a:t>
            </a:r>
            <a:r>
              <a:rPr lang="tr-TR" b="1" dirty="0" smtClean="0"/>
              <a:t> Aort Anevrizması </a:t>
            </a:r>
            <a:br>
              <a:rPr lang="tr-TR" b="1" dirty="0" smtClean="0"/>
            </a:br>
            <a:endParaRPr lang="tr-TR" dirty="0"/>
          </a:p>
        </p:txBody>
      </p:sp>
      <p:sp>
        <p:nvSpPr>
          <p:cNvPr id="3" name="2 İçerik Yer Tutucusu"/>
          <p:cNvSpPr>
            <a:spLocks noGrp="1"/>
          </p:cNvSpPr>
          <p:nvPr>
            <p:ph idx="1"/>
          </p:nvPr>
        </p:nvSpPr>
        <p:spPr/>
        <p:txBody>
          <a:bodyPr>
            <a:normAutofit/>
          </a:bodyPr>
          <a:lstStyle/>
          <a:p>
            <a:r>
              <a:rPr lang="tr-TR" dirty="0" smtClean="0"/>
              <a:t>Anevrizma</a:t>
            </a:r>
            <a:r>
              <a:rPr lang="tr-TR" dirty="0"/>
              <a:t>, genellikle arterlerde, damar duvarının değişik nedenlere bağlı olarak genişlemesidir. </a:t>
            </a:r>
            <a:r>
              <a:rPr lang="tr-TR" dirty="0" err="1"/>
              <a:t>Abdominal</a:t>
            </a:r>
            <a:r>
              <a:rPr lang="tr-TR" dirty="0"/>
              <a:t> aort anevrizması (AAA), </a:t>
            </a:r>
            <a:r>
              <a:rPr lang="tr-TR" dirty="0" err="1"/>
              <a:t>abdominal</a:t>
            </a:r>
            <a:r>
              <a:rPr lang="tr-TR" dirty="0"/>
              <a:t> aort damar duvarının balonlaşması, genişlemesidir. Aortta anevrizma, ¾ oranında abdomen bölgede oluşur. </a:t>
            </a:r>
          </a:p>
          <a:p>
            <a:r>
              <a:rPr lang="tr-TR" dirty="0"/>
              <a:t>AAA için en önemli risk faktörleri; diyabet, hipertansiyon, enfeksiyon, koroner arter hastalığı, kolesterol yüksekliği, damar sertliği, sigara kullanımı ve 55 yaş üzeri erkeklerdir. 55 yaş üzeri erkeklerde 10. en sık ölüm nedenidir.</a:t>
            </a:r>
          </a:p>
        </p:txBody>
      </p:sp>
    </p:spTree>
    <p:extLst>
      <p:ext uri="{BB962C8B-B14F-4D97-AF65-F5344CB8AC3E}">
        <p14:creationId xmlns:p14="http://schemas.microsoft.com/office/powerpoint/2010/main" val="219665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 ÖYKÜ: </a:t>
            </a:r>
          </a:p>
        </p:txBody>
      </p:sp>
      <p:sp>
        <p:nvSpPr>
          <p:cNvPr id="3" name="İçerik Yer Tutucusu 2"/>
          <p:cNvSpPr>
            <a:spLocks noGrp="1"/>
          </p:cNvSpPr>
          <p:nvPr>
            <p:ph idx="1"/>
          </p:nvPr>
        </p:nvSpPr>
        <p:spPr/>
        <p:txBody>
          <a:bodyPr>
            <a:normAutofit fontScale="77500" lnSpcReduction="20000"/>
          </a:bodyPr>
          <a:lstStyle/>
          <a:p>
            <a:pPr marL="0" indent="0">
              <a:buNone/>
            </a:pPr>
            <a:r>
              <a:rPr lang="tr-TR" dirty="0" smtClean="0"/>
              <a:t>Akut </a:t>
            </a:r>
            <a:r>
              <a:rPr lang="tr-TR" dirty="0"/>
              <a:t>göğüs ağrılı bir hasta değerlendirilirken en önemli faktör dikkatli  ve   ayrıntılı bir hikayedir.  </a:t>
            </a:r>
            <a:r>
              <a:rPr lang="tr-TR" dirty="0" err="1"/>
              <a:t>Komplex</a:t>
            </a:r>
            <a:r>
              <a:rPr lang="tr-TR" dirty="0"/>
              <a:t> veya karışık bir hikayeyle karşılaşıldığı zaman risk yüksektir</a:t>
            </a:r>
            <a:r>
              <a:rPr lang="tr-TR" dirty="0" smtClean="0"/>
              <a:t>.</a:t>
            </a:r>
            <a:endParaRPr lang="tr-TR" dirty="0"/>
          </a:p>
          <a:p>
            <a:pPr marL="0" indent="0">
              <a:buNone/>
            </a:pPr>
            <a:r>
              <a:rPr lang="tr-TR" dirty="0"/>
              <a:t>1.     Esas şikayetin tanımlanması: </a:t>
            </a:r>
            <a:r>
              <a:rPr lang="tr-TR" b="1" dirty="0">
                <a:solidFill>
                  <a:srgbClr val="FF0000"/>
                </a:solidFill>
              </a:rPr>
              <a:t>PQRST skalası ile göğüs ağrısının yeri, şiddeti, karakteri ve süresi saptanmalıdır</a:t>
            </a:r>
            <a:r>
              <a:rPr lang="tr-TR" b="1" dirty="0" smtClean="0">
                <a:solidFill>
                  <a:srgbClr val="FF0000"/>
                </a:solidFill>
              </a:rPr>
              <a:t>.</a:t>
            </a:r>
            <a:endParaRPr lang="tr-TR" b="1" dirty="0">
              <a:solidFill>
                <a:srgbClr val="FF0000"/>
              </a:solidFill>
            </a:endParaRPr>
          </a:p>
          <a:p>
            <a:pPr marL="0" indent="0" algn="just">
              <a:buNone/>
            </a:pPr>
            <a:r>
              <a:rPr lang="tr-TR" dirty="0"/>
              <a:t>  P:  </a:t>
            </a:r>
            <a:r>
              <a:rPr lang="tr-TR" dirty="0" err="1"/>
              <a:t>Provakatif</a:t>
            </a:r>
            <a:r>
              <a:rPr lang="tr-TR" dirty="0"/>
              <a:t> ve palyatif faktörler: Ağrıyı kötüleştiren </a:t>
            </a:r>
            <a:r>
              <a:rPr lang="tr-TR" dirty="0" smtClean="0"/>
              <a:t>veya rahatlatan  </a:t>
            </a:r>
            <a:r>
              <a:rPr lang="tr-TR" dirty="0" err="1" smtClean="0"/>
              <a:t>faktörler:Günün</a:t>
            </a:r>
            <a:r>
              <a:rPr lang="tr-TR" dirty="0" smtClean="0"/>
              <a:t> </a:t>
            </a:r>
            <a:r>
              <a:rPr lang="tr-TR" dirty="0"/>
              <a:t>saatleri, yemek, egzersiz, soğuk.</a:t>
            </a:r>
          </a:p>
          <a:p>
            <a:pPr marL="0" indent="0" algn="just">
              <a:buNone/>
            </a:pPr>
            <a:r>
              <a:rPr lang="tr-TR" dirty="0"/>
              <a:t>           Başlangıç: Egzersiz, stres , yemek sonrası</a:t>
            </a:r>
          </a:p>
          <a:p>
            <a:pPr marL="0" indent="0" algn="just">
              <a:buNone/>
            </a:pPr>
            <a:r>
              <a:rPr lang="tr-TR" dirty="0"/>
              <a:t>  Q: </a:t>
            </a:r>
            <a:r>
              <a:rPr lang="tr-TR" dirty="0" err="1"/>
              <a:t>Quality</a:t>
            </a:r>
            <a:r>
              <a:rPr lang="tr-TR" dirty="0"/>
              <a:t>: Kalite ve karakteri: </a:t>
            </a:r>
            <a:r>
              <a:rPr lang="tr-TR" dirty="0" err="1"/>
              <a:t>Künt</a:t>
            </a:r>
            <a:r>
              <a:rPr lang="tr-TR" dirty="0"/>
              <a:t> veya keskin.</a:t>
            </a:r>
          </a:p>
          <a:p>
            <a:pPr marL="0" indent="0" algn="just">
              <a:buNone/>
            </a:pPr>
            <a:r>
              <a:rPr lang="tr-TR" dirty="0"/>
              <a:t>           Sıkıntı , yanma ,ezme, sıkma tarzında</a:t>
            </a:r>
          </a:p>
          <a:p>
            <a:pPr marL="0" indent="0" algn="just">
              <a:buNone/>
            </a:pPr>
            <a:r>
              <a:rPr lang="tr-TR" dirty="0"/>
              <a:t>  R:  </a:t>
            </a:r>
            <a:r>
              <a:rPr lang="tr-TR" dirty="0" err="1"/>
              <a:t>Region</a:t>
            </a:r>
            <a:r>
              <a:rPr lang="tr-TR" dirty="0"/>
              <a:t> </a:t>
            </a:r>
            <a:r>
              <a:rPr lang="tr-TR" dirty="0" err="1"/>
              <a:t>and</a:t>
            </a:r>
            <a:r>
              <a:rPr lang="tr-TR" dirty="0"/>
              <a:t> </a:t>
            </a:r>
            <a:r>
              <a:rPr lang="tr-TR" dirty="0" err="1"/>
              <a:t>radiation</a:t>
            </a:r>
            <a:r>
              <a:rPr lang="tr-TR" dirty="0"/>
              <a:t>: Ağrının tam Lokalize olduğu </a:t>
            </a:r>
            <a:r>
              <a:rPr lang="tr-TR" dirty="0" smtClean="0"/>
              <a:t>bölge(</a:t>
            </a:r>
            <a:r>
              <a:rPr lang="tr-TR" dirty="0" err="1" smtClean="0"/>
              <a:t>substernal</a:t>
            </a:r>
            <a:r>
              <a:rPr lang="tr-TR" dirty="0"/>
              <a:t>,  </a:t>
            </a:r>
            <a:r>
              <a:rPr lang="tr-TR" dirty="0" err="1"/>
              <a:t>prekordiyal</a:t>
            </a:r>
            <a:r>
              <a:rPr lang="tr-TR" dirty="0"/>
              <a:t>)  ve</a:t>
            </a:r>
          </a:p>
          <a:p>
            <a:pPr marL="0" indent="0" algn="just">
              <a:buNone/>
            </a:pPr>
            <a:r>
              <a:rPr lang="tr-TR" dirty="0"/>
              <a:t>           yayılım gösterdiği alanlar ( boyun, çene, sırt, omuz, kol).</a:t>
            </a:r>
          </a:p>
          <a:p>
            <a:pPr marL="0" indent="0" algn="just">
              <a:buNone/>
            </a:pPr>
            <a:r>
              <a:rPr lang="tr-TR" dirty="0"/>
              <a:t>  S:  </a:t>
            </a:r>
            <a:r>
              <a:rPr lang="tr-TR" dirty="0" err="1"/>
              <a:t>Severity</a:t>
            </a:r>
            <a:r>
              <a:rPr lang="tr-TR" dirty="0"/>
              <a:t>-Şiddeti: Birden ona kadar önceki tecrübesine göre.</a:t>
            </a:r>
          </a:p>
          <a:p>
            <a:pPr marL="0" indent="0" algn="just">
              <a:buNone/>
            </a:pPr>
            <a:r>
              <a:rPr lang="tr-TR" dirty="0"/>
              <a:t>  T:  Time - Süresi ve Sürekliliği: Ara veriyor mu? Ne kadar sürüyor?</a:t>
            </a:r>
          </a:p>
          <a:p>
            <a:pPr marL="0" indent="0">
              <a:buNone/>
            </a:pPr>
            <a:endParaRPr lang="tr-TR" dirty="0"/>
          </a:p>
        </p:txBody>
      </p:sp>
    </p:spTree>
    <p:extLst>
      <p:ext uri="{BB962C8B-B14F-4D97-AF65-F5344CB8AC3E}">
        <p14:creationId xmlns:p14="http://schemas.microsoft.com/office/powerpoint/2010/main" val="72927294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b="1" dirty="0" err="1"/>
              <a:t>Abdominal</a:t>
            </a:r>
            <a:r>
              <a:rPr lang="tr-TR" b="1" dirty="0"/>
              <a:t> aort anevrizması</a:t>
            </a:r>
            <a:endParaRPr lang="tr-TR" dirty="0"/>
          </a:p>
        </p:txBody>
      </p:sp>
      <p:pic>
        <p:nvPicPr>
          <p:cNvPr id="3074" name="Picture 2"/>
          <p:cNvPicPr>
            <a:picLocks noGrp="1" noChangeAspect="1" noChangeArrowheads="1"/>
          </p:cNvPicPr>
          <p:nvPr>
            <p:ph sz="half" idx="2"/>
          </p:nvPr>
        </p:nvPicPr>
        <p:blipFill>
          <a:blip r:embed="rId2"/>
          <a:srcRect/>
          <a:stretch>
            <a:fillRect/>
          </a:stretch>
        </p:blipFill>
        <p:spPr bwMode="auto">
          <a:xfrm>
            <a:off x="6172200" y="2371243"/>
            <a:ext cx="4038600" cy="2983876"/>
          </a:xfrm>
          <a:prstGeom prst="rect">
            <a:avLst/>
          </a:prstGeom>
          <a:noFill/>
          <a:ln w="9525">
            <a:noFill/>
            <a:miter lim="800000"/>
            <a:headEnd/>
            <a:tailEnd/>
          </a:ln>
          <a:effectLst/>
        </p:spPr>
      </p:pic>
      <p:pic>
        <p:nvPicPr>
          <p:cNvPr id="3075" name="Picture 3"/>
          <p:cNvPicPr>
            <a:picLocks noGrp="1" noChangeAspect="1" noChangeArrowheads="1"/>
          </p:cNvPicPr>
          <p:nvPr>
            <p:ph sz="half" idx="1"/>
          </p:nvPr>
        </p:nvPicPr>
        <p:blipFill>
          <a:blip r:embed="rId3"/>
          <a:srcRect/>
          <a:stretch>
            <a:fillRect/>
          </a:stretch>
        </p:blipFill>
        <p:spPr bwMode="auto">
          <a:xfrm>
            <a:off x="2571750" y="2663031"/>
            <a:ext cx="2857500" cy="2400300"/>
          </a:xfrm>
          <a:prstGeom prst="rect">
            <a:avLst/>
          </a:prstGeom>
          <a:noFill/>
          <a:ln w="9525">
            <a:noFill/>
            <a:miter lim="800000"/>
            <a:headEnd/>
            <a:tailEnd/>
          </a:ln>
          <a:effectLst/>
        </p:spPr>
      </p:pic>
    </p:spTree>
    <p:extLst>
      <p:ext uri="{BB962C8B-B14F-4D97-AF65-F5344CB8AC3E}">
        <p14:creationId xmlns:p14="http://schemas.microsoft.com/office/powerpoint/2010/main" val="282688307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b="1" dirty="0" err="1"/>
              <a:t>Abdominal</a:t>
            </a:r>
            <a:r>
              <a:rPr lang="tr-TR" b="1" dirty="0"/>
              <a:t> aort anevrizması</a:t>
            </a:r>
            <a:endParaRPr lang="tr-TR" dirty="0"/>
          </a:p>
        </p:txBody>
      </p:sp>
      <p:sp>
        <p:nvSpPr>
          <p:cNvPr id="3" name="2 İçerik Yer Tutucusu"/>
          <p:cNvSpPr>
            <a:spLocks noGrp="1"/>
          </p:cNvSpPr>
          <p:nvPr>
            <p:ph idx="1"/>
          </p:nvPr>
        </p:nvSpPr>
        <p:spPr/>
        <p:txBody>
          <a:bodyPr>
            <a:normAutofit/>
          </a:bodyPr>
          <a:lstStyle/>
          <a:p>
            <a:pPr>
              <a:buNone/>
            </a:pPr>
            <a:r>
              <a:rPr lang="tr-TR" dirty="0" smtClean="0"/>
              <a:t>    Yavaş </a:t>
            </a:r>
            <a:r>
              <a:rPr lang="tr-TR" dirty="0"/>
              <a:t>büyüyen anevrizmalar, genellikle belirti vermezler; çeşitli nedenlerle karın bölgesinin ultrason ya da tomografi incelemesi sırasında tesadüfen teşhis edilir. Ancak, tedavi edilmeyen vakalarda anevrizma ilerleyerek </a:t>
            </a:r>
            <a:r>
              <a:rPr lang="tr-TR" dirty="0" err="1"/>
              <a:t>rüptüre</a:t>
            </a:r>
            <a:r>
              <a:rPr lang="tr-TR" dirty="0"/>
              <a:t> neden olur ki bu aşamada </a:t>
            </a:r>
            <a:r>
              <a:rPr lang="tr-TR" dirty="0" err="1"/>
              <a:t>mortalite</a:t>
            </a:r>
            <a:r>
              <a:rPr lang="tr-TR" dirty="0"/>
              <a:t> % 90’dır.</a:t>
            </a:r>
          </a:p>
        </p:txBody>
      </p:sp>
    </p:spTree>
    <p:extLst>
      <p:ext uri="{BB962C8B-B14F-4D97-AF65-F5344CB8AC3E}">
        <p14:creationId xmlns:p14="http://schemas.microsoft.com/office/powerpoint/2010/main" val="25042256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a:t>Abdominal</a:t>
            </a:r>
            <a:r>
              <a:rPr lang="tr-TR" b="1" dirty="0"/>
              <a:t> aort anevrizması</a:t>
            </a:r>
            <a:endParaRPr lang="tr-TR" dirty="0"/>
          </a:p>
        </p:txBody>
      </p:sp>
      <p:sp>
        <p:nvSpPr>
          <p:cNvPr id="3" name="2 İçerik Yer Tutucusu"/>
          <p:cNvSpPr>
            <a:spLocks noGrp="1"/>
          </p:cNvSpPr>
          <p:nvPr>
            <p:ph idx="1"/>
          </p:nvPr>
        </p:nvSpPr>
        <p:spPr/>
        <p:txBody>
          <a:bodyPr/>
          <a:lstStyle/>
          <a:p>
            <a:pPr>
              <a:buNone/>
            </a:pPr>
            <a:r>
              <a:rPr lang="tr-TR" dirty="0" smtClean="0"/>
              <a:t>    Bazı </a:t>
            </a:r>
            <a:r>
              <a:rPr lang="tr-TR" dirty="0"/>
              <a:t>hastalarda sırt ve karın ağrısı, bazen bel ve kalçalara vuran şiddetli ağrı, </a:t>
            </a:r>
            <a:r>
              <a:rPr lang="tr-TR" dirty="0" err="1"/>
              <a:t>abdominal</a:t>
            </a:r>
            <a:r>
              <a:rPr lang="tr-TR" dirty="0"/>
              <a:t> aort basısı nedeniyle çabuk doyma, bulantı, kusma, </a:t>
            </a:r>
            <a:r>
              <a:rPr lang="tr-TR" dirty="0" err="1"/>
              <a:t>üriner</a:t>
            </a:r>
            <a:r>
              <a:rPr lang="tr-TR" dirty="0"/>
              <a:t> semptomlar, göbek ile </a:t>
            </a:r>
            <a:r>
              <a:rPr lang="tr-TR" dirty="0" err="1"/>
              <a:t>sternum</a:t>
            </a:r>
            <a:r>
              <a:rPr lang="tr-TR" dirty="0"/>
              <a:t> arasında </a:t>
            </a:r>
            <a:r>
              <a:rPr lang="tr-TR" dirty="0" err="1"/>
              <a:t>pulsatil</a:t>
            </a:r>
            <a:r>
              <a:rPr lang="tr-TR" dirty="0"/>
              <a:t> (atımlı) kitle </a:t>
            </a:r>
            <a:r>
              <a:rPr lang="tr-TR" dirty="0" err="1"/>
              <a:t>palpe</a:t>
            </a:r>
            <a:r>
              <a:rPr lang="tr-TR" dirty="0"/>
              <a:t> edilmesi gibi belirtiler görülür. </a:t>
            </a:r>
            <a:r>
              <a:rPr lang="tr-TR" dirty="0" err="1"/>
              <a:t>Abdominal</a:t>
            </a:r>
            <a:r>
              <a:rPr lang="tr-TR" dirty="0"/>
              <a:t> aort </a:t>
            </a:r>
            <a:r>
              <a:rPr lang="tr-TR" dirty="0" err="1"/>
              <a:t>rüptüre</a:t>
            </a:r>
            <a:r>
              <a:rPr lang="tr-TR" dirty="0"/>
              <a:t> olmuşsa yan taraf </a:t>
            </a:r>
            <a:r>
              <a:rPr lang="tr-TR" dirty="0" err="1"/>
              <a:t>ekimozu</a:t>
            </a:r>
            <a:r>
              <a:rPr lang="tr-TR" dirty="0"/>
              <a:t>, (</a:t>
            </a:r>
            <a:r>
              <a:rPr lang="tr-TR" dirty="0" err="1"/>
              <a:t>Grey</a:t>
            </a:r>
            <a:r>
              <a:rPr lang="tr-TR" dirty="0"/>
              <a:t> </a:t>
            </a:r>
            <a:r>
              <a:rPr lang="tr-TR" dirty="0" err="1"/>
              <a:t>Turner</a:t>
            </a:r>
            <a:r>
              <a:rPr lang="tr-TR" dirty="0"/>
              <a:t> belirtisi) </a:t>
            </a:r>
            <a:r>
              <a:rPr lang="tr-TR" dirty="0" err="1"/>
              <a:t>hemorajiye</a:t>
            </a:r>
            <a:r>
              <a:rPr lang="tr-TR" dirty="0"/>
              <a:t> bağlı </a:t>
            </a:r>
            <a:r>
              <a:rPr lang="tr-TR" dirty="0" err="1"/>
              <a:t>hipovolemik</a:t>
            </a:r>
            <a:r>
              <a:rPr lang="tr-TR" dirty="0"/>
              <a:t> şok, hipotansiyon ve bilinç kaybı oluşur.</a:t>
            </a:r>
          </a:p>
        </p:txBody>
      </p:sp>
    </p:spTree>
    <p:extLst>
      <p:ext uri="{BB962C8B-B14F-4D97-AF65-F5344CB8AC3E}">
        <p14:creationId xmlns:p14="http://schemas.microsoft.com/office/powerpoint/2010/main" val="303334002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dirty="0" smtClean="0"/>
              <a:t>AAA acil bakım </a:t>
            </a:r>
            <a:endParaRPr lang="tr-TR" dirty="0"/>
          </a:p>
        </p:txBody>
      </p:sp>
      <p:sp>
        <p:nvSpPr>
          <p:cNvPr id="6" name="5 İçerik Yer Tutucusu"/>
          <p:cNvSpPr>
            <a:spLocks noGrp="1"/>
          </p:cNvSpPr>
          <p:nvPr>
            <p:ph idx="1"/>
          </p:nvPr>
        </p:nvSpPr>
        <p:spPr/>
        <p:txBody>
          <a:bodyPr/>
          <a:lstStyle/>
          <a:p>
            <a:pPr>
              <a:buNone/>
            </a:pPr>
            <a:r>
              <a:rPr lang="tr-TR" dirty="0"/>
              <a:t> </a:t>
            </a:r>
            <a:r>
              <a:rPr lang="tr-TR" dirty="0" smtClean="0"/>
              <a:t>    </a:t>
            </a:r>
            <a:r>
              <a:rPr lang="tr-TR" dirty="0" err="1"/>
              <a:t>H</a:t>
            </a:r>
            <a:r>
              <a:rPr lang="tr-TR" dirty="0" err="1" smtClean="0"/>
              <a:t>ipovolemik</a:t>
            </a:r>
            <a:r>
              <a:rPr lang="tr-TR" dirty="0" smtClean="0"/>
              <a:t> </a:t>
            </a:r>
            <a:r>
              <a:rPr lang="tr-TR" dirty="0"/>
              <a:t>şoktaki acil bakım uygulanır. Çift damar yolu açılarak hızlıca % 0.9 </a:t>
            </a:r>
            <a:r>
              <a:rPr lang="tr-TR" dirty="0" err="1"/>
              <a:t>NaCl</a:t>
            </a:r>
            <a:r>
              <a:rPr lang="tr-TR" dirty="0"/>
              <a:t> ya da </a:t>
            </a:r>
            <a:r>
              <a:rPr lang="tr-TR" dirty="0" err="1"/>
              <a:t>Ringer</a:t>
            </a:r>
            <a:r>
              <a:rPr lang="tr-TR" dirty="0"/>
              <a:t> </a:t>
            </a:r>
            <a:r>
              <a:rPr lang="tr-TR" dirty="0" err="1"/>
              <a:t>Laktat</a:t>
            </a:r>
            <a:r>
              <a:rPr lang="tr-TR" dirty="0"/>
              <a:t> </a:t>
            </a:r>
            <a:r>
              <a:rPr lang="tr-TR" dirty="0" err="1"/>
              <a:t>infüzyonu</a:t>
            </a:r>
            <a:r>
              <a:rPr lang="tr-TR" dirty="0"/>
              <a:t> yapılır. Böylece damar içi kan hacmi artırılmaya çalışılır. Acil serviste doktor istemine göre kan transfüzyonu ve ilaç uygulaması yapılabilir. </a:t>
            </a:r>
            <a:r>
              <a:rPr lang="tr-TR" dirty="0" err="1"/>
              <a:t>Abdominal</a:t>
            </a:r>
            <a:r>
              <a:rPr lang="tr-TR" dirty="0"/>
              <a:t> aort anevrizmasında kesin tedavi cerrahidir.</a:t>
            </a:r>
          </a:p>
        </p:txBody>
      </p:sp>
    </p:spTree>
    <p:extLst>
      <p:ext uri="{BB962C8B-B14F-4D97-AF65-F5344CB8AC3E}">
        <p14:creationId xmlns:p14="http://schemas.microsoft.com/office/powerpoint/2010/main" val="118557918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Derin </a:t>
            </a:r>
            <a:r>
              <a:rPr lang="tr-TR" b="1" dirty="0" err="1" smtClean="0"/>
              <a:t>Ven</a:t>
            </a:r>
            <a:r>
              <a:rPr lang="tr-TR" b="1" dirty="0" smtClean="0"/>
              <a:t> </a:t>
            </a:r>
            <a:r>
              <a:rPr lang="tr-TR" b="1" dirty="0" err="1" smtClean="0"/>
              <a:t>Trombozu</a:t>
            </a:r>
            <a:r>
              <a:rPr lang="tr-TR" b="1" dirty="0" smtClean="0"/>
              <a:t> </a:t>
            </a:r>
            <a:br>
              <a:rPr lang="tr-TR" b="1" dirty="0" smtClean="0"/>
            </a:br>
            <a:endParaRPr lang="tr-TR" dirty="0"/>
          </a:p>
        </p:txBody>
      </p:sp>
      <p:sp>
        <p:nvSpPr>
          <p:cNvPr id="3" name="2 İçerik Yer Tutucusu"/>
          <p:cNvSpPr>
            <a:spLocks noGrp="1"/>
          </p:cNvSpPr>
          <p:nvPr>
            <p:ph idx="1"/>
          </p:nvPr>
        </p:nvSpPr>
        <p:spPr/>
        <p:txBody>
          <a:bodyPr>
            <a:normAutofit/>
          </a:bodyPr>
          <a:lstStyle/>
          <a:p>
            <a:pPr>
              <a:buNone/>
            </a:pPr>
            <a:r>
              <a:rPr lang="tr-TR" dirty="0" smtClean="0"/>
              <a:t>   Damar </a:t>
            </a:r>
            <a:r>
              <a:rPr lang="tr-TR" dirty="0"/>
              <a:t>içinde kan pıhtısının oluşmasına </a:t>
            </a:r>
            <a:r>
              <a:rPr lang="tr-TR" dirty="0" err="1"/>
              <a:t>tromboz</a:t>
            </a:r>
            <a:r>
              <a:rPr lang="tr-TR" dirty="0"/>
              <a:t>, (</a:t>
            </a:r>
            <a:r>
              <a:rPr lang="tr-TR" dirty="0" err="1"/>
              <a:t>trombozis</a:t>
            </a:r>
            <a:r>
              <a:rPr lang="tr-TR" dirty="0"/>
              <a:t>) oluşan pıhtıya da </a:t>
            </a:r>
            <a:r>
              <a:rPr lang="tr-TR" dirty="0" err="1"/>
              <a:t>trombüs</a:t>
            </a:r>
            <a:r>
              <a:rPr lang="tr-TR" dirty="0"/>
              <a:t> denir. Ayrıca, herhangi bir damardaki </a:t>
            </a:r>
            <a:r>
              <a:rPr lang="tr-TR" dirty="0" err="1"/>
              <a:t>trombüsden</a:t>
            </a:r>
            <a:r>
              <a:rPr lang="tr-TR" dirty="0"/>
              <a:t> kopan pıhtı parçasının başka bir damarda tıkanmaya sebep olmasına, </a:t>
            </a:r>
            <a:r>
              <a:rPr lang="tr-TR" dirty="0" err="1"/>
              <a:t>tromboembolizm</a:t>
            </a:r>
            <a:r>
              <a:rPr lang="tr-TR" dirty="0"/>
              <a:t> denir. </a:t>
            </a:r>
            <a:r>
              <a:rPr lang="tr-TR" dirty="0" err="1"/>
              <a:t>Tromboflebit</a:t>
            </a:r>
            <a:r>
              <a:rPr lang="tr-TR" dirty="0"/>
              <a:t>, </a:t>
            </a:r>
            <a:r>
              <a:rPr lang="tr-TR" dirty="0" err="1"/>
              <a:t>ven</a:t>
            </a:r>
            <a:r>
              <a:rPr lang="tr-TR" dirty="0"/>
              <a:t> duvarında enfeksiyonla birlikte </a:t>
            </a:r>
            <a:r>
              <a:rPr lang="tr-TR" dirty="0" err="1"/>
              <a:t>tromboz</a:t>
            </a:r>
            <a:r>
              <a:rPr lang="tr-TR" dirty="0"/>
              <a:t> oluşmasıdır. </a:t>
            </a:r>
            <a:r>
              <a:rPr lang="tr-TR" dirty="0" err="1"/>
              <a:t>Flebotromboz</a:t>
            </a:r>
            <a:r>
              <a:rPr lang="tr-TR" dirty="0"/>
              <a:t>, </a:t>
            </a:r>
            <a:r>
              <a:rPr lang="tr-TR" dirty="0" err="1"/>
              <a:t>ven</a:t>
            </a:r>
            <a:r>
              <a:rPr lang="tr-TR" dirty="0"/>
              <a:t> duvarında enfeksiyon olmaksızın </a:t>
            </a:r>
            <a:r>
              <a:rPr lang="tr-TR" dirty="0" err="1"/>
              <a:t>tromboz</a:t>
            </a:r>
            <a:r>
              <a:rPr lang="tr-TR" dirty="0"/>
              <a:t> oluşmasıdır.</a:t>
            </a:r>
          </a:p>
        </p:txBody>
      </p:sp>
    </p:spTree>
    <p:extLst>
      <p:ext uri="{BB962C8B-B14F-4D97-AF65-F5344CB8AC3E}">
        <p14:creationId xmlns:p14="http://schemas.microsoft.com/office/powerpoint/2010/main" val="138742277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098" name="Picture 2"/>
          <p:cNvPicPr>
            <a:picLocks noGrp="1" noChangeAspect="1" noChangeArrowheads="1"/>
          </p:cNvPicPr>
          <p:nvPr>
            <p:ph idx="1"/>
          </p:nvPr>
        </p:nvPicPr>
        <p:blipFill>
          <a:blip r:embed="rId2"/>
          <a:srcRect/>
          <a:stretch>
            <a:fillRect/>
          </a:stretch>
        </p:blipFill>
        <p:spPr bwMode="auto">
          <a:xfrm>
            <a:off x="4090988" y="2334420"/>
            <a:ext cx="4010025" cy="3057525"/>
          </a:xfrm>
          <a:prstGeom prst="rect">
            <a:avLst/>
          </a:prstGeom>
          <a:noFill/>
          <a:ln w="9525">
            <a:noFill/>
            <a:miter lim="800000"/>
            <a:headEnd/>
            <a:tailEnd/>
          </a:ln>
          <a:effectLst/>
        </p:spPr>
      </p:pic>
      <p:sp>
        <p:nvSpPr>
          <p:cNvPr id="5" name="4 Dikdörtgen"/>
          <p:cNvSpPr/>
          <p:nvPr/>
        </p:nvSpPr>
        <p:spPr>
          <a:xfrm>
            <a:off x="3952860" y="5549270"/>
            <a:ext cx="4786346" cy="369332"/>
          </a:xfrm>
          <a:prstGeom prst="rect">
            <a:avLst/>
          </a:prstGeom>
        </p:spPr>
        <p:txBody>
          <a:bodyPr wrap="square">
            <a:spAutoFit/>
          </a:bodyPr>
          <a:lstStyle/>
          <a:p>
            <a:r>
              <a:rPr lang="tr-TR" b="1" dirty="0"/>
              <a:t>                   </a:t>
            </a:r>
            <a:r>
              <a:rPr lang="tr-TR" b="1" dirty="0" err="1"/>
              <a:t>Trombüs</a:t>
            </a:r>
            <a:r>
              <a:rPr lang="tr-TR" b="1" dirty="0"/>
              <a:t> ve </a:t>
            </a:r>
            <a:r>
              <a:rPr lang="tr-TR" b="1" dirty="0" err="1"/>
              <a:t>emboli</a:t>
            </a:r>
            <a:r>
              <a:rPr lang="tr-TR" b="1" dirty="0"/>
              <a:t> </a:t>
            </a:r>
            <a:endParaRPr lang="tr-TR" dirty="0"/>
          </a:p>
        </p:txBody>
      </p:sp>
    </p:spTree>
    <p:extLst>
      <p:ext uri="{BB962C8B-B14F-4D97-AF65-F5344CB8AC3E}">
        <p14:creationId xmlns:p14="http://schemas.microsoft.com/office/powerpoint/2010/main" val="274627778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Derin </a:t>
            </a:r>
            <a:r>
              <a:rPr lang="tr-TR" dirty="0" err="1" smtClean="0"/>
              <a:t>ven</a:t>
            </a:r>
            <a:r>
              <a:rPr lang="tr-TR" dirty="0" smtClean="0"/>
              <a:t> </a:t>
            </a:r>
            <a:r>
              <a:rPr lang="tr-TR" dirty="0" err="1" smtClean="0"/>
              <a:t>trombozu</a:t>
            </a:r>
            <a:r>
              <a:rPr lang="tr-TR" dirty="0" smtClean="0"/>
              <a:t> (DVT), </a:t>
            </a:r>
            <a:endParaRPr lang="tr-TR" dirty="0"/>
          </a:p>
        </p:txBody>
      </p:sp>
      <p:sp>
        <p:nvSpPr>
          <p:cNvPr id="3" name="2 İçerik Yer Tutucusu"/>
          <p:cNvSpPr>
            <a:spLocks noGrp="1"/>
          </p:cNvSpPr>
          <p:nvPr>
            <p:ph idx="1"/>
          </p:nvPr>
        </p:nvSpPr>
        <p:spPr/>
        <p:txBody>
          <a:bodyPr>
            <a:normAutofit/>
          </a:bodyPr>
          <a:lstStyle/>
          <a:p>
            <a:pPr>
              <a:buNone/>
            </a:pPr>
            <a:r>
              <a:rPr lang="tr-TR" dirty="0" smtClean="0"/>
              <a:t>    Derin </a:t>
            </a:r>
            <a:r>
              <a:rPr lang="tr-TR" dirty="0"/>
              <a:t>alt </a:t>
            </a:r>
            <a:r>
              <a:rPr lang="tr-TR" dirty="0" err="1"/>
              <a:t>ekstremite</a:t>
            </a:r>
            <a:r>
              <a:rPr lang="tr-TR" dirty="0"/>
              <a:t> </a:t>
            </a:r>
            <a:r>
              <a:rPr lang="tr-TR" dirty="0" err="1"/>
              <a:t>venlerinin</a:t>
            </a:r>
            <a:r>
              <a:rPr lang="tr-TR" dirty="0"/>
              <a:t> </a:t>
            </a:r>
            <a:r>
              <a:rPr lang="tr-TR" dirty="0" err="1"/>
              <a:t>trombozisidir</a:t>
            </a:r>
            <a:r>
              <a:rPr lang="tr-TR" dirty="0"/>
              <a:t>. En sık görüldüğü bölge, </a:t>
            </a:r>
            <a:r>
              <a:rPr lang="tr-TR" dirty="0" err="1"/>
              <a:t>iliak</a:t>
            </a:r>
            <a:r>
              <a:rPr lang="tr-TR" dirty="0"/>
              <a:t> ve </a:t>
            </a:r>
            <a:r>
              <a:rPr lang="tr-TR" dirty="0" err="1"/>
              <a:t>femoral</a:t>
            </a:r>
            <a:r>
              <a:rPr lang="tr-TR" dirty="0"/>
              <a:t> </a:t>
            </a:r>
            <a:r>
              <a:rPr lang="tr-TR" dirty="0" err="1"/>
              <a:t>venler</a:t>
            </a:r>
            <a:r>
              <a:rPr lang="tr-TR" dirty="0"/>
              <a:t> ile baldır </a:t>
            </a:r>
            <a:r>
              <a:rPr lang="tr-TR" dirty="0" err="1"/>
              <a:t>venleridir</a:t>
            </a:r>
            <a:r>
              <a:rPr lang="tr-TR" dirty="0"/>
              <a:t>. Derin </a:t>
            </a:r>
            <a:r>
              <a:rPr lang="tr-TR" dirty="0" err="1"/>
              <a:t>ven</a:t>
            </a:r>
            <a:r>
              <a:rPr lang="tr-TR" dirty="0"/>
              <a:t> </a:t>
            </a:r>
            <a:r>
              <a:rPr lang="tr-TR" dirty="0" err="1"/>
              <a:t>trombozunun</a:t>
            </a:r>
            <a:r>
              <a:rPr lang="tr-TR" dirty="0"/>
              <a:t> oluşmasındaki mekanizma; </a:t>
            </a:r>
            <a:r>
              <a:rPr lang="tr-TR" dirty="0" err="1"/>
              <a:t>venöz</a:t>
            </a:r>
            <a:r>
              <a:rPr lang="tr-TR" dirty="0"/>
              <a:t> </a:t>
            </a:r>
            <a:r>
              <a:rPr lang="tr-TR" dirty="0" err="1"/>
              <a:t>staz</a:t>
            </a:r>
            <a:r>
              <a:rPr lang="tr-TR" dirty="0"/>
              <a:t>, damar iç duvarında oluşan hasar ve kanın pıhtılaşma yatkınlığının artması şeklinde açıklanabilir. Ortopedik kalça ve bacak ameliyatları, karın ve göğüs ameliyatları, uzun süreli yatak </a:t>
            </a:r>
            <a:r>
              <a:rPr lang="tr-TR" dirty="0" err="1"/>
              <a:t>istirahati</a:t>
            </a:r>
            <a:r>
              <a:rPr lang="tr-TR" dirty="0"/>
              <a:t> ve hareketsiz oturma vb. etkenler derin </a:t>
            </a:r>
            <a:r>
              <a:rPr lang="tr-TR" dirty="0" err="1"/>
              <a:t>ven</a:t>
            </a:r>
            <a:r>
              <a:rPr lang="tr-TR" dirty="0"/>
              <a:t> </a:t>
            </a:r>
            <a:r>
              <a:rPr lang="tr-TR" dirty="0" err="1"/>
              <a:t>trombozuna</a:t>
            </a:r>
            <a:r>
              <a:rPr lang="tr-TR" dirty="0"/>
              <a:t> neden olabilir.</a:t>
            </a:r>
          </a:p>
        </p:txBody>
      </p:sp>
    </p:spTree>
    <p:extLst>
      <p:ext uri="{BB962C8B-B14F-4D97-AF65-F5344CB8AC3E}">
        <p14:creationId xmlns:p14="http://schemas.microsoft.com/office/powerpoint/2010/main" val="374265486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b="1" dirty="0"/>
              <a:t>Derin </a:t>
            </a:r>
            <a:r>
              <a:rPr lang="tr-TR" b="1" dirty="0" err="1"/>
              <a:t>ven</a:t>
            </a:r>
            <a:r>
              <a:rPr lang="tr-TR" b="1" dirty="0"/>
              <a:t> </a:t>
            </a:r>
            <a:r>
              <a:rPr lang="tr-TR" b="1" dirty="0" err="1"/>
              <a:t>trombozu</a:t>
            </a:r>
            <a:endParaRPr lang="tr-TR" dirty="0"/>
          </a:p>
        </p:txBody>
      </p:sp>
      <p:sp>
        <p:nvSpPr>
          <p:cNvPr id="5" name="4 İçerik Yer Tutucusu"/>
          <p:cNvSpPr>
            <a:spLocks noGrp="1"/>
          </p:cNvSpPr>
          <p:nvPr>
            <p:ph sz="half" idx="1"/>
          </p:nvPr>
        </p:nvSpPr>
        <p:spPr/>
        <p:txBody>
          <a:bodyPr>
            <a:normAutofit fontScale="77500" lnSpcReduction="20000"/>
          </a:bodyPr>
          <a:lstStyle/>
          <a:p>
            <a:pPr>
              <a:buNone/>
            </a:pPr>
            <a:r>
              <a:rPr lang="tr-TR" dirty="0" smtClean="0"/>
              <a:t>      </a:t>
            </a:r>
            <a:r>
              <a:rPr lang="tr-TR" b="1" dirty="0" err="1" smtClean="0">
                <a:solidFill>
                  <a:srgbClr val="FF0000"/>
                </a:solidFill>
              </a:rPr>
              <a:t>DVT’da</a:t>
            </a:r>
            <a:r>
              <a:rPr lang="tr-TR" b="1" dirty="0" smtClean="0">
                <a:solidFill>
                  <a:srgbClr val="FF0000"/>
                </a:solidFill>
              </a:rPr>
              <a:t> </a:t>
            </a:r>
            <a:r>
              <a:rPr lang="tr-TR" b="1" dirty="0">
                <a:solidFill>
                  <a:srgbClr val="FF0000"/>
                </a:solidFill>
              </a:rPr>
              <a:t>belirtiler yerleşim yerine göre değişiklik göstermekle birlikte; </a:t>
            </a:r>
          </a:p>
          <a:p>
            <a:r>
              <a:rPr lang="tr-TR" dirty="0" smtClean="0"/>
              <a:t>Baldırda </a:t>
            </a:r>
            <a:r>
              <a:rPr lang="tr-TR" dirty="0"/>
              <a:t>ağrı ve tek taraflı bacak ödemi, </a:t>
            </a:r>
          </a:p>
          <a:p>
            <a:r>
              <a:rPr lang="tr-TR" dirty="0" smtClean="0"/>
              <a:t>Bacakta </a:t>
            </a:r>
            <a:r>
              <a:rPr lang="tr-TR" dirty="0"/>
              <a:t>ısı artışı ve temasla hassasiyet, </a:t>
            </a:r>
          </a:p>
          <a:p>
            <a:r>
              <a:rPr lang="tr-TR" dirty="0" err="1" smtClean="0"/>
              <a:t>Venöz</a:t>
            </a:r>
            <a:r>
              <a:rPr lang="tr-TR" dirty="0" smtClean="0"/>
              <a:t> </a:t>
            </a:r>
            <a:r>
              <a:rPr lang="tr-TR" dirty="0"/>
              <a:t>obstrüksiyon nedeniyle kırmızı-mor renk görünüm, </a:t>
            </a:r>
          </a:p>
          <a:p>
            <a:r>
              <a:rPr lang="tr-TR" dirty="0" smtClean="0"/>
              <a:t>Öksürürken </a:t>
            </a:r>
            <a:r>
              <a:rPr lang="tr-TR" dirty="0"/>
              <a:t>bacak ağrısı olması, </a:t>
            </a:r>
          </a:p>
          <a:p>
            <a:r>
              <a:rPr lang="tr-TR" dirty="0" smtClean="0"/>
              <a:t>Ayağın </a:t>
            </a:r>
            <a:r>
              <a:rPr lang="tr-TR" dirty="0" err="1"/>
              <a:t>dorsofleksiyonunda</a:t>
            </a:r>
            <a:r>
              <a:rPr lang="tr-TR" dirty="0"/>
              <a:t> ağrıda artış, (</a:t>
            </a:r>
            <a:r>
              <a:rPr lang="tr-TR" dirty="0" err="1"/>
              <a:t>Homans</a:t>
            </a:r>
            <a:r>
              <a:rPr lang="tr-TR" dirty="0"/>
              <a:t> belirtisi) </a:t>
            </a:r>
          </a:p>
          <a:p>
            <a:r>
              <a:rPr lang="tr-TR" dirty="0" err="1" smtClean="0"/>
              <a:t>Plantar</a:t>
            </a:r>
            <a:r>
              <a:rPr lang="tr-TR" dirty="0" smtClean="0"/>
              <a:t> </a:t>
            </a:r>
            <a:r>
              <a:rPr lang="tr-TR" dirty="0" err="1"/>
              <a:t>fleksiyonda</a:t>
            </a:r>
            <a:r>
              <a:rPr lang="tr-TR" dirty="0"/>
              <a:t> ağrıda artış, </a:t>
            </a:r>
          </a:p>
          <a:p>
            <a:r>
              <a:rPr lang="tr-TR" dirty="0" smtClean="0"/>
              <a:t>Ayak </a:t>
            </a:r>
            <a:r>
              <a:rPr lang="tr-TR" dirty="0"/>
              <a:t>tabanını basmakla ağrı hissi görülür. </a:t>
            </a:r>
          </a:p>
          <a:p>
            <a:pPr>
              <a:buNone/>
            </a:pPr>
            <a:endParaRPr lang="tr-TR" dirty="0"/>
          </a:p>
        </p:txBody>
      </p:sp>
      <p:pic>
        <p:nvPicPr>
          <p:cNvPr id="5122" name="Picture 2"/>
          <p:cNvPicPr>
            <a:picLocks noGrp="1" noChangeAspect="1" noChangeArrowheads="1"/>
          </p:cNvPicPr>
          <p:nvPr>
            <p:ph sz="half" idx="2"/>
          </p:nvPr>
        </p:nvPicPr>
        <p:blipFill>
          <a:blip r:embed="rId2"/>
          <a:srcRect/>
          <a:stretch>
            <a:fillRect/>
          </a:stretch>
        </p:blipFill>
        <p:spPr bwMode="auto">
          <a:xfrm>
            <a:off x="6396038" y="1785927"/>
            <a:ext cx="3590925" cy="3105955"/>
          </a:xfrm>
          <a:prstGeom prst="rect">
            <a:avLst/>
          </a:prstGeom>
          <a:noFill/>
          <a:ln w="9525">
            <a:noFill/>
            <a:miter lim="800000"/>
            <a:headEnd/>
            <a:tailEnd/>
          </a:ln>
          <a:effectLst/>
        </p:spPr>
      </p:pic>
    </p:spTree>
    <p:extLst>
      <p:ext uri="{BB962C8B-B14F-4D97-AF65-F5344CB8AC3E}">
        <p14:creationId xmlns:p14="http://schemas.microsoft.com/office/powerpoint/2010/main" val="290463133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b="1" dirty="0" smtClean="0"/>
              <a:t>Derin </a:t>
            </a:r>
            <a:r>
              <a:rPr lang="tr-TR" b="1" dirty="0" err="1" smtClean="0"/>
              <a:t>ven</a:t>
            </a:r>
            <a:r>
              <a:rPr lang="tr-TR" b="1" dirty="0" smtClean="0"/>
              <a:t> </a:t>
            </a:r>
            <a:r>
              <a:rPr lang="tr-TR" b="1" dirty="0" err="1" smtClean="0"/>
              <a:t>trombozu</a:t>
            </a:r>
            <a:endParaRPr lang="tr-TR" dirty="0"/>
          </a:p>
        </p:txBody>
      </p:sp>
      <p:sp>
        <p:nvSpPr>
          <p:cNvPr id="6" name="5 İçerik Yer Tutucusu"/>
          <p:cNvSpPr>
            <a:spLocks noGrp="1"/>
          </p:cNvSpPr>
          <p:nvPr>
            <p:ph idx="1"/>
          </p:nvPr>
        </p:nvSpPr>
        <p:spPr/>
        <p:txBody>
          <a:bodyPr/>
          <a:lstStyle/>
          <a:p>
            <a:pPr>
              <a:buNone/>
            </a:pPr>
            <a:r>
              <a:rPr lang="tr-TR" dirty="0" smtClean="0"/>
              <a:t>     </a:t>
            </a:r>
            <a:r>
              <a:rPr lang="tr-TR" dirty="0" err="1" smtClean="0"/>
              <a:t>DVT’nin</a:t>
            </a:r>
            <a:r>
              <a:rPr lang="tr-TR" dirty="0" smtClean="0"/>
              <a:t> </a:t>
            </a:r>
            <a:r>
              <a:rPr lang="tr-TR" dirty="0"/>
              <a:t>en önemli komplikasyonları; akciğer </a:t>
            </a:r>
            <a:r>
              <a:rPr lang="tr-TR" dirty="0" err="1"/>
              <a:t>embolisi</a:t>
            </a:r>
            <a:r>
              <a:rPr lang="tr-TR" dirty="0"/>
              <a:t> ve </a:t>
            </a:r>
            <a:r>
              <a:rPr lang="tr-TR" dirty="0" err="1"/>
              <a:t>posttrombotik</a:t>
            </a:r>
            <a:r>
              <a:rPr lang="tr-TR" dirty="0"/>
              <a:t> sendromdur. </a:t>
            </a:r>
            <a:r>
              <a:rPr lang="tr-TR" dirty="0" err="1"/>
              <a:t>Posttrombotik</a:t>
            </a:r>
            <a:r>
              <a:rPr lang="tr-TR" dirty="0"/>
              <a:t> sendrom, derin </a:t>
            </a:r>
            <a:r>
              <a:rPr lang="tr-TR" dirty="0" err="1"/>
              <a:t>ven</a:t>
            </a:r>
            <a:r>
              <a:rPr lang="tr-TR" dirty="0"/>
              <a:t> kapaklarındaki bozukluk ve hasar ile ilişkilidir. Bu durum </a:t>
            </a:r>
            <a:r>
              <a:rPr lang="tr-TR" dirty="0" err="1"/>
              <a:t>venöz</a:t>
            </a:r>
            <a:r>
              <a:rPr lang="tr-TR" dirty="0"/>
              <a:t> yetmezliğe yol açarak kronik bacak ağrısı, şişme, </a:t>
            </a:r>
            <a:r>
              <a:rPr lang="tr-TR" dirty="0" err="1"/>
              <a:t>venöz</a:t>
            </a:r>
            <a:r>
              <a:rPr lang="tr-TR" dirty="0"/>
              <a:t> </a:t>
            </a:r>
            <a:r>
              <a:rPr lang="tr-TR" dirty="0" err="1"/>
              <a:t>staz</a:t>
            </a:r>
            <a:r>
              <a:rPr lang="tr-TR" dirty="0"/>
              <a:t>, </a:t>
            </a:r>
            <a:r>
              <a:rPr lang="tr-TR" dirty="0" err="1"/>
              <a:t>pigmentasyon</a:t>
            </a:r>
            <a:r>
              <a:rPr lang="tr-TR" dirty="0"/>
              <a:t>, (renk değişikliği, koyulaşma) sertleşme ve bacak ülserlerine neden olur.</a:t>
            </a:r>
          </a:p>
        </p:txBody>
      </p:sp>
    </p:spTree>
    <p:extLst>
      <p:ext uri="{BB962C8B-B14F-4D97-AF65-F5344CB8AC3E}">
        <p14:creationId xmlns:p14="http://schemas.microsoft.com/office/powerpoint/2010/main" val="250684183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Derin </a:t>
            </a:r>
            <a:r>
              <a:rPr lang="tr-TR" b="1" dirty="0" err="1" smtClean="0"/>
              <a:t>ven</a:t>
            </a:r>
            <a:r>
              <a:rPr lang="tr-TR" b="1" dirty="0" smtClean="0"/>
              <a:t> </a:t>
            </a:r>
            <a:r>
              <a:rPr lang="tr-TR" b="1" dirty="0" err="1" smtClean="0"/>
              <a:t>trombozunda</a:t>
            </a:r>
            <a:r>
              <a:rPr lang="tr-TR" b="1" dirty="0" smtClean="0"/>
              <a:t> acil bakım: </a:t>
            </a:r>
            <a:br>
              <a:rPr lang="tr-TR" b="1" dirty="0" smtClean="0"/>
            </a:b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Hastanın </a:t>
            </a:r>
            <a:r>
              <a:rPr lang="tr-TR" dirty="0"/>
              <a:t>bilinci ve </a:t>
            </a:r>
            <a:r>
              <a:rPr lang="tr-TR" dirty="0" err="1"/>
              <a:t>ABC’si</a:t>
            </a:r>
            <a:r>
              <a:rPr lang="tr-TR" dirty="0"/>
              <a:t> değerlendirilir. </a:t>
            </a:r>
          </a:p>
          <a:p>
            <a:r>
              <a:rPr lang="tr-TR" dirty="0" smtClean="0"/>
              <a:t>Her </a:t>
            </a:r>
            <a:r>
              <a:rPr lang="tr-TR" dirty="0"/>
              <a:t>iki alt </a:t>
            </a:r>
            <a:r>
              <a:rPr lang="tr-TR" dirty="0" err="1"/>
              <a:t>ekstremiteden</a:t>
            </a:r>
            <a:r>
              <a:rPr lang="tr-TR" dirty="0"/>
              <a:t> nabız sayılır. </a:t>
            </a:r>
          </a:p>
          <a:p>
            <a:r>
              <a:rPr lang="tr-TR" dirty="0" smtClean="0"/>
              <a:t>Hastanın </a:t>
            </a:r>
            <a:r>
              <a:rPr lang="tr-TR" dirty="0"/>
              <a:t>hareket etmesi önlenir ve bacak </a:t>
            </a:r>
            <a:r>
              <a:rPr lang="tr-TR" dirty="0" err="1"/>
              <a:t>elevasyonu</a:t>
            </a:r>
            <a:r>
              <a:rPr lang="tr-TR" dirty="0"/>
              <a:t> (yukarı kaldırma) sağlanır. </a:t>
            </a:r>
          </a:p>
          <a:p>
            <a:r>
              <a:rPr lang="tr-TR" dirty="0" smtClean="0"/>
              <a:t>Damar </a:t>
            </a:r>
            <a:r>
              <a:rPr lang="tr-TR" dirty="0"/>
              <a:t>yolu açılır ve DAKŞ IV solüsyon verilir. </a:t>
            </a:r>
          </a:p>
          <a:p>
            <a:r>
              <a:rPr lang="tr-TR" dirty="0" err="1" smtClean="0"/>
              <a:t>Vital</a:t>
            </a:r>
            <a:r>
              <a:rPr lang="tr-TR" dirty="0" smtClean="0"/>
              <a:t> </a:t>
            </a:r>
            <a:r>
              <a:rPr lang="tr-TR" dirty="0"/>
              <a:t>bulguları alınıp takip edilir. Hasta; aniden gelişen şiddetli göğüs ağrısı, hastaya korku veren </a:t>
            </a:r>
            <a:r>
              <a:rPr lang="tr-TR" dirty="0" err="1"/>
              <a:t>dispne</a:t>
            </a:r>
            <a:r>
              <a:rPr lang="tr-TR" dirty="0"/>
              <a:t>, </a:t>
            </a:r>
            <a:r>
              <a:rPr lang="tr-TR" dirty="0" err="1"/>
              <a:t>hemoptizi</a:t>
            </a:r>
            <a:r>
              <a:rPr lang="tr-TR" dirty="0"/>
              <a:t>, kan basıncında aşırı düşme, taşikardi, morarma ve aşırı terleme ile kendini gösteren akciğer </a:t>
            </a:r>
            <a:r>
              <a:rPr lang="tr-TR" dirty="0" err="1"/>
              <a:t>embolisi</a:t>
            </a:r>
            <a:r>
              <a:rPr lang="tr-TR" dirty="0"/>
              <a:t> yönünden izlenmelidir. </a:t>
            </a:r>
          </a:p>
          <a:p>
            <a:r>
              <a:rPr lang="tr-TR" dirty="0" smtClean="0"/>
              <a:t>KKM </a:t>
            </a:r>
            <a:r>
              <a:rPr lang="tr-TR" dirty="0"/>
              <a:t>tarafından bildirilen sağlık kuruluşuna hastanın nakli sağlanır. </a:t>
            </a:r>
          </a:p>
          <a:p>
            <a:r>
              <a:rPr lang="tr-TR" dirty="0" smtClean="0"/>
              <a:t>Vaka </a:t>
            </a:r>
            <a:r>
              <a:rPr lang="tr-TR" dirty="0"/>
              <a:t>kayıt formu, eksiksiz doldurulur. </a:t>
            </a:r>
          </a:p>
          <a:p>
            <a:pPr>
              <a:buNone/>
            </a:pPr>
            <a:endParaRPr lang="tr-TR" dirty="0"/>
          </a:p>
        </p:txBody>
      </p:sp>
    </p:spTree>
    <p:extLst>
      <p:ext uri="{BB962C8B-B14F-4D97-AF65-F5344CB8AC3E}">
        <p14:creationId xmlns:p14="http://schemas.microsoft.com/office/powerpoint/2010/main" val="2503044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3600" dirty="0"/>
              <a:t>2.  </a:t>
            </a:r>
            <a:r>
              <a:rPr lang="tr-TR" sz="3600" dirty="0" smtClean="0"/>
              <a:t>Eşlik </a:t>
            </a:r>
            <a:r>
              <a:rPr lang="tr-TR" sz="3600" dirty="0"/>
              <a:t>eden semptomlar var mı?(terleme, </a:t>
            </a:r>
            <a:r>
              <a:rPr lang="tr-TR" sz="3600" dirty="0" err="1" smtClean="0"/>
              <a:t>dispne</a:t>
            </a:r>
            <a:r>
              <a:rPr lang="tr-TR" sz="3600" dirty="0" smtClean="0"/>
              <a:t>, </a:t>
            </a:r>
            <a:r>
              <a:rPr lang="tr-TR" sz="3600" dirty="0" err="1" smtClean="0"/>
              <a:t>başdönmesi</a:t>
            </a:r>
            <a:r>
              <a:rPr lang="tr-TR" sz="3600" dirty="0"/>
              <a:t>, </a:t>
            </a:r>
            <a:r>
              <a:rPr lang="tr-TR" sz="3600" dirty="0" err="1"/>
              <a:t>senkop</a:t>
            </a:r>
            <a:r>
              <a:rPr lang="tr-TR" sz="3600" dirty="0"/>
              <a:t>, </a:t>
            </a:r>
            <a:r>
              <a:rPr lang="tr-TR" sz="3600" dirty="0" smtClean="0"/>
              <a:t>çarpıntı</a:t>
            </a:r>
            <a:r>
              <a:rPr lang="tr-TR" sz="3600" dirty="0"/>
              <a:t>, bulantı, kusma).</a:t>
            </a:r>
            <a:br>
              <a:rPr lang="tr-TR" sz="3600" dirty="0"/>
            </a:br>
            <a:endParaRPr lang="tr-TR" sz="3600" dirty="0"/>
          </a:p>
        </p:txBody>
      </p:sp>
      <p:sp>
        <p:nvSpPr>
          <p:cNvPr id="3" name="İçerik Yer Tutucusu 2"/>
          <p:cNvSpPr>
            <a:spLocks noGrp="1"/>
          </p:cNvSpPr>
          <p:nvPr>
            <p:ph idx="1"/>
          </p:nvPr>
        </p:nvSpPr>
        <p:spPr/>
        <p:txBody>
          <a:bodyPr>
            <a:normAutofit fontScale="77500" lnSpcReduction="20000"/>
          </a:bodyPr>
          <a:lstStyle/>
          <a:p>
            <a:pPr marL="0" indent="0">
              <a:buNone/>
            </a:pPr>
            <a:r>
              <a:rPr lang="tr-TR" dirty="0" err="1" smtClean="0">
                <a:solidFill>
                  <a:srgbClr val="FF0000"/>
                </a:solidFill>
              </a:rPr>
              <a:t>Dispne</a:t>
            </a:r>
            <a:r>
              <a:rPr lang="tr-TR" dirty="0">
                <a:solidFill>
                  <a:srgbClr val="FF0000"/>
                </a:solidFill>
              </a:rPr>
              <a:t>: </a:t>
            </a:r>
            <a:r>
              <a:rPr lang="tr-TR" dirty="0"/>
              <a:t>Kalp ile solunum sisteminin yakın etkileşimi nedeniyle </a:t>
            </a:r>
            <a:r>
              <a:rPr lang="tr-TR" dirty="0" err="1"/>
              <a:t>dispne</a:t>
            </a:r>
            <a:r>
              <a:rPr lang="tr-TR" dirty="0"/>
              <a:t> </a:t>
            </a:r>
            <a:r>
              <a:rPr lang="tr-TR" dirty="0" err="1"/>
              <a:t>myokard</a:t>
            </a:r>
            <a:r>
              <a:rPr lang="tr-TR" dirty="0"/>
              <a:t> enfarktüsünde oldukça sık görülür, hatta bazı hastalarda </a:t>
            </a:r>
            <a:r>
              <a:rPr lang="tr-TR" dirty="0" err="1"/>
              <a:t>myokard</a:t>
            </a:r>
            <a:r>
              <a:rPr lang="tr-TR" dirty="0"/>
              <a:t> </a:t>
            </a:r>
            <a:r>
              <a:rPr lang="tr-TR" dirty="0" err="1"/>
              <a:t>infarktüsünün</a:t>
            </a:r>
            <a:r>
              <a:rPr lang="tr-TR" dirty="0"/>
              <a:t> tek semptomu olabilir.  </a:t>
            </a:r>
            <a:r>
              <a:rPr lang="tr-TR" dirty="0" err="1"/>
              <a:t>Dispne</a:t>
            </a:r>
            <a:r>
              <a:rPr lang="tr-TR" dirty="0"/>
              <a:t> ayrıca kalp yetmezliğine bağlı </a:t>
            </a:r>
            <a:r>
              <a:rPr lang="tr-TR" dirty="0" err="1"/>
              <a:t>pulmoner</a:t>
            </a:r>
            <a:r>
              <a:rPr lang="tr-TR" dirty="0"/>
              <a:t> ödem belirtisi olabilir.</a:t>
            </a:r>
          </a:p>
          <a:p>
            <a:pPr marL="0" indent="0">
              <a:buNone/>
            </a:pPr>
            <a:r>
              <a:rPr lang="tr-TR" dirty="0"/>
              <a:t>•         </a:t>
            </a:r>
            <a:r>
              <a:rPr lang="tr-TR" dirty="0" err="1"/>
              <a:t>Dispnenin</a:t>
            </a:r>
            <a:r>
              <a:rPr lang="tr-TR" dirty="0"/>
              <a:t> süresi, başlangıcı,  arttıran ve azaltan faktörler, önceki  </a:t>
            </a:r>
            <a:r>
              <a:rPr lang="tr-TR" dirty="0" err="1"/>
              <a:t>dispne</a:t>
            </a:r>
            <a:r>
              <a:rPr lang="tr-TR" dirty="0"/>
              <a:t> atakları, eşlik eden yakınmalar, bilinen kalp hastalığı varlığı araştırılmalıdır.</a:t>
            </a:r>
          </a:p>
          <a:p>
            <a:pPr marL="0" indent="0">
              <a:buNone/>
            </a:pPr>
            <a:r>
              <a:rPr lang="tr-TR" dirty="0" err="1">
                <a:solidFill>
                  <a:srgbClr val="FF0000"/>
                </a:solidFill>
              </a:rPr>
              <a:t>Senkop</a:t>
            </a:r>
            <a:r>
              <a:rPr lang="tr-TR" dirty="0">
                <a:solidFill>
                  <a:srgbClr val="FF0000"/>
                </a:solidFill>
              </a:rPr>
              <a:t>: </a:t>
            </a:r>
            <a:r>
              <a:rPr lang="tr-TR" dirty="0"/>
              <a:t>Kalp hastalığı ani bayılmanın önemli bir nedenidir.  Özellikle yaşlılarda kalp hastalığının habercisidir. </a:t>
            </a:r>
            <a:r>
              <a:rPr lang="tr-TR" dirty="0" err="1"/>
              <a:t>Senkobun</a:t>
            </a:r>
            <a:r>
              <a:rPr lang="tr-TR" dirty="0"/>
              <a:t> kardiyak nedenleri genellikle </a:t>
            </a:r>
            <a:r>
              <a:rPr lang="tr-TR" dirty="0" err="1"/>
              <a:t>disritmilerdir</a:t>
            </a:r>
            <a:r>
              <a:rPr lang="tr-TR" dirty="0"/>
              <a:t>. Ana yakınma </a:t>
            </a:r>
            <a:r>
              <a:rPr lang="tr-TR" dirty="0" err="1"/>
              <a:t>senkop</a:t>
            </a:r>
            <a:r>
              <a:rPr lang="tr-TR" dirty="0"/>
              <a:t> olduğunda:</a:t>
            </a:r>
          </a:p>
          <a:p>
            <a:pPr marL="0" indent="0">
              <a:buNone/>
            </a:pPr>
            <a:r>
              <a:rPr lang="tr-TR" dirty="0"/>
              <a:t>•         Olayın süresi,  </a:t>
            </a:r>
            <a:r>
              <a:rPr lang="tr-TR" dirty="0" err="1"/>
              <a:t>senkop</a:t>
            </a:r>
            <a:r>
              <a:rPr lang="tr-TR" dirty="0"/>
              <a:t> öncesi yakınmalar, eşlik eden yakınmalar, önceki  </a:t>
            </a:r>
            <a:r>
              <a:rPr lang="tr-TR" dirty="0" err="1"/>
              <a:t>senkop</a:t>
            </a:r>
            <a:r>
              <a:rPr lang="tr-TR" dirty="0"/>
              <a:t> atakları varlığı sorgulanmalıdır.</a:t>
            </a:r>
          </a:p>
          <a:p>
            <a:pPr marL="0" indent="0">
              <a:buNone/>
            </a:pPr>
            <a:r>
              <a:rPr lang="tr-TR" dirty="0">
                <a:solidFill>
                  <a:srgbClr val="FF0000"/>
                </a:solidFill>
              </a:rPr>
              <a:t>Çarpıntı: </a:t>
            </a:r>
            <a:r>
              <a:rPr lang="tr-TR" dirty="0"/>
              <a:t>Hasta kalp atışlarını hissettiğini ifade ediyorsa, kalp atımları genellikle düzensiz ve hızlıdır.</a:t>
            </a:r>
          </a:p>
          <a:p>
            <a:pPr marL="0" indent="0">
              <a:buNone/>
            </a:pPr>
            <a:r>
              <a:rPr lang="tr-TR" dirty="0"/>
              <a:t>•         Olayın süresi, eşlik eden  göğüs ağrısı varlığı, olayın tekrarlama sıklığı, önceki  çarpıntı atakları tespit edilmelidir.</a:t>
            </a:r>
          </a:p>
          <a:p>
            <a:pPr marL="0" indent="0">
              <a:buNone/>
            </a:pPr>
            <a:endParaRPr lang="tr-TR" dirty="0"/>
          </a:p>
        </p:txBody>
      </p:sp>
    </p:spTree>
    <p:extLst>
      <p:ext uri="{BB962C8B-B14F-4D97-AF65-F5344CB8AC3E}">
        <p14:creationId xmlns:p14="http://schemas.microsoft.com/office/powerpoint/2010/main" val="245603634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dirty="0" smtClean="0"/>
              <a:t>GÖĞÜS </a:t>
            </a:r>
            <a:r>
              <a:rPr lang="tr-TR" dirty="0"/>
              <a:t>AĞRILI HASTADA  HASTANE ÖNCESİ BAKIM VE </a:t>
            </a:r>
            <a:r>
              <a:rPr lang="tr-TR" dirty="0" smtClean="0"/>
              <a:t>TEDAVİ PRENSİPLERİ</a:t>
            </a:r>
            <a:r>
              <a:rPr lang="tr-TR" dirty="0"/>
              <a:t/>
            </a:r>
            <a:br>
              <a:rPr lang="tr-TR" dirty="0"/>
            </a:br>
            <a:endParaRPr lang="tr-TR" dirty="0"/>
          </a:p>
        </p:txBody>
      </p:sp>
      <p:sp>
        <p:nvSpPr>
          <p:cNvPr id="3" name="İçerik Yer Tutucusu 2"/>
          <p:cNvSpPr>
            <a:spLocks noGrp="1"/>
          </p:cNvSpPr>
          <p:nvPr>
            <p:ph idx="1"/>
          </p:nvPr>
        </p:nvSpPr>
        <p:spPr/>
        <p:txBody>
          <a:bodyPr>
            <a:normAutofit fontScale="85000" lnSpcReduction="20000"/>
          </a:bodyPr>
          <a:lstStyle/>
          <a:p>
            <a:pPr marL="0" indent="0">
              <a:buNone/>
            </a:pPr>
            <a:r>
              <a:rPr lang="tr-TR" dirty="0" smtClean="0"/>
              <a:t>Hastane </a:t>
            </a:r>
            <a:r>
              <a:rPr lang="tr-TR" dirty="0"/>
              <a:t>öncesi süreçte doğru tanı koyabilmek iyi bir klinik değerlendirme yapmayı ve ağrının niteliğini iyi bilmeyi zorunlu kılmaktadır. İyi bir klinik değerlendirme ise hastalığı ortaya çıkarıcı risk faktörlerini çok iyi bilmeyi gerektirmektedir.</a:t>
            </a:r>
          </a:p>
          <a:p>
            <a:pPr marL="0" indent="0">
              <a:buNone/>
            </a:pPr>
            <a:r>
              <a:rPr lang="tr-TR" dirty="0"/>
              <a:t> Dolayısıyla  </a:t>
            </a:r>
            <a:r>
              <a:rPr lang="tr-TR" dirty="0" err="1"/>
              <a:t>paramediğin</a:t>
            </a:r>
            <a:r>
              <a:rPr lang="tr-TR" dirty="0"/>
              <a:t>  doğru tanı koyabilmesi ve efektif tedavi sonucuna katkıda bulunabilmesi için;  alanda göğüs ağrılı  hastaya yaklaşımda mutlaka yapması     gerekenler aşağıda özetlenmiştir.</a:t>
            </a:r>
          </a:p>
          <a:p>
            <a:pPr marL="0" indent="0">
              <a:buNone/>
            </a:pPr>
            <a:r>
              <a:rPr lang="tr-TR" dirty="0"/>
              <a:t>•                    Kısa öykü</a:t>
            </a:r>
          </a:p>
          <a:p>
            <a:pPr marL="0" indent="0">
              <a:buNone/>
            </a:pPr>
            <a:r>
              <a:rPr lang="tr-TR" dirty="0"/>
              <a:t>•                    </a:t>
            </a:r>
            <a:r>
              <a:rPr lang="tr-TR" dirty="0" err="1"/>
              <a:t>Vital</a:t>
            </a:r>
            <a:r>
              <a:rPr lang="tr-TR" dirty="0"/>
              <a:t> bulguların değerlendirilmesi</a:t>
            </a:r>
          </a:p>
          <a:p>
            <a:pPr marL="0" indent="0">
              <a:buNone/>
            </a:pPr>
            <a:r>
              <a:rPr lang="tr-TR" dirty="0"/>
              <a:t>•                     EKG </a:t>
            </a:r>
            <a:r>
              <a:rPr lang="tr-TR" dirty="0" err="1"/>
              <a:t>monitörizasyonu</a:t>
            </a:r>
            <a:r>
              <a:rPr lang="tr-TR" dirty="0"/>
              <a:t> ve 12 derivasyonlu EKG:  </a:t>
            </a:r>
            <a:r>
              <a:rPr lang="tr-TR" dirty="0" err="1"/>
              <a:t>Hemodinamik</a:t>
            </a:r>
            <a:r>
              <a:rPr lang="tr-TR" dirty="0"/>
              <a:t> stabilizasyon ve aritmi tespiti için</a:t>
            </a:r>
          </a:p>
          <a:p>
            <a:pPr marL="0" indent="0">
              <a:buNone/>
            </a:pPr>
            <a:r>
              <a:rPr lang="tr-TR" dirty="0"/>
              <a:t>•                     </a:t>
            </a:r>
            <a:r>
              <a:rPr lang="tr-TR" dirty="0" err="1"/>
              <a:t>Ventriküler</a:t>
            </a:r>
            <a:r>
              <a:rPr lang="tr-TR" dirty="0"/>
              <a:t> </a:t>
            </a:r>
            <a:r>
              <a:rPr lang="tr-TR" dirty="0" err="1"/>
              <a:t>disritmi</a:t>
            </a:r>
            <a:r>
              <a:rPr lang="tr-TR" dirty="0"/>
              <a:t> için </a:t>
            </a:r>
            <a:r>
              <a:rPr lang="tr-TR" dirty="0" err="1"/>
              <a:t>antidisritmik</a:t>
            </a:r>
            <a:r>
              <a:rPr lang="tr-TR" dirty="0"/>
              <a:t> ilaçlar verilmesi</a:t>
            </a:r>
          </a:p>
          <a:p>
            <a:pPr marL="0" indent="0">
              <a:buNone/>
            </a:pPr>
            <a:r>
              <a:rPr lang="tr-TR" dirty="0"/>
              <a:t>•                    </a:t>
            </a:r>
            <a:r>
              <a:rPr lang="tr-TR" dirty="0" err="1"/>
              <a:t>Resüsitasyon</a:t>
            </a:r>
            <a:r>
              <a:rPr lang="tr-TR" dirty="0"/>
              <a:t> ekipmanının kontrolü</a:t>
            </a:r>
          </a:p>
          <a:p>
            <a:pPr marL="0" indent="0">
              <a:buNone/>
            </a:pPr>
            <a:r>
              <a:rPr lang="tr-TR" dirty="0"/>
              <a:t>•                    Kısa etkili nitrat</a:t>
            </a:r>
          </a:p>
          <a:p>
            <a:pPr marL="0" indent="0">
              <a:buNone/>
            </a:pPr>
            <a:endParaRPr lang="tr-TR" dirty="0"/>
          </a:p>
        </p:txBody>
      </p:sp>
    </p:spTree>
    <p:extLst>
      <p:ext uri="{BB962C8B-B14F-4D97-AF65-F5344CB8AC3E}">
        <p14:creationId xmlns:p14="http://schemas.microsoft.com/office/powerpoint/2010/main" val="421434926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GÖĞÜS AĞRILI HASTADA  HASTANE ÖNCESİ BAKIM VE </a:t>
            </a:r>
            <a:r>
              <a:rPr lang="tr-TR" dirty="0" smtClean="0"/>
              <a:t>TEDAVİ PRENSİPLERİ</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•Oksijen </a:t>
            </a:r>
            <a:r>
              <a:rPr lang="tr-TR" dirty="0"/>
              <a:t>:</a:t>
            </a:r>
            <a:r>
              <a:rPr lang="tr-TR" dirty="0" err="1"/>
              <a:t>Hipoksiyi</a:t>
            </a:r>
            <a:r>
              <a:rPr lang="tr-TR" dirty="0"/>
              <a:t> önlemek </a:t>
            </a:r>
            <a:r>
              <a:rPr lang="tr-TR" dirty="0" smtClean="0"/>
              <a:t>için</a:t>
            </a:r>
          </a:p>
          <a:p>
            <a:pPr marL="0" indent="0">
              <a:buNone/>
            </a:pPr>
            <a:r>
              <a:rPr lang="tr-TR" dirty="0" smtClean="0"/>
              <a:t>• IV damar yolunun açılması:  Kardiyak pompa yetersizliği yada             </a:t>
            </a:r>
            <a:r>
              <a:rPr lang="tr-TR" dirty="0" err="1" smtClean="0"/>
              <a:t>hipovolemiye</a:t>
            </a:r>
            <a:r>
              <a:rPr lang="tr-TR" dirty="0" smtClean="0"/>
              <a:t> bağlı hipotansiyonu  önlemek için</a:t>
            </a:r>
          </a:p>
          <a:p>
            <a:pPr marL="0" indent="0">
              <a:buNone/>
            </a:pPr>
            <a:r>
              <a:rPr lang="tr-TR" dirty="0" smtClean="0"/>
              <a:t>•Aspirin</a:t>
            </a:r>
            <a:endParaRPr lang="tr-TR" dirty="0"/>
          </a:p>
          <a:p>
            <a:pPr marL="0" indent="0">
              <a:buNone/>
            </a:pPr>
            <a:r>
              <a:rPr lang="tr-TR" dirty="0" smtClean="0"/>
              <a:t>•Morfin </a:t>
            </a:r>
            <a:r>
              <a:rPr lang="tr-TR" dirty="0"/>
              <a:t>Sülfat : Ağrı ve ajitasyon için analjezi süratle planlanmalıdır.</a:t>
            </a:r>
          </a:p>
          <a:p>
            <a:pPr marL="0" indent="0">
              <a:buNone/>
            </a:pPr>
            <a:r>
              <a:rPr lang="tr-TR" dirty="0" smtClean="0"/>
              <a:t>•</a:t>
            </a:r>
            <a:r>
              <a:rPr lang="tr-TR" dirty="0" err="1" smtClean="0"/>
              <a:t>Anksiyete</a:t>
            </a:r>
            <a:r>
              <a:rPr lang="tr-TR" dirty="0" smtClean="0"/>
              <a:t> </a:t>
            </a:r>
            <a:r>
              <a:rPr lang="tr-TR" dirty="0"/>
              <a:t>devam ediyorsa </a:t>
            </a:r>
            <a:r>
              <a:rPr lang="tr-TR" dirty="0" err="1"/>
              <a:t>benzodiazepin</a:t>
            </a:r>
            <a:r>
              <a:rPr lang="tr-TR" dirty="0"/>
              <a:t> ( 0.1- 0.2 mg/kg </a:t>
            </a:r>
            <a:r>
              <a:rPr lang="tr-TR" dirty="0" err="1"/>
              <a:t>diazepam</a:t>
            </a:r>
            <a:r>
              <a:rPr lang="tr-TR" dirty="0"/>
              <a:t>)</a:t>
            </a:r>
          </a:p>
          <a:p>
            <a:pPr marL="0" indent="0">
              <a:buNone/>
            </a:pPr>
            <a:r>
              <a:rPr lang="tr-TR" dirty="0" smtClean="0"/>
              <a:t>•Gerekliyse </a:t>
            </a:r>
            <a:r>
              <a:rPr lang="tr-TR" dirty="0" err="1"/>
              <a:t>antiemetik</a:t>
            </a:r>
            <a:endParaRPr lang="tr-TR" dirty="0"/>
          </a:p>
          <a:p>
            <a:pPr marL="0" indent="0">
              <a:buNone/>
            </a:pPr>
            <a:r>
              <a:rPr lang="tr-TR" dirty="0" smtClean="0"/>
              <a:t>•Transport </a:t>
            </a:r>
            <a:r>
              <a:rPr lang="tr-TR" dirty="0"/>
              <a:t>uzun sürecekse </a:t>
            </a:r>
            <a:r>
              <a:rPr lang="tr-TR" dirty="0" err="1"/>
              <a:t>trombolitik</a:t>
            </a:r>
            <a:r>
              <a:rPr lang="tr-TR" dirty="0"/>
              <a:t> tedavinin başlatılması</a:t>
            </a:r>
          </a:p>
          <a:p>
            <a:pPr marL="0" indent="0">
              <a:buNone/>
            </a:pPr>
            <a:r>
              <a:rPr lang="tr-TR" dirty="0"/>
              <a:t> </a:t>
            </a:r>
          </a:p>
          <a:p>
            <a:pPr marL="0" indent="0">
              <a:buNone/>
            </a:pPr>
            <a:endParaRPr lang="tr-TR" dirty="0"/>
          </a:p>
        </p:txBody>
      </p:sp>
    </p:spTree>
    <p:extLst>
      <p:ext uri="{BB962C8B-B14F-4D97-AF65-F5344CB8AC3E}">
        <p14:creationId xmlns:p14="http://schemas.microsoft.com/office/powerpoint/2010/main" val="80005725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GÖĞÜS AĞRILI HASTANIN TRANSPORTU </a:t>
            </a:r>
          </a:p>
        </p:txBody>
      </p:sp>
      <p:sp>
        <p:nvSpPr>
          <p:cNvPr id="3" name="İçerik Yer Tutucusu 2"/>
          <p:cNvSpPr>
            <a:spLocks noGrp="1"/>
          </p:cNvSpPr>
          <p:nvPr>
            <p:ph idx="1"/>
          </p:nvPr>
        </p:nvSpPr>
        <p:spPr/>
        <p:txBody>
          <a:bodyPr/>
          <a:lstStyle/>
          <a:p>
            <a:pPr marL="0" indent="0">
              <a:buNone/>
            </a:pPr>
            <a:r>
              <a:rPr lang="tr-TR" dirty="0" smtClean="0"/>
              <a:t>Telefonla </a:t>
            </a:r>
            <a:r>
              <a:rPr lang="tr-TR" dirty="0"/>
              <a:t>EKG iletişimi:</a:t>
            </a:r>
          </a:p>
          <a:p>
            <a:pPr marL="0" indent="0">
              <a:buNone/>
            </a:pPr>
            <a:r>
              <a:rPr lang="tr-TR" dirty="0"/>
              <a:t>•         12 derivasyonlu EKG çekilir</a:t>
            </a:r>
          </a:p>
          <a:p>
            <a:pPr marL="0" indent="0">
              <a:buNone/>
            </a:pPr>
            <a:r>
              <a:rPr lang="tr-TR" dirty="0"/>
              <a:t>•         Yorumlanır</a:t>
            </a:r>
          </a:p>
          <a:p>
            <a:pPr marL="0" indent="0">
              <a:buNone/>
            </a:pPr>
            <a:r>
              <a:rPr lang="tr-TR" dirty="0"/>
              <a:t>•         Çekilen EKG </a:t>
            </a:r>
            <a:r>
              <a:rPr lang="tr-TR" dirty="0" err="1"/>
              <a:t>transtelefonik</a:t>
            </a:r>
            <a:r>
              <a:rPr lang="tr-TR" dirty="0"/>
              <a:t> olarak merkeze gönderilir</a:t>
            </a:r>
          </a:p>
          <a:p>
            <a:pPr marL="0" indent="0">
              <a:buNone/>
            </a:pPr>
            <a:r>
              <a:rPr lang="tr-TR" dirty="0"/>
              <a:t>•         Standart telefon hatları yeterli kalitede EKG iletimi sağlarlar.</a:t>
            </a:r>
          </a:p>
          <a:p>
            <a:pPr marL="0" indent="0">
              <a:buNone/>
            </a:pPr>
            <a:endParaRPr lang="tr-TR" dirty="0"/>
          </a:p>
        </p:txBody>
      </p:sp>
    </p:spTree>
    <p:extLst>
      <p:ext uri="{BB962C8B-B14F-4D97-AF65-F5344CB8AC3E}">
        <p14:creationId xmlns:p14="http://schemas.microsoft.com/office/powerpoint/2010/main" val="144525899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Göğüs Ağrılı Hastanın hastaneye nakli:</a:t>
            </a:r>
            <a:br>
              <a:rPr lang="tr-TR" dirty="0"/>
            </a:b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err="1" smtClean="0"/>
              <a:t>Kardiyovasküler</a:t>
            </a:r>
            <a:r>
              <a:rPr lang="tr-TR" dirty="0" smtClean="0"/>
              <a:t> </a:t>
            </a:r>
            <a:r>
              <a:rPr lang="tr-TR" dirty="0"/>
              <a:t>olması muhtemel göğüs ağrısı olan tüm hastalar sedye ile ve     hasta hangi pozisyonda rahat ediyorsa o şekilde taşınmalıdır. Önerilen pozisyon sedyenin baş tarafının 40 derece yüksek olmasıdır.</a:t>
            </a:r>
          </a:p>
          <a:p>
            <a:pPr marL="0" indent="0">
              <a:buNone/>
            </a:pPr>
            <a:r>
              <a:rPr lang="tr-TR" b="1" dirty="0">
                <a:solidFill>
                  <a:srgbClr val="FF0000"/>
                </a:solidFill>
              </a:rPr>
              <a:t>Ambulans hızı: </a:t>
            </a:r>
            <a:r>
              <a:rPr lang="tr-TR" dirty="0"/>
              <a:t>Sağduyu limitlerinde olmalı ve hastaya ek bir </a:t>
            </a:r>
            <a:r>
              <a:rPr lang="tr-TR" dirty="0" err="1"/>
              <a:t>anksiyete</a:t>
            </a:r>
            <a:r>
              <a:rPr lang="tr-TR" dirty="0"/>
              <a:t> getirmemelidir. Mümkünse ışıklar ve sirenler açılmamalıdır.</a:t>
            </a:r>
          </a:p>
          <a:p>
            <a:pPr marL="0" indent="0">
              <a:buNone/>
            </a:pPr>
            <a:r>
              <a:rPr lang="tr-TR" dirty="0"/>
              <a:t>     </a:t>
            </a:r>
            <a:r>
              <a:rPr lang="tr-TR" b="1" dirty="0">
                <a:solidFill>
                  <a:srgbClr val="FF0000"/>
                </a:solidFill>
              </a:rPr>
              <a:t>Ambulans donanımı: </a:t>
            </a:r>
            <a:r>
              <a:rPr lang="tr-TR" dirty="0"/>
              <a:t>İdeal “kardiyolojik ambulansta” 12 derivasyonlu       EKG’nin </a:t>
            </a:r>
            <a:r>
              <a:rPr lang="tr-TR" dirty="0" err="1"/>
              <a:t>yanısıra</a:t>
            </a:r>
            <a:r>
              <a:rPr lang="tr-TR" dirty="0"/>
              <a:t> </a:t>
            </a:r>
            <a:r>
              <a:rPr lang="tr-TR" dirty="0" err="1"/>
              <a:t>defibrilatör</a:t>
            </a:r>
            <a:r>
              <a:rPr lang="tr-TR" dirty="0"/>
              <a:t>, monitör, oksijen tüpü mutlaka bulunmalıdır.</a:t>
            </a:r>
          </a:p>
          <a:p>
            <a:pPr marL="0" indent="0">
              <a:buNone/>
            </a:pPr>
            <a:r>
              <a:rPr lang="tr-TR" dirty="0"/>
              <a:t>     Hastanın </a:t>
            </a:r>
            <a:r>
              <a:rPr lang="tr-TR" dirty="0" err="1"/>
              <a:t>monitörize</a:t>
            </a:r>
            <a:r>
              <a:rPr lang="tr-TR" dirty="0"/>
              <a:t> edilmesi klinik gözlemin yerine geçmemelidir. Nabız </a:t>
            </a:r>
            <a:r>
              <a:rPr lang="tr-TR" dirty="0" err="1"/>
              <a:t>oksimetresinin</a:t>
            </a:r>
            <a:r>
              <a:rPr lang="tr-TR" dirty="0"/>
              <a:t> ve otomatik    kan basıncı monitörünün bulunması arzulanan diğer     şartlardır.</a:t>
            </a:r>
          </a:p>
          <a:p>
            <a:pPr marL="0" indent="0">
              <a:buNone/>
            </a:pPr>
            <a:endParaRPr lang="tr-TR" dirty="0"/>
          </a:p>
        </p:txBody>
      </p:sp>
    </p:spTree>
    <p:extLst>
      <p:ext uri="{BB962C8B-B14F-4D97-AF65-F5344CB8AC3E}">
        <p14:creationId xmlns:p14="http://schemas.microsoft.com/office/powerpoint/2010/main" val="98546339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Göğüs Ağrılı Hastanın hastaneye nakli</a:t>
            </a:r>
            <a:r>
              <a:rPr lang="tr-TR" dirty="0" smtClean="0"/>
              <a:t>:</a:t>
            </a:r>
            <a:endParaRPr lang="tr-TR" dirty="0"/>
          </a:p>
        </p:txBody>
      </p:sp>
      <p:sp>
        <p:nvSpPr>
          <p:cNvPr id="3" name="İçerik Yer Tutucusu 2"/>
          <p:cNvSpPr>
            <a:spLocks noGrp="1"/>
          </p:cNvSpPr>
          <p:nvPr>
            <p:ph idx="1"/>
          </p:nvPr>
        </p:nvSpPr>
        <p:spPr/>
        <p:txBody>
          <a:bodyPr/>
          <a:lstStyle/>
          <a:p>
            <a:pPr marL="0" indent="0">
              <a:buNone/>
            </a:pPr>
            <a:r>
              <a:rPr lang="tr-TR" b="1" dirty="0">
                <a:solidFill>
                  <a:srgbClr val="FF0000"/>
                </a:solidFill>
              </a:rPr>
              <a:t>Hastane seçimi: </a:t>
            </a:r>
            <a:r>
              <a:rPr lang="tr-TR" dirty="0"/>
              <a:t>Hastanın en yakın hastaneye değil, </a:t>
            </a:r>
            <a:r>
              <a:rPr lang="tr-TR" dirty="0" err="1"/>
              <a:t>reperfüzyon</a:t>
            </a:r>
            <a:r>
              <a:rPr lang="tr-TR" dirty="0"/>
              <a:t> tedavisi    uygulanabilecek bir merkeze götürülmesi gerekir. Önemli bir diğer nokta ambulans çağrıldıktan sonra </a:t>
            </a:r>
            <a:r>
              <a:rPr lang="tr-TR" dirty="0" err="1"/>
              <a:t>reperfüzyon</a:t>
            </a:r>
            <a:r>
              <a:rPr lang="tr-TR" dirty="0"/>
              <a:t> tedavisine kadar geçecek sürenin 60 dakikadan daha kısa olması şartıdır.</a:t>
            </a:r>
          </a:p>
          <a:p>
            <a:pPr marL="0" indent="0">
              <a:buNone/>
            </a:pPr>
            <a:r>
              <a:rPr lang="tr-TR" b="1" dirty="0">
                <a:solidFill>
                  <a:srgbClr val="FF0000"/>
                </a:solidFill>
              </a:rPr>
              <a:t>Hastaneyle iletişim: </a:t>
            </a:r>
            <a:r>
              <a:rPr lang="tr-TR" dirty="0"/>
              <a:t>Ambulans hekimi/ </a:t>
            </a:r>
            <a:r>
              <a:rPr lang="tr-TR" dirty="0" err="1"/>
              <a:t>paramedik</a:t>
            </a:r>
            <a:r>
              <a:rPr lang="tr-TR" dirty="0"/>
              <a:t> nakil sırasında gideceği hastane ile iletişim kurmalı; hastanın ağrısı, </a:t>
            </a:r>
            <a:r>
              <a:rPr lang="tr-TR" dirty="0" err="1"/>
              <a:t>hemodinamik</a:t>
            </a:r>
            <a:r>
              <a:rPr lang="tr-TR" dirty="0"/>
              <a:t> durumu, kardiyak ritmi ve EKG bulguları konusunda bilgi vermelidir. Ayrıca olası varış zamanını da bildirmelidir.</a:t>
            </a:r>
          </a:p>
          <a:p>
            <a:pPr marL="0" indent="0">
              <a:buNone/>
            </a:pPr>
            <a:endParaRPr lang="tr-TR" dirty="0"/>
          </a:p>
        </p:txBody>
      </p:sp>
    </p:spTree>
    <p:extLst>
      <p:ext uri="{BB962C8B-B14F-4D97-AF65-F5344CB8AC3E}">
        <p14:creationId xmlns:p14="http://schemas.microsoft.com/office/powerpoint/2010/main" val="52576148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Göğüs Ağrısına Yaklaşım (Özet) </a:t>
            </a:r>
            <a:endParaRPr lang="tr-TR" dirty="0"/>
          </a:p>
        </p:txBody>
      </p:sp>
      <p:sp>
        <p:nvSpPr>
          <p:cNvPr id="3" name="2 İçerik Yer Tutucusu"/>
          <p:cNvSpPr>
            <a:spLocks noGrp="1"/>
          </p:cNvSpPr>
          <p:nvPr>
            <p:ph idx="1"/>
          </p:nvPr>
        </p:nvSpPr>
        <p:spPr/>
        <p:txBody>
          <a:bodyPr>
            <a:normAutofit/>
          </a:bodyPr>
          <a:lstStyle/>
          <a:p>
            <a:r>
              <a:rPr lang="tr-TR" dirty="0" smtClean="0"/>
              <a:t> ABC değerlendirilir.</a:t>
            </a:r>
          </a:p>
          <a:p>
            <a:r>
              <a:rPr lang="tr-TR" dirty="0" smtClean="0"/>
              <a:t> Hızlı </a:t>
            </a:r>
            <a:r>
              <a:rPr lang="tr-TR" dirty="0" err="1" smtClean="0"/>
              <a:t>anamnez</a:t>
            </a:r>
            <a:r>
              <a:rPr lang="tr-TR" dirty="0" smtClean="0"/>
              <a:t> alınarak ölümcül tanılar gözden geçirilir. </a:t>
            </a:r>
          </a:p>
          <a:p>
            <a:r>
              <a:rPr lang="tr-TR" dirty="0" smtClean="0"/>
              <a:t> Hastalar rahat biçimde oturtulur/yatırılır. </a:t>
            </a:r>
          </a:p>
          <a:p>
            <a:r>
              <a:rPr lang="tr-TR" dirty="0" smtClean="0"/>
              <a:t> Tüm hastalara destek oksijen verilir. </a:t>
            </a:r>
          </a:p>
          <a:p>
            <a:r>
              <a:rPr lang="tr-TR" dirty="0" smtClean="0"/>
              <a:t> Damar yolu açılır. </a:t>
            </a:r>
          </a:p>
          <a:p>
            <a:r>
              <a:rPr lang="tr-TR" dirty="0" smtClean="0"/>
              <a:t> Tüm hastalar </a:t>
            </a:r>
            <a:r>
              <a:rPr lang="tr-TR" dirty="0" err="1" smtClean="0"/>
              <a:t>monitörize</a:t>
            </a:r>
            <a:r>
              <a:rPr lang="tr-TR" dirty="0" smtClean="0"/>
              <a:t> edilir.</a:t>
            </a:r>
          </a:p>
          <a:p>
            <a:r>
              <a:rPr lang="tr-TR" dirty="0" smtClean="0"/>
              <a:t> Tanı koyulabiliyorsa tedaviye başlanır.</a:t>
            </a:r>
            <a:endParaRPr lang="tr-TR" dirty="0"/>
          </a:p>
        </p:txBody>
      </p:sp>
    </p:spTree>
    <p:extLst>
      <p:ext uri="{BB962C8B-B14F-4D97-AF65-F5344CB8AC3E}">
        <p14:creationId xmlns:p14="http://schemas.microsoft.com/office/powerpoint/2010/main" val="4272985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3.   Özgeçmiş ( tıbbi öykü): </a:t>
            </a:r>
          </a:p>
        </p:txBody>
      </p:sp>
      <p:sp>
        <p:nvSpPr>
          <p:cNvPr id="3" name="İçerik Yer Tutucusu 2"/>
          <p:cNvSpPr>
            <a:spLocks noGrp="1"/>
          </p:cNvSpPr>
          <p:nvPr>
            <p:ph idx="1"/>
          </p:nvPr>
        </p:nvSpPr>
        <p:spPr/>
        <p:txBody>
          <a:bodyPr>
            <a:normAutofit fontScale="85000" lnSpcReduction="20000"/>
          </a:bodyPr>
          <a:lstStyle/>
          <a:p>
            <a:pPr marL="0" indent="0">
              <a:buNone/>
            </a:pPr>
            <a:r>
              <a:rPr lang="tr-TR" dirty="0" err="1" smtClean="0"/>
              <a:t>Kardiyovasküler</a:t>
            </a:r>
            <a:r>
              <a:rPr lang="tr-TR" dirty="0" smtClean="0"/>
              <a:t>  </a:t>
            </a:r>
            <a:r>
              <a:rPr lang="tr-TR" dirty="0"/>
              <a:t>kökenli göğüs ağrısında tıbbi öykü alırken çok zaman kaybetmemelidir. Hastanın tedavisi öyküden ziyade mevcut semptomlara yönelik olmalıdır. Eğer hastanın durumu müsaitse  aşağıdaki sorular yardımıyla öykü genişletilebilir.</a:t>
            </a:r>
          </a:p>
          <a:p>
            <a:pPr marL="0" indent="0">
              <a:buNone/>
            </a:pPr>
            <a:r>
              <a:rPr lang="tr-TR" dirty="0"/>
              <a:t>Hastanın sürekli kullandığı özellikle kardiyak ilaçlar var mı ve nelerdir?</a:t>
            </a:r>
          </a:p>
          <a:p>
            <a:pPr marL="0" indent="0">
              <a:buNone/>
            </a:pPr>
            <a:r>
              <a:rPr lang="tr-TR" dirty="0"/>
              <a:t>•         Nitratlar, </a:t>
            </a:r>
            <a:r>
              <a:rPr lang="tr-TR" dirty="0" err="1"/>
              <a:t>Propranolol</a:t>
            </a:r>
            <a:r>
              <a:rPr lang="tr-TR" dirty="0"/>
              <a:t>, </a:t>
            </a:r>
            <a:r>
              <a:rPr lang="tr-TR" dirty="0" err="1"/>
              <a:t>Digitalis</a:t>
            </a:r>
            <a:r>
              <a:rPr lang="tr-TR" dirty="0"/>
              <a:t>, </a:t>
            </a:r>
            <a:r>
              <a:rPr lang="tr-TR" dirty="0" err="1"/>
              <a:t>Diüretikler</a:t>
            </a:r>
            <a:r>
              <a:rPr lang="tr-TR" dirty="0"/>
              <a:t>, </a:t>
            </a:r>
            <a:r>
              <a:rPr lang="tr-TR" dirty="0" err="1"/>
              <a:t>Antihipertansifler</a:t>
            </a:r>
            <a:r>
              <a:rPr lang="tr-TR" dirty="0"/>
              <a:t>, </a:t>
            </a:r>
            <a:r>
              <a:rPr lang="tr-TR" dirty="0" err="1"/>
              <a:t>K</a:t>
            </a:r>
            <a:r>
              <a:rPr lang="tr-TR" dirty="0" err="1" smtClean="0"/>
              <a:t>inidin</a:t>
            </a:r>
            <a:r>
              <a:rPr lang="tr-TR" dirty="0"/>
              <a:t>, </a:t>
            </a:r>
            <a:r>
              <a:rPr lang="tr-TR" dirty="0" err="1"/>
              <a:t>v.b</a:t>
            </a:r>
            <a:endParaRPr lang="tr-TR" dirty="0"/>
          </a:p>
          <a:p>
            <a:pPr marL="0" indent="0">
              <a:buNone/>
            </a:pPr>
            <a:r>
              <a:rPr lang="tr-TR" dirty="0"/>
              <a:t>Hasta halen ciddi bir hastalığı nedeniyle tedavi alıyor mu?</a:t>
            </a:r>
          </a:p>
          <a:p>
            <a:pPr marL="0" indent="0">
              <a:buNone/>
            </a:pPr>
            <a:r>
              <a:rPr lang="tr-TR" dirty="0"/>
              <a:t>Hastada daha önce aşağıdaki hastalıklar bulunmuş mu?</a:t>
            </a:r>
          </a:p>
          <a:p>
            <a:pPr marL="0" indent="0">
              <a:buNone/>
            </a:pPr>
            <a:r>
              <a:rPr lang="tr-TR" dirty="0"/>
              <a:t>•         Kalp krizi veya </a:t>
            </a:r>
            <a:r>
              <a:rPr lang="tr-TR" dirty="0" err="1"/>
              <a:t>angina</a:t>
            </a:r>
            <a:r>
              <a:rPr lang="tr-TR" dirty="0"/>
              <a:t>, kalp yetmezliği</a:t>
            </a:r>
          </a:p>
          <a:p>
            <a:pPr marL="0" indent="0">
              <a:buNone/>
            </a:pPr>
            <a:r>
              <a:rPr lang="tr-TR" dirty="0"/>
              <a:t>•         Hipertansiyon, </a:t>
            </a:r>
            <a:r>
              <a:rPr lang="tr-TR" dirty="0" err="1"/>
              <a:t>diabet</a:t>
            </a:r>
            <a:endParaRPr lang="tr-TR" dirty="0"/>
          </a:p>
          <a:p>
            <a:pPr marL="0" indent="0">
              <a:buNone/>
            </a:pPr>
            <a:r>
              <a:rPr lang="tr-TR" dirty="0"/>
              <a:t>•         Kronik akciğer hastalıkları</a:t>
            </a:r>
          </a:p>
          <a:p>
            <a:pPr marL="0" indent="0">
              <a:buNone/>
            </a:pPr>
            <a:r>
              <a:rPr lang="tr-TR" dirty="0"/>
              <a:t>Hastanın herhangi bir şeye </a:t>
            </a:r>
            <a:r>
              <a:rPr lang="tr-TR" dirty="0" err="1"/>
              <a:t>allerjisi</a:t>
            </a:r>
            <a:r>
              <a:rPr lang="tr-TR" dirty="0"/>
              <a:t> var mı?</a:t>
            </a:r>
          </a:p>
          <a:p>
            <a:pPr marL="0" indent="0">
              <a:buNone/>
            </a:pPr>
            <a:endParaRPr lang="tr-TR" dirty="0"/>
          </a:p>
        </p:txBody>
      </p:sp>
    </p:spTree>
    <p:extLst>
      <p:ext uri="{BB962C8B-B14F-4D97-AF65-F5344CB8AC3E}">
        <p14:creationId xmlns:p14="http://schemas.microsoft.com/office/powerpoint/2010/main" val="1821987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3600" dirty="0"/>
              <a:t> </a:t>
            </a:r>
            <a:r>
              <a:rPr lang="tr-TR" sz="3600" dirty="0" err="1"/>
              <a:t>İskemik</a:t>
            </a:r>
            <a:r>
              <a:rPr lang="tr-TR" sz="3600" dirty="0"/>
              <a:t> kalp hastalığı için majör risk faktörleri varlığı sorgulanmalıdır.</a:t>
            </a:r>
            <a:br>
              <a:rPr lang="tr-TR" sz="3600" dirty="0"/>
            </a:br>
            <a:endParaRPr lang="tr-TR" sz="3600" dirty="0"/>
          </a:p>
        </p:txBody>
      </p:sp>
      <p:sp>
        <p:nvSpPr>
          <p:cNvPr id="3" name="İçerik Yer Tutucusu 2"/>
          <p:cNvSpPr>
            <a:spLocks noGrp="1"/>
          </p:cNvSpPr>
          <p:nvPr>
            <p:ph idx="1"/>
          </p:nvPr>
        </p:nvSpPr>
        <p:spPr/>
        <p:txBody>
          <a:bodyPr>
            <a:normAutofit fontScale="92500" lnSpcReduction="10000"/>
          </a:bodyPr>
          <a:lstStyle/>
          <a:p>
            <a:pPr marL="0" indent="0">
              <a:buNone/>
            </a:pPr>
            <a:r>
              <a:rPr lang="tr-TR" b="1" dirty="0" smtClean="0">
                <a:solidFill>
                  <a:srgbClr val="FF0000"/>
                </a:solidFill>
              </a:rPr>
              <a:t>1.Yaş</a:t>
            </a:r>
            <a:r>
              <a:rPr lang="tr-TR" b="1" dirty="0">
                <a:solidFill>
                  <a:srgbClr val="FF0000"/>
                </a:solidFill>
              </a:rPr>
              <a:t>: </a:t>
            </a:r>
            <a:r>
              <a:rPr lang="tr-TR" dirty="0"/>
              <a:t>Her 10 yaş artışıyla koroner kalp hastalığı riski artmaktadır. 30-39 yaşları arasında risk  % 8 iken, 50 yaşından sonra  anlamlı şekilde artış göstererek  60-69 yaşları arasında  risk  %56 olmuştur.</a:t>
            </a:r>
          </a:p>
          <a:p>
            <a:pPr marL="0" indent="0">
              <a:buNone/>
            </a:pPr>
            <a:r>
              <a:rPr lang="tr-TR" b="1" dirty="0">
                <a:solidFill>
                  <a:srgbClr val="FF0000"/>
                </a:solidFill>
              </a:rPr>
              <a:t>2.Cinsiyet: </a:t>
            </a:r>
            <a:r>
              <a:rPr lang="tr-TR" dirty="0"/>
              <a:t>Erkeklerde risk daha </a:t>
            </a:r>
            <a:r>
              <a:rPr lang="tr-TR" dirty="0" smtClean="0"/>
              <a:t>fazladır</a:t>
            </a:r>
          </a:p>
          <a:p>
            <a:pPr marL="0" indent="0">
              <a:buNone/>
            </a:pPr>
            <a:r>
              <a:rPr lang="tr-TR" b="1" dirty="0" smtClean="0">
                <a:solidFill>
                  <a:srgbClr val="FF0000"/>
                </a:solidFill>
              </a:rPr>
              <a:t>3.Hipertansiyon</a:t>
            </a:r>
            <a:r>
              <a:rPr lang="tr-TR" b="1" dirty="0">
                <a:solidFill>
                  <a:srgbClr val="FF0000"/>
                </a:solidFill>
              </a:rPr>
              <a:t>: </a:t>
            </a:r>
            <a:r>
              <a:rPr lang="tr-TR" dirty="0" err="1"/>
              <a:t>Dissekan</a:t>
            </a:r>
            <a:r>
              <a:rPr lang="tr-TR" dirty="0"/>
              <a:t> anevrizma için de önemli bir risk faktörüdür</a:t>
            </a:r>
            <a:r>
              <a:rPr lang="tr-TR" dirty="0" smtClean="0"/>
              <a:t>. </a:t>
            </a:r>
            <a:r>
              <a:rPr lang="tr-TR" b="1" dirty="0">
                <a:solidFill>
                  <a:srgbClr val="FF0000"/>
                </a:solidFill>
              </a:rPr>
              <a:t>4.Diabetes </a:t>
            </a:r>
            <a:r>
              <a:rPr lang="tr-TR" b="1" dirty="0" err="1" smtClean="0">
                <a:solidFill>
                  <a:srgbClr val="FF0000"/>
                </a:solidFill>
              </a:rPr>
              <a:t>Mellitus</a:t>
            </a:r>
            <a:endParaRPr lang="tr-TR" b="1" dirty="0" smtClean="0">
              <a:solidFill>
                <a:srgbClr val="FF0000"/>
              </a:solidFill>
            </a:endParaRPr>
          </a:p>
          <a:p>
            <a:pPr marL="0" indent="0">
              <a:buNone/>
            </a:pPr>
            <a:r>
              <a:rPr lang="tr-TR" b="1" dirty="0" smtClean="0">
                <a:solidFill>
                  <a:srgbClr val="FF0000"/>
                </a:solidFill>
              </a:rPr>
              <a:t>5.Sigara</a:t>
            </a:r>
            <a:endParaRPr lang="tr-TR" b="1" dirty="0">
              <a:solidFill>
                <a:srgbClr val="FF0000"/>
              </a:solidFill>
            </a:endParaRPr>
          </a:p>
          <a:p>
            <a:pPr marL="0" indent="0">
              <a:buNone/>
            </a:pPr>
            <a:r>
              <a:rPr lang="tr-TR" b="1" dirty="0" smtClean="0">
                <a:solidFill>
                  <a:srgbClr val="FF0000"/>
                </a:solidFill>
              </a:rPr>
              <a:t>6.Sedanter </a:t>
            </a:r>
            <a:r>
              <a:rPr lang="tr-TR" b="1" dirty="0">
                <a:solidFill>
                  <a:srgbClr val="FF0000"/>
                </a:solidFill>
              </a:rPr>
              <a:t>yaşam biçimi, stres, </a:t>
            </a:r>
            <a:r>
              <a:rPr lang="tr-TR" b="1" dirty="0" err="1">
                <a:solidFill>
                  <a:srgbClr val="FF0000"/>
                </a:solidFill>
              </a:rPr>
              <a:t>obesite</a:t>
            </a:r>
            <a:endParaRPr lang="tr-TR" b="1" dirty="0">
              <a:solidFill>
                <a:srgbClr val="FF0000"/>
              </a:solidFill>
            </a:endParaRPr>
          </a:p>
          <a:p>
            <a:pPr marL="0" indent="0">
              <a:buNone/>
            </a:pPr>
            <a:r>
              <a:rPr lang="tr-TR" b="1" dirty="0" smtClean="0">
                <a:solidFill>
                  <a:srgbClr val="FF0000"/>
                </a:solidFill>
              </a:rPr>
              <a:t>7.Operasyon </a:t>
            </a:r>
            <a:r>
              <a:rPr lang="tr-TR" b="1" dirty="0">
                <a:solidFill>
                  <a:srgbClr val="FF0000"/>
                </a:solidFill>
              </a:rPr>
              <a:t>ve travma (göğüs-boyun)  öyküsü  araştırılmalıdır</a:t>
            </a:r>
          </a:p>
          <a:p>
            <a:pPr marL="0" indent="0">
              <a:buNone/>
            </a:pPr>
            <a:r>
              <a:rPr lang="tr-TR" b="1" dirty="0" smtClean="0">
                <a:solidFill>
                  <a:srgbClr val="FF0000"/>
                </a:solidFill>
              </a:rPr>
              <a:t>8.Önceki </a:t>
            </a:r>
            <a:r>
              <a:rPr lang="tr-TR" b="1" dirty="0">
                <a:solidFill>
                  <a:srgbClr val="FF0000"/>
                </a:solidFill>
              </a:rPr>
              <a:t>EKG’lerin değerlendirilmesi ve şimdiki EKG ile karşılaştırılması</a:t>
            </a:r>
          </a:p>
        </p:txBody>
      </p:sp>
    </p:spTree>
    <p:extLst>
      <p:ext uri="{BB962C8B-B14F-4D97-AF65-F5344CB8AC3E}">
        <p14:creationId xmlns:p14="http://schemas.microsoft.com/office/powerpoint/2010/main" val="344322125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348</TotalTime>
  <Words>6090</Words>
  <Application>Microsoft Office PowerPoint</Application>
  <PresentationFormat>Geniş ekran</PresentationFormat>
  <Paragraphs>489</Paragraphs>
  <Slides>75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75</vt:i4>
      </vt:variant>
    </vt:vector>
  </HeadingPairs>
  <TitlesOfParts>
    <vt:vector size="80" baseType="lpstr">
      <vt:lpstr>Arial</vt:lpstr>
      <vt:lpstr>Calibri</vt:lpstr>
      <vt:lpstr>Calibri Light</vt:lpstr>
      <vt:lpstr>Wingdings</vt:lpstr>
      <vt:lpstr>Office Teması</vt:lpstr>
      <vt:lpstr>Göğüs Ağrısı Olan Hastaya Yaklaşım</vt:lpstr>
      <vt:lpstr> ALANDA GÖĞÜS AĞRILI HASTAYA YAKLAŞIM </vt:lpstr>
      <vt:lpstr>ALANDA GÖĞÜS AĞRILI HASTAYA YAKLAŞIM </vt:lpstr>
      <vt:lpstr> ALANDA GÖĞÜS AĞRILI HASTAYA YAKLAŞIM </vt:lpstr>
      <vt:lpstr>GÖĞÜS AĞRILI HASTANIN  ALANDA  DEĞERLENDİRİLMESİ </vt:lpstr>
      <vt:lpstr>I. ÖYKÜ: </vt:lpstr>
      <vt:lpstr>2.  Eşlik eden semptomlar var mı?(terleme, dispne, başdönmesi, senkop, çarpıntı, bulantı, kusma). </vt:lpstr>
      <vt:lpstr>3.   Özgeçmiş ( tıbbi öykü): </vt:lpstr>
      <vt:lpstr> İskemik kalp hastalığı için majör risk faktörleri varlığı sorgulanmalıdır. </vt:lpstr>
      <vt:lpstr>II. FİZİK MUAYENE: </vt:lpstr>
      <vt:lpstr>Paramedik ilk değerlendirmeyi yaptıktan  ve hastayı stabilize ettikten sonra  aşağıdaki sorulara yanıt aramalıdır. </vt:lpstr>
      <vt:lpstr>Sekonder tanılama: </vt:lpstr>
      <vt:lpstr>Bak </vt:lpstr>
      <vt:lpstr> Dinle </vt:lpstr>
      <vt:lpstr>Hisset</vt:lpstr>
      <vt:lpstr>  </vt:lpstr>
      <vt:lpstr>PowerPoint Sunusu</vt:lpstr>
      <vt:lpstr>GÖĞÜS AĞRISINDA AYIRICI TANI </vt:lpstr>
      <vt:lpstr>GÖĞÜS AĞRISINDA ETYOLOJİK fAKTÖRLER </vt:lpstr>
      <vt:lpstr> KARDİYOVASKÜLER KÖKENLİ  GÖĞÜS AĞRILARI </vt:lpstr>
      <vt:lpstr>Angina pektoris: </vt:lpstr>
      <vt:lpstr>II. Akut Koroner Sendromlar </vt:lpstr>
      <vt:lpstr> Akut koroner sendromlar EKG’de ST yükselmesi bulunup bulunmamasına göre 2 ana gruba ayrılırlar. </vt:lpstr>
      <vt:lpstr>Akut Myokard Enfarktüsünün tanısı</vt:lpstr>
      <vt:lpstr>1.  Tipik (iskemik) göğüs ağrısı: </vt:lpstr>
      <vt:lpstr>Myokard Enfarktüsünde Tanı: </vt:lpstr>
      <vt:lpstr> 2. Seri çekilen EKG’lerde izlenen gelişimsel değişiklikler </vt:lpstr>
      <vt:lpstr>3. Kardiyak belirleyicilerinde (enzim, marker)  yükselme ve düşmelerin saptanması: </vt:lpstr>
      <vt:lpstr>  Akut  Myokard  Enfarktüsünde  Hastane Öncesi Tedavi </vt:lpstr>
      <vt:lpstr>Oksijen: </vt:lpstr>
      <vt:lpstr>İntravenöz Damar Yolu Açılması </vt:lpstr>
      <vt:lpstr>Morfin sülfat: </vt:lpstr>
      <vt:lpstr>Nitrogliserin: </vt:lpstr>
      <vt:lpstr>Nitröz Oksit (N2O): </vt:lpstr>
      <vt:lpstr>Diğer hastane öncesi ilaçlar: </vt:lpstr>
      <vt:lpstr>Trombolitik Tedavi ve İlkeleri </vt:lpstr>
      <vt:lpstr>Trombolitik Tedavi Endikasyonları </vt:lpstr>
      <vt:lpstr>Trombolitik Tedavi Kontrendikasyonları </vt:lpstr>
      <vt:lpstr>KALP DIŞI NEDENLERE BAĞLI GÖĞÜS AĞRILARI</vt:lpstr>
      <vt:lpstr>Fizik Muayene  (semptom ve bulgular) </vt:lpstr>
      <vt:lpstr>EKG bulguları </vt:lpstr>
      <vt:lpstr>Hipertansiyon</vt:lpstr>
      <vt:lpstr>Hipertansiyon</vt:lpstr>
      <vt:lpstr>Hipertansif Acil </vt:lpstr>
      <vt:lpstr>Hipertansif acillerde aşağıdaki belirti ve bulgular izlenir:  </vt:lpstr>
      <vt:lpstr>Hipertansif Acil Bakım </vt:lpstr>
      <vt:lpstr>Hipertansif Acil Bakım </vt:lpstr>
      <vt:lpstr>Tansiyon pnömotoraks </vt:lpstr>
      <vt:lpstr>Hastane Öncesi Tedavi: </vt:lpstr>
      <vt:lpstr>Konjestif Kalp Yetmezliği </vt:lpstr>
      <vt:lpstr>Özafagus rüptürü </vt:lpstr>
      <vt:lpstr>Konjestif Kalp Yetmezliğinde Acil Bakım </vt:lpstr>
      <vt:lpstr>Konjestif Kalp Yetmezliğinde Acil Bakım </vt:lpstr>
      <vt:lpstr>Konjestif kalp yetmezliği acil bakım algoritması </vt:lpstr>
      <vt:lpstr>Aort Diseksiyonu  </vt:lpstr>
      <vt:lpstr>Aort diseksiyonu </vt:lpstr>
      <vt:lpstr>Aort diseksiyonu</vt:lpstr>
      <vt:lpstr>Aort diseksiyonunda acil bakım:  </vt:lpstr>
      <vt:lpstr>Abdominal Aort Anevrizması  </vt:lpstr>
      <vt:lpstr>Abdominal aort anevrizması</vt:lpstr>
      <vt:lpstr>Abdominal aort anevrizması</vt:lpstr>
      <vt:lpstr>Abdominal aort anevrizması</vt:lpstr>
      <vt:lpstr>AAA acil bakım </vt:lpstr>
      <vt:lpstr> Derin Ven Trombozu  </vt:lpstr>
      <vt:lpstr>PowerPoint Sunusu</vt:lpstr>
      <vt:lpstr>Derin ven trombozu (DVT), </vt:lpstr>
      <vt:lpstr>Derin ven trombozu</vt:lpstr>
      <vt:lpstr>Derin ven trombozu</vt:lpstr>
      <vt:lpstr> Derin ven trombozunda acil bakım:  </vt:lpstr>
      <vt:lpstr> GÖĞÜS AĞRILI HASTADA  HASTANE ÖNCESİ BAKIM VE TEDAVİ PRENSİPLERİ </vt:lpstr>
      <vt:lpstr>GÖĞÜS AĞRILI HASTADA  HASTANE ÖNCESİ BAKIM VE TEDAVİ PRENSİPLERİ</vt:lpstr>
      <vt:lpstr>GÖĞÜS AĞRILI HASTANIN TRANSPORTU </vt:lpstr>
      <vt:lpstr>Göğüs Ağrılı Hastanın hastaneye nakli: </vt:lpstr>
      <vt:lpstr>Göğüs Ağrılı Hastanın hastaneye nakli:</vt:lpstr>
      <vt:lpstr>Göğüs Ağrısına Yaklaşım (Özet)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Göğüs Ağrısı Olan Hastaya Yaklaşım</dc:title>
  <dc:creator>N.Bingöl</dc:creator>
  <cp:lastModifiedBy>N.Bingöl</cp:lastModifiedBy>
  <cp:revision>33</cp:revision>
  <dcterms:created xsi:type="dcterms:W3CDTF">2017-09-12T08:19:56Z</dcterms:created>
  <dcterms:modified xsi:type="dcterms:W3CDTF">2017-12-05T07:57:29Z</dcterms:modified>
</cp:coreProperties>
</file>