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5" r:id="rId3"/>
    <p:sldId id="326" r:id="rId4"/>
    <p:sldId id="327" r:id="rId5"/>
    <p:sldId id="328" r:id="rId6"/>
    <p:sldId id="329" r:id="rId7"/>
    <p:sldId id="336" r:id="rId8"/>
    <p:sldId id="337" r:id="rId9"/>
    <p:sldId id="339" r:id="rId10"/>
    <p:sldId id="340" r:id="rId11"/>
    <p:sldId id="341" r:id="rId12"/>
    <p:sldId id="34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538F6A"/>
    <a:srgbClr val="BCD8C7"/>
    <a:srgbClr val="E2EEE7"/>
    <a:srgbClr val="208886"/>
    <a:srgbClr val="27A5A2"/>
    <a:srgbClr val="BFF0EF"/>
    <a:srgbClr val="E0F8F7"/>
    <a:srgbClr val="CC00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6A2A08A-F88B-4CF0-91B3-EF4D8E76181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A2107D-CEF1-4A5F-9605-E8144EDE3E4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3BEAF-EF7E-49A0-A2A1-F0A85CC3B618}"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CD85288-CEE1-4BC3-BF92-AB51D4E3F03F}"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0D5F635-E046-4411-84FA-55136906B210}"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105A5B-9659-40B7-A438-DFD2A29DB3D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BC7134B-BB1F-43DA-ABBB-994A3470DC0E}"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AC89BA-0D6D-426C-9E64-5E2BD0C5A0F9}"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47239-8635-437A-A9F0-AB43777A5601}"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41C325-449D-4368-BB46-1A132443C915}"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E54C95-908C-434C-A007-63E6AAA763F1}"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rgbClr val="E2EEE7"/>
            </a:gs>
            <a:gs pos="100000">
              <a:srgbClr val="BCD8C7"/>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rgbClr val="BCD8C7"/>
              </a:gs>
              <a:gs pos="100000">
                <a:srgbClr val="538F6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C784709C-AB2A-4054-AAD3-A8EC3A48BE9A}"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74000">
                <a:srgbClr val="BCD8C7"/>
              </a:gs>
              <a:gs pos="100000">
                <a:srgbClr val="538F6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userDrawn="1"/>
        </p:nvSpPr>
        <p:spPr>
          <a:xfrm>
            <a:off x="0" y="8792"/>
            <a:ext cx="2699238" cy="307777"/>
          </a:xfrm>
          <a:prstGeom prst="rect">
            <a:avLst/>
          </a:prstGeom>
          <a:noFill/>
          <a:effectLst>
            <a:outerShdw blurRad="38100" dist="12700" dir="2700000" algn="tl" rotWithShape="0">
              <a:prstClr val="black"/>
            </a:outerShdw>
          </a:effectLst>
        </p:spPr>
        <p:txBody>
          <a:bodyPr wrap="square" rtlCol="0">
            <a:spAutoFit/>
          </a:bodyPr>
          <a:lstStyle/>
          <a:p>
            <a:r>
              <a:rPr lang="tr-TR" sz="1400" b="1" dirty="0" smtClean="0">
                <a:solidFill>
                  <a:schemeClr val="bg1"/>
                </a:solidFill>
              </a:rPr>
              <a:t>Sosyal Hareketlilik</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rgbClr val="538F6A"/>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2831976"/>
            <a:ext cx="7772400" cy="997582"/>
          </a:xfrm>
        </p:spPr>
        <p:txBody>
          <a:bodyPr>
            <a:normAutofit/>
          </a:bodyPr>
          <a:lstStyle/>
          <a:p>
            <a:r>
              <a:rPr lang="tr-TR" sz="4800" dirty="0">
                <a:cs typeface="Arial" pitchFamily="34" charset="0"/>
              </a:rPr>
              <a:t>SOSYAL </a:t>
            </a:r>
            <a:r>
              <a:rPr lang="tr-TR" sz="4800" dirty="0" smtClean="0">
                <a:cs typeface="Arial" pitchFamily="34" charset="0"/>
              </a:rPr>
              <a:t>HAREKETLİLİK</a:t>
            </a:r>
            <a:endParaRPr lang="en-US" sz="4800" dirty="0"/>
          </a:p>
        </p:txBody>
      </p:sp>
      <p:sp>
        <p:nvSpPr>
          <p:cNvPr id="6" name="Alt Başlık 5"/>
          <p:cNvSpPr>
            <a:spLocks noGrp="1"/>
          </p:cNvSpPr>
          <p:nvPr>
            <p:ph type="subTitle" idx="1"/>
          </p:nvPr>
        </p:nvSpPr>
        <p:spPr>
          <a:xfrm>
            <a:off x="1143000" y="4338883"/>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BCD8C7"/>
              </a:gs>
              <a:gs pos="100000">
                <a:srgbClr val="538F6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ayt Numarası Yer Tutucusu 7"/>
          <p:cNvSpPr>
            <a:spLocks noGrp="1"/>
          </p:cNvSpPr>
          <p:nvPr>
            <p:ph type="sldNum" sz="quarter" idx="12"/>
          </p:nvPr>
        </p:nvSpPr>
        <p:spPr/>
        <p:txBody>
          <a:bodyPr/>
          <a:lstStyle/>
          <a:p>
            <a:fld id="{4ACA2201-F616-4C35-9250-59F451F8F0F6}" type="slidenum">
              <a:rPr lang="en-US" smtClean="0"/>
              <a:pPr/>
              <a:t>1</a:t>
            </a:fld>
            <a:endParaRPr lang="en-US"/>
          </a:p>
        </p:txBody>
      </p:sp>
      <p:pic>
        <p:nvPicPr>
          <p:cNvPr id="1028" name="Picture 4" descr="SOSYAL HAREKETLİLİK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41864" y="517633"/>
            <a:ext cx="5060272" cy="224901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a:bodyPr>
          <a:lstStyle/>
          <a:p>
            <a:r>
              <a:rPr lang="tr-TR" sz="4000" i="1" dirty="0"/>
              <a:t>Teknoloji ve Teknolojik </a:t>
            </a:r>
            <a:r>
              <a:rPr lang="tr-TR" sz="4000" i="1" dirty="0" smtClean="0"/>
              <a:t>Değişme</a:t>
            </a:r>
            <a:endParaRPr lang="en-US" sz="4000" i="1" dirty="0"/>
          </a:p>
        </p:txBody>
      </p:sp>
      <p:sp>
        <p:nvSpPr>
          <p:cNvPr id="4" name="İçerik Yer Tutucusu 3"/>
          <p:cNvSpPr>
            <a:spLocks noGrp="1"/>
          </p:cNvSpPr>
          <p:nvPr>
            <p:ph idx="1"/>
          </p:nvPr>
        </p:nvSpPr>
        <p:spPr>
          <a:xfrm>
            <a:off x="628649" y="1529862"/>
            <a:ext cx="7929425" cy="4986348"/>
          </a:xfrm>
        </p:spPr>
        <p:txBody>
          <a:bodyPr>
            <a:noAutofit/>
          </a:bodyPr>
          <a:lstStyle/>
          <a:p>
            <a:pPr>
              <a:spcBef>
                <a:spcPts val="600"/>
              </a:spcBef>
            </a:pPr>
            <a:r>
              <a:rPr lang="tr-TR" sz="2000" dirty="0" smtClean="0"/>
              <a:t>İnsanların doğayı denetim altına almak için kullandıkları bilgi, yöntem, makine, araç ve gereçler teknolojiyi meydana getirir. </a:t>
            </a:r>
          </a:p>
          <a:p>
            <a:pPr>
              <a:spcBef>
                <a:spcPts val="600"/>
              </a:spcBef>
            </a:pPr>
            <a:r>
              <a:rPr lang="tr-TR" sz="2000" dirty="0" smtClean="0"/>
              <a:t>İlk insanların kullandığı ilkel eşyalar gibi günümüzün gelişmiş bilgisayarları da insanlığın ürettiği teknolojilerdir. </a:t>
            </a:r>
          </a:p>
          <a:p>
            <a:pPr>
              <a:spcBef>
                <a:spcPts val="600"/>
              </a:spcBef>
            </a:pPr>
            <a:r>
              <a:rPr lang="tr-TR" sz="2000" dirty="0" smtClean="0"/>
              <a:t>Bilim ve teknolojinin gelişmesiyle birlikte sanayileşme hızlanmış, üretim artmış, insan ilişkileri ve toplumsal yapı da bunlardan etkilenmiştir. </a:t>
            </a:r>
          </a:p>
          <a:p>
            <a:pPr>
              <a:spcBef>
                <a:spcPts val="600"/>
              </a:spcBef>
            </a:pPr>
            <a:r>
              <a:rPr lang="tr-TR" sz="2000" dirty="0" smtClean="0"/>
              <a:t>Sanayileşme büyük toplumsal değişmelere neden olmuştur. </a:t>
            </a:r>
          </a:p>
          <a:p>
            <a:pPr>
              <a:spcBef>
                <a:spcPts val="600"/>
              </a:spcBef>
            </a:pPr>
            <a:r>
              <a:rPr lang="tr-TR" sz="2000" dirty="0" smtClean="0"/>
              <a:t>Örneğin tarımda makineleşme köyden kente göçü hızlandırmış, böylece tarıma dayalı kırsal yaşama ait toplumsal ilişkiler çözülmeye başlamış, kentleşme ve kentsel ilişkiler artmış, gecekondulaşma ortaya çıkmıştır. Tarımla uğraşan geniş aile yapısı sanayileşme ile birlikte çekirdek aile yapısına dönüşmüş, kadın çalışma yaşamına girmiştir. Bireylerin dikey hareketliliği artmış, gelenek ve göreneklerde değişmeler olmuştur.</a:t>
            </a:r>
          </a:p>
          <a:p>
            <a:pPr>
              <a:spcBef>
                <a:spcPts val="600"/>
              </a:spcBef>
            </a:pPr>
            <a:endParaRPr lang="tr-TR" sz="2000" dirty="0"/>
          </a:p>
        </p:txBody>
      </p:sp>
    </p:spTree>
    <p:extLst>
      <p:ext uri="{BB962C8B-B14F-4D97-AF65-F5344CB8AC3E}">
        <p14:creationId xmlns:p14="http://schemas.microsoft.com/office/powerpoint/2010/main" val="653801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smtClean="0"/>
              <a:t>Eğitim</a:t>
            </a:r>
            <a:endParaRPr lang="en-US" sz="4000" i="1" dirty="0"/>
          </a:p>
        </p:txBody>
      </p:sp>
      <p:sp>
        <p:nvSpPr>
          <p:cNvPr id="5" name="İçerik Yer Tutucusu 4"/>
          <p:cNvSpPr>
            <a:spLocks noGrp="1"/>
          </p:cNvSpPr>
          <p:nvPr>
            <p:ph idx="1"/>
          </p:nvPr>
        </p:nvSpPr>
        <p:spPr>
          <a:xfrm>
            <a:off x="628650" y="1529862"/>
            <a:ext cx="8364430" cy="4791040"/>
          </a:xfrm>
        </p:spPr>
        <p:txBody>
          <a:bodyPr>
            <a:normAutofit fontScale="92500"/>
          </a:bodyPr>
          <a:lstStyle/>
          <a:p>
            <a:pPr>
              <a:spcBef>
                <a:spcPts val="600"/>
              </a:spcBef>
            </a:pPr>
            <a:r>
              <a:rPr lang="tr-TR" dirty="0" smtClean="0"/>
              <a:t>Eğitim </a:t>
            </a:r>
            <a:r>
              <a:rPr lang="tr-TR" dirty="0"/>
              <a:t>her zaman toplumsal hareketliliğin itici gücü olmuştur. </a:t>
            </a:r>
            <a:endParaRPr lang="tr-TR" dirty="0" smtClean="0"/>
          </a:p>
          <a:p>
            <a:pPr>
              <a:spcBef>
                <a:spcPts val="600"/>
              </a:spcBef>
            </a:pPr>
            <a:r>
              <a:rPr lang="tr-TR" dirty="0" smtClean="0"/>
              <a:t>Toplumsal </a:t>
            </a:r>
            <a:r>
              <a:rPr lang="tr-TR" dirty="0"/>
              <a:t>hareketliliğin gerçek anahtarı eğitimdir. </a:t>
            </a:r>
            <a:endParaRPr lang="tr-TR" dirty="0" smtClean="0"/>
          </a:p>
          <a:p>
            <a:pPr>
              <a:spcBef>
                <a:spcPts val="600"/>
              </a:spcBef>
            </a:pPr>
            <a:r>
              <a:rPr lang="tr-TR" dirty="0" smtClean="0"/>
              <a:t>Özellikle </a:t>
            </a:r>
            <a:r>
              <a:rPr lang="tr-TR" dirty="0"/>
              <a:t>fırsat eşitliğinin olduğu demokratik toplumlarda eğitim çoğu zaman dikey hareketliliğin temelini oluşturur. </a:t>
            </a:r>
            <a:endParaRPr lang="tr-TR" dirty="0" smtClean="0"/>
          </a:p>
          <a:p>
            <a:pPr>
              <a:spcBef>
                <a:spcPts val="600"/>
              </a:spcBef>
            </a:pPr>
            <a:r>
              <a:rPr lang="tr-TR" dirty="0" smtClean="0"/>
              <a:t>Gelişmekte </a:t>
            </a:r>
            <a:r>
              <a:rPr lang="tr-TR" dirty="0"/>
              <a:t>olan ülkelerde, eğitimle birlikte yükselme imkânı diğer unsurlarla yükselme imkânından daha fazla olduğundan eğitim çok daha işlevsel bir etkendir. </a:t>
            </a:r>
            <a:endParaRPr lang="tr-TR" dirty="0" smtClean="0"/>
          </a:p>
          <a:p>
            <a:pPr>
              <a:spcBef>
                <a:spcPts val="600"/>
              </a:spcBef>
            </a:pPr>
            <a:r>
              <a:rPr lang="tr-TR" dirty="0" smtClean="0"/>
              <a:t>Örneğin </a:t>
            </a:r>
            <a:r>
              <a:rPr lang="tr-TR" dirty="0"/>
              <a:t>Türkiye Cumhuriyeti’nde eğitimin ortaya koyduğu hareketliliği çeşitli dönemlere göre gözlemlemek </a:t>
            </a:r>
            <a:r>
              <a:rPr lang="tr-TR" dirty="0" smtClean="0"/>
              <a:t>mümkündür.</a:t>
            </a:r>
            <a:endParaRPr lang="tr-TR" dirty="0"/>
          </a:p>
          <a:p>
            <a:pPr>
              <a:spcBef>
                <a:spcPts val="600"/>
              </a:spcBef>
            </a:pPr>
            <a:endParaRPr lang="tr-TR" dirty="0"/>
          </a:p>
        </p:txBody>
      </p:sp>
    </p:spTree>
    <p:extLst>
      <p:ext uri="{BB962C8B-B14F-4D97-AF65-F5344CB8AC3E}">
        <p14:creationId xmlns:p14="http://schemas.microsoft.com/office/powerpoint/2010/main" val="61660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628649" y="1003179"/>
            <a:ext cx="8106977" cy="4998127"/>
          </a:xfrm>
        </p:spPr>
        <p:txBody>
          <a:bodyPr>
            <a:normAutofit/>
          </a:bodyPr>
          <a:lstStyle/>
          <a:p>
            <a:pPr marL="0" indent="0">
              <a:buNone/>
            </a:pPr>
            <a:r>
              <a:rPr lang="tr-TR" dirty="0" smtClean="0"/>
              <a:t>Coğrafi </a:t>
            </a:r>
            <a:r>
              <a:rPr lang="tr-TR" dirty="0"/>
              <a:t>ve sosyal yapıda yatay hareketlilik </a:t>
            </a:r>
            <a:r>
              <a:rPr lang="tr-TR" dirty="0" smtClean="0"/>
              <a:t>örnekleri:</a:t>
            </a:r>
            <a:endParaRPr lang="tr-TR" dirty="0"/>
          </a:p>
          <a:p>
            <a:r>
              <a:rPr lang="tr-TR" sz="2600" dirty="0"/>
              <a:t>Coğrafi alanda yatay hareketlilik: </a:t>
            </a:r>
            <a:r>
              <a:rPr lang="tr-TR" sz="2600" dirty="0" smtClean="0"/>
              <a:t>İzmir’den Antalya’ya taşınmak</a:t>
            </a:r>
          </a:p>
          <a:p>
            <a:r>
              <a:rPr lang="tr-TR" sz="2600" dirty="0" smtClean="0"/>
              <a:t>Toplumsal </a:t>
            </a:r>
            <a:r>
              <a:rPr lang="tr-TR" sz="2600" dirty="0"/>
              <a:t>yapıda yatay hareketlilik: A </a:t>
            </a:r>
            <a:r>
              <a:rPr lang="tr-TR" sz="2600" dirty="0" smtClean="0"/>
              <a:t>kişisi ile çalışırken B kişisi ile çalışmak </a:t>
            </a:r>
          </a:p>
          <a:p>
            <a:pPr marL="0" indent="0">
              <a:buNone/>
            </a:pPr>
            <a:r>
              <a:rPr lang="tr-TR" dirty="0" smtClean="0"/>
              <a:t>Aşama </a:t>
            </a:r>
            <a:r>
              <a:rPr lang="tr-TR" dirty="0" err="1" smtClean="0"/>
              <a:t>aşama</a:t>
            </a:r>
            <a:r>
              <a:rPr lang="tr-TR" dirty="0" smtClean="0"/>
              <a:t> </a:t>
            </a:r>
            <a:r>
              <a:rPr lang="tr-TR" dirty="0"/>
              <a:t>gerçekleşen dikey hareketlilik</a:t>
            </a:r>
            <a:r>
              <a:rPr lang="tr-TR" dirty="0" smtClean="0"/>
              <a:t>: </a:t>
            </a:r>
          </a:p>
          <a:p>
            <a:r>
              <a:rPr lang="tr-TR" sz="2600" dirty="0" smtClean="0"/>
              <a:t>Önce </a:t>
            </a:r>
            <a:r>
              <a:rPr lang="tr-TR" sz="2600" dirty="0"/>
              <a:t>valilik yapıp sonra kaymakamlık yapmak, </a:t>
            </a:r>
            <a:r>
              <a:rPr lang="tr-TR" sz="2600" dirty="0" smtClean="0"/>
              <a:t>ardından </a:t>
            </a:r>
            <a:r>
              <a:rPr lang="tr-TR" sz="2600" dirty="0"/>
              <a:t>milletvekili olup daha sonra bakanlık </a:t>
            </a:r>
            <a:r>
              <a:rPr lang="tr-TR" sz="2600" dirty="0" smtClean="0"/>
              <a:t>yapmak</a:t>
            </a:r>
          </a:p>
          <a:p>
            <a:pPr marL="0" indent="0">
              <a:buNone/>
            </a:pPr>
            <a:r>
              <a:rPr lang="tr-TR" dirty="0" smtClean="0"/>
              <a:t>Sıçrama </a:t>
            </a:r>
            <a:r>
              <a:rPr lang="tr-TR" dirty="0"/>
              <a:t>şeklinde gerçekleşen dikey hareketlilik: </a:t>
            </a:r>
            <a:endParaRPr lang="tr-TR" dirty="0" smtClean="0"/>
          </a:p>
          <a:p>
            <a:r>
              <a:rPr lang="tr-TR" sz="2600" dirty="0" smtClean="0"/>
              <a:t>Bir </a:t>
            </a:r>
            <a:r>
              <a:rPr lang="tr-TR" sz="2600" dirty="0"/>
              <a:t>tüccarın iflas edip </a:t>
            </a:r>
            <a:r>
              <a:rPr lang="tr-TR" sz="2600" dirty="0" smtClean="0"/>
              <a:t>satıcı olması</a:t>
            </a:r>
            <a:endParaRPr lang="tr-TR" sz="2600" dirty="0"/>
          </a:p>
          <a:p>
            <a:endParaRPr lang="tr-TR" dirty="0"/>
          </a:p>
        </p:txBody>
      </p:sp>
    </p:spTree>
    <p:extLst>
      <p:ext uri="{BB962C8B-B14F-4D97-AF65-F5344CB8AC3E}">
        <p14:creationId xmlns:p14="http://schemas.microsoft.com/office/powerpoint/2010/main" val="2120240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1600886"/>
            <a:ext cx="7886700" cy="3663575"/>
          </a:xfrm>
        </p:spPr>
        <p:txBody>
          <a:bodyPr/>
          <a:lstStyle/>
          <a:p>
            <a:pPr>
              <a:lnSpc>
                <a:spcPct val="110000"/>
              </a:lnSpc>
              <a:spcAft>
                <a:spcPts val="600"/>
              </a:spcAft>
            </a:pPr>
            <a:r>
              <a:rPr lang="tr-TR" dirty="0" smtClean="0"/>
              <a:t>Bireylerin tabakalar arasındaki giriş çıkışları ya da aynı tabaka içinde yaşanan statü değişikliğine toplumsal hareketlilik denir. </a:t>
            </a:r>
          </a:p>
          <a:p>
            <a:pPr>
              <a:lnSpc>
                <a:spcPct val="110000"/>
              </a:lnSpc>
              <a:spcAft>
                <a:spcPts val="600"/>
              </a:spcAft>
            </a:pPr>
            <a:r>
              <a:rPr lang="tr-TR" dirty="0" smtClean="0"/>
              <a:t>Bireylerin ya da grupların toplumsal yapı içinde fiziksel mekân ya da toplumsal konumları açısından yer değiştirmelerine toplumsal hareketlilik denir. </a:t>
            </a:r>
            <a:endParaRPr lang="tr-TR" dirty="0"/>
          </a:p>
        </p:txBody>
      </p:sp>
    </p:spTree>
    <p:extLst>
      <p:ext uri="{BB962C8B-B14F-4D97-AF65-F5344CB8AC3E}">
        <p14:creationId xmlns:p14="http://schemas.microsoft.com/office/powerpoint/2010/main" val="1898919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628650" y="1881298"/>
            <a:ext cx="7886700" cy="3095404"/>
          </a:xfrm>
        </p:spPr>
        <p:txBody>
          <a:bodyPr/>
          <a:lstStyle/>
          <a:p>
            <a:pPr>
              <a:lnSpc>
                <a:spcPct val="110000"/>
              </a:lnSpc>
              <a:spcAft>
                <a:spcPts val="600"/>
              </a:spcAft>
            </a:pPr>
            <a:r>
              <a:rPr lang="tr-TR" dirty="0" smtClean="0"/>
              <a:t>Bireyler ya da gruplar, </a:t>
            </a:r>
            <a:br>
              <a:rPr lang="tr-TR" dirty="0" smtClean="0"/>
            </a:br>
            <a:r>
              <a:rPr lang="tr-TR" dirty="0" smtClean="0"/>
              <a:t>toplumsal tabakalar </a:t>
            </a:r>
            <a:br>
              <a:rPr lang="tr-TR" dirty="0" smtClean="0"/>
            </a:br>
            <a:r>
              <a:rPr lang="tr-TR" dirty="0" smtClean="0"/>
              <a:t>arasında ya da aynı tabaka içinde yer değiştirebilirler. </a:t>
            </a:r>
          </a:p>
          <a:p>
            <a:r>
              <a:rPr lang="tr-TR" dirty="0" smtClean="0"/>
              <a:t>Toplumsal hareketliliğin yatay ve dikey olmak üzere iki çeşidi vardır.</a:t>
            </a:r>
            <a:endParaRPr lang="tr-TR" dirty="0"/>
          </a:p>
        </p:txBody>
      </p:sp>
      <p:pic>
        <p:nvPicPr>
          <p:cNvPr id="2050" name="Picture 2" descr="SOSYAL HAREKETLİLİK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8080" y="275208"/>
            <a:ext cx="4600657" cy="258294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85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628650" y="1219144"/>
            <a:ext cx="7886700" cy="4515831"/>
          </a:xfrm>
        </p:spPr>
        <p:txBody>
          <a:bodyPr/>
          <a:lstStyle/>
          <a:p>
            <a:r>
              <a:rPr lang="tr-TR" dirty="0" smtClean="0"/>
              <a:t>Bireylerin gelir düzeylerinde saygınlıklarında ve yaşam biçimlerinde önemli değişikliklere neden olan alt tabakadan üst tabakaya geçiş ya da üst tabakadan alt tabakaya iniş biçimindeki değişmelere dikey hareketlilik denir. </a:t>
            </a:r>
          </a:p>
          <a:p>
            <a:r>
              <a:rPr lang="tr-TR" dirty="0" smtClean="0"/>
              <a:t>Bireylerin gelir düzeylerinde, saygınlıklarında ve yaşam biçimlerinde önemli bir farklılığa yol açmayan değişmelere ise yatay hareketlilik denir. Yatay hareketliliğin en çok görülen türü; mesleki hareketliliktir.</a:t>
            </a:r>
            <a:endParaRPr lang="tr-TR" dirty="0"/>
          </a:p>
        </p:txBody>
      </p:sp>
    </p:spTree>
    <p:extLst>
      <p:ext uri="{BB962C8B-B14F-4D97-AF65-F5344CB8AC3E}">
        <p14:creationId xmlns:p14="http://schemas.microsoft.com/office/powerpoint/2010/main" val="3437492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628650" y="1805838"/>
            <a:ext cx="7886700" cy="3246324"/>
          </a:xfrm>
        </p:spPr>
        <p:txBody>
          <a:bodyPr/>
          <a:lstStyle/>
          <a:p>
            <a:r>
              <a:rPr lang="tr-TR" dirty="0" smtClean="0"/>
              <a:t>Diğer bir türü de yerleşim yerleri ve bölgeler arası coğrafi hareketliliktir. </a:t>
            </a:r>
          </a:p>
          <a:p>
            <a:r>
              <a:rPr lang="tr-TR" dirty="0" smtClean="0"/>
              <a:t>Dikey ve yatay hareketlilik bazen birlikte gerçekleşebilir. Örneğin herhangi bir şehirdeki şirkette çalışan biri, aynı şirketin başka bir şehrindeki hatta başka bir ülkedeki şubesinde daha yüksek bir mesleki statüye yükselebilir.</a:t>
            </a:r>
            <a:endParaRPr lang="tr-TR" dirty="0"/>
          </a:p>
        </p:txBody>
      </p:sp>
    </p:spTree>
    <p:extLst>
      <p:ext uri="{BB962C8B-B14F-4D97-AF65-F5344CB8AC3E}">
        <p14:creationId xmlns:p14="http://schemas.microsoft.com/office/powerpoint/2010/main" val="1880409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628650" y="714834"/>
            <a:ext cx="7886700" cy="5543926"/>
          </a:xfrm>
        </p:spPr>
        <p:txBody>
          <a:bodyPr>
            <a:normAutofit/>
          </a:bodyPr>
          <a:lstStyle/>
          <a:p>
            <a:r>
              <a:rPr lang="tr-TR" dirty="0"/>
              <a:t>Bir toplumda alt tabakada yer alan </a:t>
            </a:r>
            <a:r>
              <a:rPr lang="tr-TR" dirty="0" smtClean="0"/>
              <a:t/>
            </a:r>
            <a:br>
              <a:rPr lang="tr-TR" dirty="0" smtClean="0"/>
            </a:br>
            <a:r>
              <a:rPr lang="tr-TR" dirty="0" smtClean="0"/>
              <a:t>bir </a:t>
            </a:r>
            <a:r>
              <a:rPr lang="tr-TR" dirty="0"/>
              <a:t>ailenin üyesi olarak dünyaya </a:t>
            </a:r>
            <a:r>
              <a:rPr lang="tr-TR" dirty="0" smtClean="0"/>
              <a:t/>
            </a:r>
            <a:br>
              <a:rPr lang="tr-TR" dirty="0" smtClean="0"/>
            </a:br>
            <a:r>
              <a:rPr lang="tr-TR" dirty="0" smtClean="0"/>
              <a:t>gelen </a:t>
            </a:r>
            <a:r>
              <a:rPr lang="tr-TR" dirty="0"/>
              <a:t>bireyin ne ölçüde üst </a:t>
            </a:r>
            <a:r>
              <a:rPr lang="tr-TR" dirty="0" smtClean="0"/>
              <a:t/>
            </a:r>
            <a:br>
              <a:rPr lang="tr-TR" dirty="0" smtClean="0"/>
            </a:br>
            <a:r>
              <a:rPr lang="tr-TR" dirty="0" smtClean="0"/>
              <a:t>tabakalara </a:t>
            </a:r>
            <a:r>
              <a:rPr lang="tr-TR" dirty="0"/>
              <a:t>geçme imkânı </a:t>
            </a:r>
            <a:r>
              <a:rPr lang="tr-TR" dirty="0" smtClean="0"/>
              <a:t/>
            </a:r>
            <a:br>
              <a:rPr lang="tr-TR" dirty="0" smtClean="0"/>
            </a:br>
            <a:r>
              <a:rPr lang="tr-TR" dirty="0" smtClean="0"/>
              <a:t>bulduğu </a:t>
            </a:r>
            <a:r>
              <a:rPr lang="tr-TR" dirty="0"/>
              <a:t>çeşitli sosyoekonomik </a:t>
            </a:r>
            <a:r>
              <a:rPr lang="tr-TR" dirty="0" smtClean="0"/>
              <a:t/>
            </a:r>
            <a:br>
              <a:rPr lang="tr-TR" dirty="0" smtClean="0"/>
            </a:br>
            <a:r>
              <a:rPr lang="tr-TR" dirty="0" smtClean="0"/>
              <a:t>koşullara </a:t>
            </a:r>
            <a:r>
              <a:rPr lang="tr-TR" dirty="0"/>
              <a:t>bağlıdır. </a:t>
            </a:r>
            <a:endParaRPr lang="tr-TR" dirty="0" smtClean="0"/>
          </a:p>
          <a:p>
            <a:r>
              <a:rPr lang="tr-TR" dirty="0" smtClean="0"/>
              <a:t>Bu </a:t>
            </a:r>
            <a:r>
              <a:rPr lang="tr-TR" dirty="0"/>
              <a:t>koşulların belki de en önemlileri fırsat eşitliğinin sağlanması, rekabet etme önündeki engellerin kaldırılması ve eğitim imkânlarıdır. </a:t>
            </a:r>
            <a:endParaRPr lang="tr-TR" dirty="0" smtClean="0"/>
          </a:p>
          <a:p>
            <a:r>
              <a:rPr lang="tr-TR" dirty="0" smtClean="0"/>
              <a:t>Tüm </a:t>
            </a:r>
            <a:r>
              <a:rPr lang="tr-TR" dirty="0"/>
              <a:t>gelişmiş çağdaş toplumlar bu bakımlardan her çeşit toplumsal hareketliliği olanaklı kılan bir yapıya sahiptir.</a:t>
            </a:r>
          </a:p>
        </p:txBody>
      </p:sp>
      <p:pic>
        <p:nvPicPr>
          <p:cNvPr id="3074" name="Picture 2" descr="SOSYAL HAREKETLİLİK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65044" y="395496"/>
            <a:ext cx="3781302" cy="2835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813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619858" y="444257"/>
            <a:ext cx="8311078" cy="1455564"/>
          </a:xfrm>
        </p:spPr>
        <p:txBody>
          <a:bodyPr>
            <a:normAutofit/>
          </a:bodyPr>
          <a:lstStyle/>
          <a:p>
            <a:r>
              <a:rPr lang="tr-TR" dirty="0" smtClean="0"/>
              <a:t>SOSYAL HAREKETLİLİĞİ ETKİLEYEN FAKTÖRLER</a:t>
            </a:r>
            <a:endParaRPr lang="tr-TR" dirty="0"/>
          </a:p>
        </p:txBody>
      </p:sp>
      <p:sp>
        <p:nvSpPr>
          <p:cNvPr id="4" name="İçerik Yer Tutucusu 3"/>
          <p:cNvSpPr>
            <a:spLocks noGrp="1"/>
          </p:cNvSpPr>
          <p:nvPr>
            <p:ph idx="1"/>
          </p:nvPr>
        </p:nvSpPr>
        <p:spPr>
          <a:xfrm>
            <a:off x="628649" y="1796192"/>
            <a:ext cx="8044833" cy="4773284"/>
          </a:xfrm>
        </p:spPr>
        <p:txBody>
          <a:bodyPr>
            <a:normAutofit fontScale="92500"/>
          </a:bodyPr>
          <a:lstStyle/>
          <a:p>
            <a:r>
              <a:rPr lang="tr-TR" dirty="0" smtClean="0"/>
              <a:t>Toplumsal hareketliliğin yatay ve dikey boyutlarda ortaya çıkıp gelişmesini sağlayan çeşitli etmenler bulunmaktadır. </a:t>
            </a:r>
          </a:p>
          <a:p>
            <a:r>
              <a:rPr lang="tr-TR" dirty="0" smtClean="0"/>
              <a:t>Ancak bu etmenlerin bütün farklılıklarına rağmen ortak bir yanı vardır. O da toplumsal hareketlilik gerçeğinin “toplumsal başarı” arzusuna göre şekillenmesidir. </a:t>
            </a:r>
          </a:p>
          <a:p>
            <a:r>
              <a:rPr lang="tr-TR" dirty="0" smtClean="0"/>
              <a:t>Başarı her ne kadar kişiden kişiye, toplumdan topluma değişse de başarı konusunda biçimsel ölçütlerin ortak olarak işlediği göz önüne alındığında toplumsal başarının her toplum için teşvik edici bir standart olduğunu kabul etmek gerekir.</a:t>
            </a:r>
            <a:endParaRPr lang="tr-TR" dirty="0"/>
          </a:p>
        </p:txBody>
      </p:sp>
    </p:spTree>
    <p:extLst>
      <p:ext uri="{BB962C8B-B14F-4D97-AF65-F5344CB8AC3E}">
        <p14:creationId xmlns:p14="http://schemas.microsoft.com/office/powerpoint/2010/main" val="934417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dirty="0"/>
              <a:t>Demografik </a:t>
            </a:r>
            <a:r>
              <a:rPr lang="tr-TR" dirty="0" smtClean="0"/>
              <a:t>Etmenl</a:t>
            </a:r>
            <a:r>
              <a:rPr lang="tr-TR" dirty="0"/>
              <a:t>er</a:t>
            </a:r>
            <a:endParaRPr lang="en-US" dirty="0"/>
          </a:p>
        </p:txBody>
      </p:sp>
      <p:sp>
        <p:nvSpPr>
          <p:cNvPr id="4" name="İçerik Yer Tutucusu 3"/>
          <p:cNvSpPr>
            <a:spLocks noGrp="1"/>
          </p:cNvSpPr>
          <p:nvPr>
            <p:ph idx="1"/>
          </p:nvPr>
        </p:nvSpPr>
        <p:spPr>
          <a:xfrm>
            <a:off x="628650" y="1680783"/>
            <a:ext cx="7886700" cy="3894394"/>
          </a:xfrm>
        </p:spPr>
        <p:txBody>
          <a:bodyPr/>
          <a:lstStyle/>
          <a:p>
            <a:pPr>
              <a:lnSpc>
                <a:spcPct val="150000"/>
              </a:lnSpc>
            </a:pPr>
            <a:r>
              <a:rPr lang="tr-TR" dirty="0" smtClean="0"/>
              <a:t>Ekonomik Etmenler</a:t>
            </a:r>
          </a:p>
          <a:p>
            <a:pPr>
              <a:lnSpc>
                <a:spcPct val="150000"/>
              </a:lnSpc>
            </a:pPr>
            <a:r>
              <a:rPr lang="tr-TR" dirty="0" smtClean="0"/>
              <a:t>Ailenin Toplumsal Yapısı</a:t>
            </a:r>
          </a:p>
          <a:p>
            <a:pPr>
              <a:lnSpc>
                <a:spcPct val="150000"/>
              </a:lnSpc>
            </a:pPr>
            <a:r>
              <a:rPr lang="tr-TR" dirty="0" smtClean="0"/>
              <a:t>Teknoloji ve Teknolojik Değişme</a:t>
            </a:r>
          </a:p>
          <a:p>
            <a:pPr>
              <a:lnSpc>
                <a:spcPct val="150000"/>
              </a:lnSpc>
            </a:pPr>
            <a:r>
              <a:rPr lang="tr-TR" dirty="0" smtClean="0"/>
              <a:t>Siyasal Etmenler</a:t>
            </a:r>
          </a:p>
          <a:p>
            <a:pPr>
              <a:lnSpc>
                <a:spcPct val="150000"/>
              </a:lnSpc>
            </a:pPr>
            <a:r>
              <a:rPr lang="tr-TR" dirty="0" smtClean="0"/>
              <a:t>Eğitim Etmeni</a:t>
            </a:r>
            <a:endParaRPr lang="tr-TR" dirty="0"/>
          </a:p>
        </p:txBody>
      </p:sp>
    </p:spTree>
    <p:extLst>
      <p:ext uri="{BB962C8B-B14F-4D97-AF65-F5344CB8AC3E}">
        <p14:creationId xmlns:p14="http://schemas.microsoft.com/office/powerpoint/2010/main" val="290269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a:bodyPr>
          <a:lstStyle/>
          <a:p>
            <a:r>
              <a:rPr lang="tr-TR" sz="4000" i="1" dirty="0" smtClean="0"/>
              <a:t>Ekonomik Etmenler</a:t>
            </a:r>
            <a:endParaRPr lang="tr-TR" sz="4000" i="1" dirty="0"/>
          </a:p>
        </p:txBody>
      </p:sp>
      <p:sp>
        <p:nvSpPr>
          <p:cNvPr id="4" name="İçerik Yer Tutucusu 3"/>
          <p:cNvSpPr>
            <a:spLocks noGrp="1"/>
          </p:cNvSpPr>
          <p:nvPr>
            <p:ph idx="1"/>
          </p:nvPr>
        </p:nvSpPr>
        <p:spPr>
          <a:xfrm>
            <a:off x="628649" y="1361187"/>
            <a:ext cx="8284531" cy="5048492"/>
          </a:xfrm>
        </p:spPr>
        <p:txBody>
          <a:bodyPr>
            <a:noAutofit/>
          </a:bodyPr>
          <a:lstStyle/>
          <a:p>
            <a:pPr>
              <a:lnSpc>
                <a:spcPct val="90000"/>
              </a:lnSpc>
              <a:spcBef>
                <a:spcPts val="600"/>
              </a:spcBef>
            </a:pPr>
            <a:r>
              <a:rPr lang="tr-TR" sz="2400" dirty="0" smtClean="0"/>
              <a:t>Toplumsal hareketliliğin başlıca etmenleri arasında ekonomik etmenler yer alır. </a:t>
            </a:r>
          </a:p>
          <a:p>
            <a:pPr>
              <a:lnSpc>
                <a:spcPct val="90000"/>
              </a:lnSpc>
              <a:spcBef>
                <a:spcPts val="600"/>
              </a:spcBef>
            </a:pPr>
            <a:r>
              <a:rPr lang="tr-TR" sz="2400" dirty="0" smtClean="0"/>
              <a:t>Hareketliliğin soya bağlı olmadığı zamanlarda meslek, gelir ve servet toplumsal hareketliliği doğrudan etkileyebilecek güç ve işleve sahiptir. </a:t>
            </a:r>
          </a:p>
          <a:p>
            <a:pPr>
              <a:lnSpc>
                <a:spcPct val="90000"/>
              </a:lnSpc>
              <a:spcBef>
                <a:spcPts val="600"/>
              </a:spcBef>
            </a:pPr>
            <a:r>
              <a:rPr lang="tr-TR" sz="2400" dirty="0" smtClean="0"/>
              <a:t>Servet ve paranın değişmesiyle birlikte dikey hareketlilik sonucunda insanların bir kısmı en azından ikinci kuşakta eğitim imkânlarından azami ölçüde yararlanabilme ve yöneldikleri statü gruplarının rol davranışlarında bulunabilecek durumlara gelebilmektedirler. </a:t>
            </a:r>
          </a:p>
          <a:p>
            <a:pPr>
              <a:lnSpc>
                <a:spcPct val="90000"/>
              </a:lnSpc>
              <a:spcBef>
                <a:spcPts val="600"/>
              </a:spcBef>
            </a:pPr>
            <a:r>
              <a:rPr lang="tr-TR" sz="2400" dirty="0" smtClean="0"/>
              <a:t>Ülkelerin gelişmişlik düzeyi toplumsal hareketliliğin daha açık ve yoğun olarak yaşanmasını sağlar. </a:t>
            </a:r>
          </a:p>
          <a:p>
            <a:pPr>
              <a:lnSpc>
                <a:spcPct val="90000"/>
              </a:lnSpc>
              <a:spcBef>
                <a:spcPts val="600"/>
              </a:spcBef>
            </a:pPr>
            <a:r>
              <a:rPr lang="tr-TR" sz="2400" dirty="0" smtClean="0"/>
              <a:t>Az gelişmiş ülkelerde bu durum tam tersi bir şekilde işlemekte ve toplumsal hareketlilik imkânları daha az olmaktadır.</a:t>
            </a:r>
          </a:p>
        </p:txBody>
      </p:sp>
    </p:spTree>
    <p:extLst>
      <p:ext uri="{BB962C8B-B14F-4D97-AF65-F5344CB8AC3E}">
        <p14:creationId xmlns:p14="http://schemas.microsoft.com/office/powerpoint/2010/main" val="2860508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2088</TotalTime>
  <Words>586</Words>
  <Application>Microsoft Office PowerPoint</Application>
  <PresentationFormat>Ekran Gösterisi (4:3)</PresentationFormat>
  <Paragraphs>49</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Calibri</vt:lpstr>
      <vt:lpstr>Office Teması</vt:lpstr>
      <vt:lpstr>SOSYAL HAREKETLİLİK</vt:lpstr>
      <vt:lpstr>PowerPoint Sunusu</vt:lpstr>
      <vt:lpstr>PowerPoint Sunusu</vt:lpstr>
      <vt:lpstr>PowerPoint Sunusu</vt:lpstr>
      <vt:lpstr>PowerPoint Sunusu</vt:lpstr>
      <vt:lpstr>PowerPoint Sunusu</vt:lpstr>
      <vt:lpstr>SOSYAL HAREKETLİLİĞİ ETKİLEYEN FAKTÖRLER</vt:lpstr>
      <vt:lpstr>Demografik Etmenler</vt:lpstr>
      <vt:lpstr>Ekonomik Etmenler</vt:lpstr>
      <vt:lpstr>Teknoloji ve Teknolojik Değişme</vt:lpstr>
      <vt:lpstr>Eğitim</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182</cp:revision>
  <dcterms:created xsi:type="dcterms:W3CDTF">2019-12-09T10:03:14Z</dcterms:created>
  <dcterms:modified xsi:type="dcterms:W3CDTF">2019-12-27T12:46:34Z</dcterms:modified>
</cp:coreProperties>
</file>