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259" r:id="rId4"/>
    <p:sldId id="257" r:id="rId5"/>
    <p:sldId id="260" r:id="rId6"/>
    <p:sldId id="258" r:id="rId7"/>
    <p:sldId id="263" r:id="rId8"/>
    <p:sldId id="264" r:id="rId9"/>
    <p:sldId id="261" r:id="rId10"/>
    <p:sldId id="262"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78674" autoAdjust="0"/>
  </p:normalViewPr>
  <p:slideViewPr>
    <p:cSldViewPr snapToGrid="0">
      <p:cViewPr varScale="1">
        <p:scale>
          <a:sx n="54" d="100"/>
          <a:sy n="54" d="100"/>
        </p:scale>
        <p:origin x="-696"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7DA1-A55E-4783-98D5-B6C26C6882E7}" type="datetimeFigureOut">
              <a:rPr lang="tr-TR" smtClean="0"/>
              <a:pPr/>
              <a:t>24.12.2019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57F54-524C-4CB1-91CC-93F89134ED1D}" type="slidenum">
              <a:rPr lang="tr-TR" smtClean="0"/>
              <a:pPr/>
              <a:t>‹#›</a:t>
            </a:fld>
            <a:endParaRPr lang="tr-TR"/>
          </a:p>
        </p:txBody>
      </p:sp>
    </p:spTree>
    <p:extLst>
      <p:ext uri="{BB962C8B-B14F-4D97-AF65-F5344CB8AC3E}">
        <p14:creationId xmlns:p14="http://schemas.microsoft.com/office/powerpoint/2010/main" xmlns="" val="193776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200" b="1"/>
            </a:pPr>
            <a:r>
              <a:t>8	ET</a:t>
            </a:r>
          </a:p>
          <a:p>
            <a:pPr>
              <a:defRPr sz="1200"/>
            </a:pPr>
            <a:r>
              <a:t>ET technique, allows the production of a large number of offspring from selected dams, thus optimizing selection response in breeding programs given the higher selection intensity and lower generation interval achieved. The success of ET depends on several factors affecting survival of transferred embryos including;</a:t>
            </a:r>
          </a:p>
          <a:p>
            <a:pPr marL="228600" indent="-228600">
              <a:buSzPct val="100000"/>
              <a:buAutoNum type="arabicPeriod"/>
              <a:defRPr sz="1200" b="1">
                <a:solidFill>
                  <a:srgbClr val="FF2600"/>
                </a:solidFill>
              </a:defRPr>
            </a:pPr>
            <a:r>
              <a:t>management of donor and recipient does, </a:t>
            </a:r>
          </a:p>
          <a:p>
            <a:pPr marL="228600" indent="-228600">
              <a:buSzPct val="100000"/>
              <a:buAutoNum type="arabicPeriod"/>
              <a:defRPr sz="1200" b="1">
                <a:solidFill>
                  <a:srgbClr val="FF2600"/>
                </a:solidFill>
              </a:defRPr>
            </a:pPr>
            <a:r>
              <a:t>estrus synchronization in donors and recipients and superovulation of donors, </a:t>
            </a:r>
          </a:p>
          <a:p>
            <a:pPr>
              <a:defRPr sz="1200"/>
            </a:pPr>
            <a:r>
              <a:t>An average of </a:t>
            </a:r>
            <a:r>
              <a:rPr b="1"/>
              <a:t>6 to 8 transferable embryos</a:t>
            </a:r>
            <a:r>
              <a:t> per donor can be produced in a successful goat ET program. These results depend on some factors  such as </a:t>
            </a:r>
            <a:r>
              <a:rPr b="1"/>
              <a:t>breed</a:t>
            </a:r>
            <a:r>
              <a:t>, </a:t>
            </a:r>
            <a:r>
              <a:rPr b="1"/>
              <a:t>age</a:t>
            </a:r>
            <a:r>
              <a:t> and </a:t>
            </a:r>
            <a:r>
              <a:rPr b="1"/>
              <a:t>nutrition</a:t>
            </a:r>
            <a:r>
              <a:t> that contribute to the high variability. The variability of the superovulatory response, the poor fertilization associated with high ovulatory responses and early regression of corpora lutea.</a:t>
            </a:r>
          </a:p>
          <a:p>
            <a:pPr>
              <a:defRPr sz="1200" b="1"/>
            </a:pPr>
            <a:r>
              <a:t>Superovulation</a:t>
            </a:r>
          </a:p>
          <a:p>
            <a:pPr>
              <a:defRPr sz="1200"/>
            </a:pPr>
            <a:r>
              <a:t>There are a number of ways to superovulate goat and sheep, each of which has its advantages and disadvantages. The major commercial products applied are equine chorionic gonadotrophin (eCG or PMSG) and FSHp (porcine pituitary gland).</a:t>
            </a:r>
          </a:p>
          <a:p>
            <a:pPr>
              <a:defRPr sz="1200"/>
            </a:pPr>
            <a:r>
              <a:rPr b="1"/>
              <a:t>FSH</a:t>
            </a:r>
            <a:r>
              <a:t> is administered twice daily for 3-4 days, usually in decreasing doses between 1-5 mg (example 2-2-1.5-1.5-1-1-0.5-0.5), beginning between 1 and 4 days before the end of the progestagen treatment since the half-life of pFSH is </a:t>
            </a:r>
            <a:r>
              <a:rPr b="1"/>
              <a:t>only 5 hours.</a:t>
            </a:r>
            <a:r>
              <a:t>	</a:t>
            </a:r>
          </a:p>
          <a:p>
            <a:pPr>
              <a:defRPr sz="1200"/>
            </a:pPr>
            <a:r>
              <a:t>Average number of oocytes recovered is significantly higher in FSH-treated goats (9.4) than PMSG-treated goats (5.7). </a:t>
            </a:r>
          </a:p>
          <a:p>
            <a:pPr>
              <a:defRPr sz="1200"/>
            </a:pPr>
            <a:r>
              <a:t>Both intrinsic and extrinsic factors are responsible for the variability. Among the intrinsic factors, </a:t>
            </a:r>
            <a:r>
              <a:rPr b="1"/>
              <a:t>genetic</a:t>
            </a:r>
            <a:r>
              <a:t>, </a:t>
            </a:r>
            <a:r>
              <a:rPr b="1"/>
              <a:t>age</a:t>
            </a:r>
            <a:r>
              <a:t>, </a:t>
            </a:r>
            <a:r>
              <a:rPr b="1"/>
              <a:t>stage of the cycle</a:t>
            </a:r>
            <a:r>
              <a:t> at which the treatment applied are important. Environmental factors such as </a:t>
            </a:r>
            <a:r>
              <a:rPr b="1"/>
              <a:t>season</a:t>
            </a:r>
            <a:r>
              <a:t>, </a:t>
            </a:r>
            <a:r>
              <a:rPr b="1"/>
              <a:t>nutrition</a:t>
            </a:r>
            <a:r>
              <a:t>, </a:t>
            </a:r>
            <a:r>
              <a:rPr b="1"/>
              <a:t>health state</a:t>
            </a:r>
            <a:r>
              <a:t>, </a:t>
            </a:r>
            <a:r>
              <a:rPr b="1"/>
              <a:t>AI</a:t>
            </a:r>
            <a:r>
              <a:t> and type of gonadotrophin administered are known to contribute to the variability.</a:t>
            </a:r>
          </a:p>
          <a:p>
            <a:pPr marL="228600" indent="-228600">
              <a:buSzPct val="100000"/>
              <a:buAutoNum type="arabicPeriod" startAt="3"/>
              <a:defRPr sz="1200" b="1">
                <a:solidFill>
                  <a:srgbClr val="FF2600"/>
                </a:solidFill>
              </a:defRPr>
            </a:pPr>
            <a:r>
              <a:t>natural breeding or Artificial Insemination, </a:t>
            </a:r>
          </a:p>
          <a:p>
            <a:pPr marL="228600" indent="-228600">
              <a:buSzPct val="100000"/>
              <a:buAutoNum type="arabicPeriod" startAt="3"/>
              <a:defRPr sz="1200" b="1">
                <a:solidFill>
                  <a:srgbClr val="FF2600"/>
                </a:solidFill>
              </a:defRPr>
            </a:pPr>
            <a:r>
              <a:t>collection and evaluation of embryos,</a:t>
            </a:r>
          </a:p>
          <a:p>
            <a:pPr marL="228600" indent="-228600">
              <a:buSzPct val="100000"/>
              <a:buAutoNum type="arabicPeriod" startAt="3"/>
              <a:defRPr sz="1200" b="1">
                <a:solidFill>
                  <a:srgbClr val="FF2600"/>
                </a:solidFill>
              </a:defRPr>
            </a:pPr>
            <a:r>
              <a:t>transfer of embryos</a:t>
            </a:r>
          </a:p>
          <a:p>
            <a:pPr>
              <a:defRPr sz="1200"/>
            </a:pPr>
            <a:r>
              <a:t>What is the limitation to widely use this technique?</a:t>
            </a:r>
          </a:p>
          <a:p>
            <a:pPr marL="228600" indent="-228600">
              <a:buSzPct val="50000"/>
              <a:buBlip>
                <a:blip r:embed="rId3"/>
              </a:buBlip>
              <a:defRPr sz="1200"/>
            </a:pPr>
            <a:r>
              <a:t>mostly because of the </a:t>
            </a:r>
            <a:r>
              <a:rPr b="1"/>
              <a:t>lower benefit/cost ratio</a:t>
            </a:r>
            <a:r>
              <a:t> achieved in this species,</a:t>
            </a:r>
          </a:p>
          <a:p>
            <a:pPr marL="228600" indent="-228600">
              <a:buSzPct val="50000"/>
              <a:buBlip>
                <a:blip r:embed="rId3"/>
              </a:buBlip>
              <a:defRPr sz="1200"/>
            </a:pPr>
            <a:r>
              <a:t>the uncertainty (belirsizlik) of results as a pregnancy rate,</a:t>
            </a:r>
          </a:p>
          <a:p>
            <a:pPr marL="228600" indent="-228600">
              <a:buSzPct val="50000"/>
              <a:buBlip>
                <a:blip r:embed="rId3"/>
              </a:buBlip>
              <a:defRPr sz="1200"/>
            </a:pPr>
            <a:r>
              <a:t>wide range variability of response to superovulation, </a:t>
            </a:r>
          </a:p>
          <a:p>
            <a:pPr marL="228600" indent="-228600">
              <a:buSzPct val="50000"/>
              <a:buBlip>
                <a:blip r:embed="rId3"/>
              </a:buBlip>
              <a:defRPr sz="1200"/>
            </a:pPr>
            <a:r>
              <a:t>fertilization failure and premature regression of the corpus luteum, </a:t>
            </a:r>
          </a:p>
          <a:p>
            <a:pPr marL="228600" indent="-228600">
              <a:buSzPct val="50000"/>
              <a:buBlip>
                <a:blip r:embed="rId3"/>
              </a:buBlip>
              <a:defRPr sz="1200"/>
            </a:pPr>
            <a:r>
              <a:t>It is need to perform embryo collection by surgical way, even though non-surgical procedures have been described. </a:t>
            </a:r>
          </a:p>
        </p:txBody>
      </p:sp>
    </p:spTree>
    <p:extLst>
      <p:ext uri="{BB962C8B-B14F-4D97-AF65-F5344CB8AC3E}">
        <p14:creationId xmlns:p14="http://schemas.microsoft.com/office/powerpoint/2010/main" xmlns="" val="273662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200" b="1"/>
            </a:pPr>
            <a:r>
              <a:t>8	ET</a:t>
            </a:r>
          </a:p>
          <a:p>
            <a:pPr>
              <a:defRPr sz="1200"/>
            </a:pPr>
            <a:r>
              <a:t>ET technique, allows the production of a large number of offspring from selected dams, thus optimizing selection response in breeding programs given the higher selection intensity and lower generation interval achieved. The success of ET depends on several factors affecting survival of transferred embryos including;</a:t>
            </a:r>
          </a:p>
          <a:p>
            <a:pPr marL="228600" indent="-228600">
              <a:buSzPct val="100000"/>
              <a:buAutoNum type="arabicPeriod"/>
              <a:defRPr sz="1200" b="1">
                <a:solidFill>
                  <a:srgbClr val="FF2600"/>
                </a:solidFill>
              </a:defRPr>
            </a:pPr>
            <a:r>
              <a:t>management of donor and recipient does, </a:t>
            </a:r>
          </a:p>
          <a:p>
            <a:pPr marL="228600" indent="-228600">
              <a:buSzPct val="100000"/>
              <a:buAutoNum type="arabicPeriod"/>
              <a:defRPr sz="1200" b="1">
                <a:solidFill>
                  <a:srgbClr val="FF2600"/>
                </a:solidFill>
              </a:defRPr>
            </a:pPr>
            <a:r>
              <a:t>estrus synchronization in donors and recipients and superovulation of donors, </a:t>
            </a:r>
          </a:p>
          <a:p>
            <a:pPr>
              <a:defRPr sz="1200"/>
            </a:pPr>
            <a:r>
              <a:t>An average of </a:t>
            </a:r>
            <a:r>
              <a:rPr b="1"/>
              <a:t>6 to 8 transferable embryos</a:t>
            </a:r>
            <a:r>
              <a:t> per donor can be produced in a successful goat ET program. These results depend on some factors  such as </a:t>
            </a:r>
            <a:r>
              <a:rPr b="1"/>
              <a:t>breed</a:t>
            </a:r>
            <a:r>
              <a:t>, </a:t>
            </a:r>
            <a:r>
              <a:rPr b="1"/>
              <a:t>age</a:t>
            </a:r>
            <a:r>
              <a:t> and </a:t>
            </a:r>
            <a:r>
              <a:rPr b="1"/>
              <a:t>nutrition</a:t>
            </a:r>
            <a:r>
              <a:t> that contribute to the high variability. The variability of the superovulatory response, the poor fertilization associated with high ovulatory responses and early regression of corpora lutea.</a:t>
            </a:r>
          </a:p>
          <a:p>
            <a:pPr>
              <a:defRPr sz="1200" b="1"/>
            </a:pPr>
            <a:r>
              <a:t>Superovulation</a:t>
            </a:r>
          </a:p>
          <a:p>
            <a:pPr>
              <a:defRPr sz="1200"/>
            </a:pPr>
            <a:r>
              <a:t>There are a number of ways to superovulate goat and sheep, each of which has its advantages and disadvantages. The major commercial products applied are equine chorionic gonadotrophin (eCG or PMSG) and FSHp (porcine pituitary gland).</a:t>
            </a:r>
          </a:p>
          <a:p>
            <a:pPr>
              <a:defRPr sz="1200"/>
            </a:pPr>
            <a:r>
              <a:rPr b="1"/>
              <a:t>FSH</a:t>
            </a:r>
            <a:r>
              <a:t> is administered twice daily for 3-4 days, usually in decreasing doses between 1-5 mg (example 2-2-1.5-1.5-1-1-0.5-0.5), beginning between 1 and 4 days before the end of the progestagen treatment since the half-life of pFSH is </a:t>
            </a:r>
            <a:r>
              <a:rPr b="1"/>
              <a:t>only 5 hours.</a:t>
            </a:r>
            <a:r>
              <a:t>	</a:t>
            </a:r>
          </a:p>
          <a:p>
            <a:pPr>
              <a:defRPr sz="1200"/>
            </a:pPr>
            <a:r>
              <a:t>Average number of oocytes recovered is significantly higher in FSH-treated goats (9.4) than PMSG-treated goats (5.7). </a:t>
            </a:r>
          </a:p>
          <a:p>
            <a:pPr>
              <a:defRPr sz="1200"/>
            </a:pPr>
            <a:r>
              <a:t>Both intrinsic and extrinsic factors are responsible for the variability. Among the intrinsic factors, </a:t>
            </a:r>
            <a:r>
              <a:rPr b="1"/>
              <a:t>genetic</a:t>
            </a:r>
            <a:r>
              <a:t>, </a:t>
            </a:r>
            <a:r>
              <a:rPr b="1"/>
              <a:t>age</a:t>
            </a:r>
            <a:r>
              <a:t>, </a:t>
            </a:r>
            <a:r>
              <a:rPr b="1"/>
              <a:t>stage of the cycle</a:t>
            </a:r>
            <a:r>
              <a:t> at which the treatment applied are important. Environmental factors such as </a:t>
            </a:r>
            <a:r>
              <a:rPr b="1"/>
              <a:t>season</a:t>
            </a:r>
            <a:r>
              <a:t>, </a:t>
            </a:r>
            <a:r>
              <a:rPr b="1"/>
              <a:t>nutrition</a:t>
            </a:r>
            <a:r>
              <a:t>, </a:t>
            </a:r>
            <a:r>
              <a:rPr b="1"/>
              <a:t>health state</a:t>
            </a:r>
            <a:r>
              <a:t>, </a:t>
            </a:r>
            <a:r>
              <a:rPr b="1"/>
              <a:t>AI</a:t>
            </a:r>
            <a:r>
              <a:t> and type of gonadotrophin administered are known to contribute to the variability.</a:t>
            </a:r>
          </a:p>
          <a:p>
            <a:pPr marL="228600" indent="-228600">
              <a:buSzPct val="100000"/>
              <a:buAutoNum type="arabicPeriod" startAt="3"/>
              <a:defRPr sz="1200" b="1">
                <a:solidFill>
                  <a:srgbClr val="FF2600"/>
                </a:solidFill>
              </a:defRPr>
            </a:pPr>
            <a:r>
              <a:t>natural breeding or Artificial Insemination, </a:t>
            </a:r>
          </a:p>
          <a:p>
            <a:pPr marL="228600" indent="-228600">
              <a:buSzPct val="100000"/>
              <a:buAutoNum type="arabicPeriod" startAt="3"/>
              <a:defRPr sz="1200" b="1">
                <a:solidFill>
                  <a:srgbClr val="FF2600"/>
                </a:solidFill>
              </a:defRPr>
            </a:pPr>
            <a:r>
              <a:t>collection and evaluation of embryos,</a:t>
            </a:r>
          </a:p>
          <a:p>
            <a:pPr marL="228600" indent="-228600">
              <a:buSzPct val="100000"/>
              <a:buAutoNum type="arabicPeriod" startAt="3"/>
              <a:defRPr sz="1200" b="1">
                <a:solidFill>
                  <a:srgbClr val="FF2600"/>
                </a:solidFill>
              </a:defRPr>
            </a:pPr>
            <a:r>
              <a:t>transfer of embryos</a:t>
            </a:r>
          </a:p>
          <a:p>
            <a:pPr>
              <a:defRPr sz="1200"/>
            </a:pPr>
            <a:r>
              <a:t>What is the limitation to widely use this technique?</a:t>
            </a:r>
          </a:p>
          <a:p>
            <a:pPr marL="228600" indent="-228600">
              <a:buSzPct val="50000"/>
              <a:buBlip>
                <a:blip r:embed="rId3"/>
              </a:buBlip>
              <a:defRPr sz="1200"/>
            </a:pPr>
            <a:r>
              <a:t>mostly because of the </a:t>
            </a:r>
            <a:r>
              <a:rPr b="1"/>
              <a:t>lower benefit/cost ratio</a:t>
            </a:r>
            <a:r>
              <a:t> achieved in this species,</a:t>
            </a:r>
          </a:p>
          <a:p>
            <a:pPr marL="228600" indent="-228600">
              <a:buSzPct val="50000"/>
              <a:buBlip>
                <a:blip r:embed="rId3"/>
              </a:buBlip>
              <a:defRPr sz="1200"/>
            </a:pPr>
            <a:r>
              <a:t>the uncertainty (belirsizlik) of results as a pregnancy rate,</a:t>
            </a:r>
          </a:p>
          <a:p>
            <a:pPr marL="228600" indent="-228600">
              <a:buSzPct val="50000"/>
              <a:buBlip>
                <a:blip r:embed="rId3"/>
              </a:buBlip>
              <a:defRPr sz="1200"/>
            </a:pPr>
            <a:r>
              <a:t>wide range variability of response to superovulation, </a:t>
            </a:r>
          </a:p>
          <a:p>
            <a:pPr marL="228600" indent="-228600">
              <a:buSzPct val="50000"/>
              <a:buBlip>
                <a:blip r:embed="rId3"/>
              </a:buBlip>
              <a:defRPr sz="1200"/>
            </a:pPr>
            <a:r>
              <a:t>fertilization failure and premature regression of the corpus luteum, </a:t>
            </a:r>
          </a:p>
          <a:p>
            <a:pPr marL="228600" indent="-228600">
              <a:buSzPct val="50000"/>
              <a:buBlip>
                <a:blip r:embed="rId3"/>
              </a:buBlip>
              <a:defRPr sz="1200"/>
            </a:pPr>
            <a:r>
              <a:t>It is need to perform embryo collection by surgical way, even though non-surgical procedures have been described. </a:t>
            </a:r>
          </a:p>
        </p:txBody>
      </p:sp>
    </p:spTree>
    <p:extLst>
      <p:ext uri="{BB962C8B-B14F-4D97-AF65-F5344CB8AC3E}">
        <p14:creationId xmlns:p14="http://schemas.microsoft.com/office/powerpoint/2010/main" xmlns="" val="273662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200" b="1"/>
            </a:pPr>
            <a:r>
              <a:t>8	ET</a:t>
            </a:r>
          </a:p>
          <a:p>
            <a:pPr>
              <a:defRPr sz="1200"/>
            </a:pPr>
            <a:r>
              <a:t>ET technique, allows the production of a large number of offspring from selected dams, thus optimizing selection response in breeding programs given the higher selection intensity and lower generation interval achieved. The success of ET depends on several factors affecting survival of transferred embryos including;</a:t>
            </a:r>
          </a:p>
          <a:p>
            <a:pPr marL="228600" indent="-228600">
              <a:buSzPct val="100000"/>
              <a:buAutoNum type="arabicPeriod"/>
              <a:defRPr sz="1200" b="1">
                <a:solidFill>
                  <a:srgbClr val="FF2600"/>
                </a:solidFill>
              </a:defRPr>
            </a:pPr>
            <a:r>
              <a:t>management of donor and recipient does, </a:t>
            </a:r>
          </a:p>
          <a:p>
            <a:pPr marL="228600" indent="-228600">
              <a:buSzPct val="100000"/>
              <a:buAutoNum type="arabicPeriod"/>
              <a:defRPr sz="1200" b="1">
                <a:solidFill>
                  <a:srgbClr val="FF2600"/>
                </a:solidFill>
              </a:defRPr>
            </a:pPr>
            <a:r>
              <a:t>estrus synchronization in donors and recipients and superovulation of donors, </a:t>
            </a:r>
          </a:p>
          <a:p>
            <a:pPr>
              <a:defRPr sz="1200"/>
            </a:pPr>
            <a:r>
              <a:t>An average of </a:t>
            </a:r>
            <a:r>
              <a:rPr b="1"/>
              <a:t>6 to 8 transferable embryos</a:t>
            </a:r>
            <a:r>
              <a:t> per donor can be produced in a successful goat ET program. These results depend on some factors  such as </a:t>
            </a:r>
            <a:r>
              <a:rPr b="1"/>
              <a:t>breed</a:t>
            </a:r>
            <a:r>
              <a:t>, </a:t>
            </a:r>
            <a:r>
              <a:rPr b="1"/>
              <a:t>age</a:t>
            </a:r>
            <a:r>
              <a:t> and </a:t>
            </a:r>
            <a:r>
              <a:rPr b="1"/>
              <a:t>nutrition</a:t>
            </a:r>
            <a:r>
              <a:t> that contribute to the high variability. The variability of the superovulatory response, the poor fertilization associated with high ovulatory responses and early regression of corpora lutea.</a:t>
            </a:r>
          </a:p>
          <a:p>
            <a:pPr>
              <a:defRPr sz="1200" b="1"/>
            </a:pPr>
            <a:r>
              <a:t>Superovulation</a:t>
            </a:r>
          </a:p>
          <a:p>
            <a:pPr>
              <a:defRPr sz="1200"/>
            </a:pPr>
            <a:r>
              <a:t>There are a number of ways to superovulate goat and sheep, each of which has its advantages and disadvantages. The major commercial products applied are equine chorionic gonadotrophin (eCG or PMSG) and FSHp (porcine pituitary gland).</a:t>
            </a:r>
          </a:p>
          <a:p>
            <a:pPr>
              <a:defRPr sz="1200"/>
            </a:pPr>
            <a:r>
              <a:rPr b="1"/>
              <a:t>FSH</a:t>
            </a:r>
            <a:r>
              <a:t> is administered twice daily for 3-4 days, usually in decreasing doses between 1-5 mg (example 2-2-1.5-1.5-1-1-0.5-0.5), beginning between 1 and 4 days before the end of the progestagen treatment since the half-life of pFSH is </a:t>
            </a:r>
            <a:r>
              <a:rPr b="1"/>
              <a:t>only 5 hours.</a:t>
            </a:r>
            <a:r>
              <a:t>	</a:t>
            </a:r>
          </a:p>
          <a:p>
            <a:pPr>
              <a:defRPr sz="1200"/>
            </a:pPr>
            <a:r>
              <a:t>Average number of oocytes recovered is significantly higher in FSH-treated goats (9.4) than PMSG-treated goats (5.7). </a:t>
            </a:r>
          </a:p>
          <a:p>
            <a:pPr>
              <a:defRPr sz="1200"/>
            </a:pPr>
            <a:r>
              <a:t>Both intrinsic and extrinsic factors are responsible for the variability. Among the intrinsic factors, </a:t>
            </a:r>
            <a:r>
              <a:rPr b="1"/>
              <a:t>genetic</a:t>
            </a:r>
            <a:r>
              <a:t>, </a:t>
            </a:r>
            <a:r>
              <a:rPr b="1"/>
              <a:t>age</a:t>
            </a:r>
            <a:r>
              <a:t>, </a:t>
            </a:r>
            <a:r>
              <a:rPr b="1"/>
              <a:t>stage of the cycle</a:t>
            </a:r>
            <a:r>
              <a:t> at which the treatment applied are important. Environmental factors such as </a:t>
            </a:r>
            <a:r>
              <a:rPr b="1"/>
              <a:t>season</a:t>
            </a:r>
            <a:r>
              <a:t>, </a:t>
            </a:r>
            <a:r>
              <a:rPr b="1"/>
              <a:t>nutrition</a:t>
            </a:r>
            <a:r>
              <a:t>, </a:t>
            </a:r>
            <a:r>
              <a:rPr b="1"/>
              <a:t>health state</a:t>
            </a:r>
            <a:r>
              <a:t>, </a:t>
            </a:r>
            <a:r>
              <a:rPr b="1"/>
              <a:t>AI</a:t>
            </a:r>
            <a:r>
              <a:t> and type of gonadotrophin administered are known to contribute to the variability.</a:t>
            </a:r>
          </a:p>
          <a:p>
            <a:pPr marL="228600" indent="-228600">
              <a:buSzPct val="100000"/>
              <a:buAutoNum type="arabicPeriod" startAt="3"/>
              <a:defRPr sz="1200" b="1">
                <a:solidFill>
                  <a:srgbClr val="FF2600"/>
                </a:solidFill>
              </a:defRPr>
            </a:pPr>
            <a:r>
              <a:t>natural breeding or Artificial Insemination, </a:t>
            </a:r>
          </a:p>
          <a:p>
            <a:pPr marL="228600" indent="-228600">
              <a:buSzPct val="100000"/>
              <a:buAutoNum type="arabicPeriod" startAt="3"/>
              <a:defRPr sz="1200" b="1">
                <a:solidFill>
                  <a:srgbClr val="FF2600"/>
                </a:solidFill>
              </a:defRPr>
            </a:pPr>
            <a:r>
              <a:t>collection and evaluation of embryos,</a:t>
            </a:r>
          </a:p>
          <a:p>
            <a:pPr marL="228600" indent="-228600">
              <a:buSzPct val="100000"/>
              <a:buAutoNum type="arabicPeriod" startAt="3"/>
              <a:defRPr sz="1200" b="1">
                <a:solidFill>
                  <a:srgbClr val="FF2600"/>
                </a:solidFill>
              </a:defRPr>
            </a:pPr>
            <a:r>
              <a:t>transfer of embryos</a:t>
            </a:r>
          </a:p>
          <a:p>
            <a:pPr>
              <a:defRPr sz="1200"/>
            </a:pPr>
            <a:r>
              <a:t>What is the limitation to widely use this technique?</a:t>
            </a:r>
          </a:p>
          <a:p>
            <a:pPr marL="228600" indent="-228600">
              <a:buSzPct val="50000"/>
              <a:buBlip>
                <a:blip r:embed="rId3"/>
              </a:buBlip>
              <a:defRPr sz="1200"/>
            </a:pPr>
            <a:r>
              <a:t>mostly because of the </a:t>
            </a:r>
            <a:r>
              <a:rPr b="1"/>
              <a:t>lower benefit/cost ratio</a:t>
            </a:r>
            <a:r>
              <a:t> achieved in this species,</a:t>
            </a:r>
          </a:p>
          <a:p>
            <a:pPr marL="228600" indent="-228600">
              <a:buSzPct val="50000"/>
              <a:buBlip>
                <a:blip r:embed="rId3"/>
              </a:buBlip>
              <a:defRPr sz="1200"/>
            </a:pPr>
            <a:r>
              <a:t>the uncertainty (belirsizlik) of results as a pregnancy rate,</a:t>
            </a:r>
          </a:p>
          <a:p>
            <a:pPr marL="228600" indent="-228600">
              <a:buSzPct val="50000"/>
              <a:buBlip>
                <a:blip r:embed="rId3"/>
              </a:buBlip>
              <a:defRPr sz="1200"/>
            </a:pPr>
            <a:r>
              <a:t>wide range variability of response to superovulation, </a:t>
            </a:r>
          </a:p>
          <a:p>
            <a:pPr marL="228600" indent="-228600">
              <a:buSzPct val="50000"/>
              <a:buBlip>
                <a:blip r:embed="rId3"/>
              </a:buBlip>
              <a:defRPr sz="1200"/>
            </a:pPr>
            <a:r>
              <a:t>fertilization failure and premature regression of the corpus luteum, </a:t>
            </a:r>
          </a:p>
          <a:p>
            <a:pPr marL="228600" indent="-228600">
              <a:buSzPct val="50000"/>
              <a:buBlip>
                <a:blip r:embed="rId3"/>
              </a:buBlip>
              <a:defRPr sz="1200"/>
            </a:pPr>
            <a:r>
              <a:t>It is need to perform embryo collection by surgical way, even though non-surgical procedures have been described. </a:t>
            </a:r>
          </a:p>
        </p:txBody>
      </p:sp>
    </p:spTree>
    <p:extLst>
      <p:ext uri="{BB962C8B-B14F-4D97-AF65-F5344CB8AC3E}">
        <p14:creationId xmlns:p14="http://schemas.microsoft.com/office/powerpoint/2010/main" xmlns="" val="3045707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200" b="1"/>
            </a:pPr>
            <a:r>
              <a:t>8	ET</a:t>
            </a:r>
          </a:p>
          <a:p>
            <a:pPr>
              <a:defRPr sz="1200"/>
            </a:pPr>
            <a:r>
              <a:t>ET technique, allows the production of a large number of offspring from selected dams, thus optimizing selection response in breeding programs given the higher selection intensity and lower generation interval achieved. The success of ET depends on several factors affecting survival of transferred embryos including;</a:t>
            </a:r>
          </a:p>
          <a:p>
            <a:pPr marL="228600" indent="-228600">
              <a:buSzPct val="100000"/>
              <a:buAutoNum type="arabicPeriod"/>
              <a:defRPr sz="1200" b="1">
                <a:solidFill>
                  <a:srgbClr val="FF2600"/>
                </a:solidFill>
              </a:defRPr>
            </a:pPr>
            <a:r>
              <a:t>management of donor and recipient does, </a:t>
            </a:r>
          </a:p>
          <a:p>
            <a:pPr marL="228600" indent="-228600">
              <a:buSzPct val="100000"/>
              <a:buAutoNum type="arabicPeriod"/>
              <a:defRPr sz="1200" b="1">
                <a:solidFill>
                  <a:srgbClr val="FF2600"/>
                </a:solidFill>
              </a:defRPr>
            </a:pPr>
            <a:r>
              <a:t>estrus synchronization in donors and recipients and superovulation of donors, </a:t>
            </a:r>
          </a:p>
          <a:p>
            <a:pPr>
              <a:defRPr sz="1200"/>
            </a:pPr>
            <a:r>
              <a:t>An average of </a:t>
            </a:r>
            <a:r>
              <a:rPr b="1"/>
              <a:t>6 to 8 transferable embryos</a:t>
            </a:r>
            <a:r>
              <a:t> per donor can be produced in a successful goat ET program. These results depend on some factors  such as </a:t>
            </a:r>
            <a:r>
              <a:rPr b="1"/>
              <a:t>breed</a:t>
            </a:r>
            <a:r>
              <a:t>, </a:t>
            </a:r>
            <a:r>
              <a:rPr b="1"/>
              <a:t>age</a:t>
            </a:r>
            <a:r>
              <a:t> and </a:t>
            </a:r>
            <a:r>
              <a:rPr b="1"/>
              <a:t>nutrition</a:t>
            </a:r>
            <a:r>
              <a:t> that contribute to the high variability. The variability of the superovulatory response, the poor fertilization associated with high ovulatory responses and early regression of corpora lutea.</a:t>
            </a:r>
          </a:p>
          <a:p>
            <a:pPr>
              <a:defRPr sz="1200" b="1"/>
            </a:pPr>
            <a:r>
              <a:t>Superovulation</a:t>
            </a:r>
          </a:p>
          <a:p>
            <a:pPr>
              <a:defRPr sz="1200"/>
            </a:pPr>
            <a:r>
              <a:t>There are a number of ways to superovulate goat and sheep, each of which has its advantages and disadvantages. The major commercial products applied are equine chorionic gonadotrophin (eCG or PMSG) and FSHp (porcine pituitary gland).</a:t>
            </a:r>
          </a:p>
          <a:p>
            <a:pPr>
              <a:defRPr sz="1200"/>
            </a:pPr>
            <a:r>
              <a:rPr b="1"/>
              <a:t>FSH</a:t>
            </a:r>
            <a:r>
              <a:t> is administered twice daily for 3-4 days, usually in decreasing doses between 1-5 mg (example 2-2-1.5-1.5-1-1-0.5-0.5), beginning between 1 and 4 days before the end of the progestagen treatment since the half-life of pFSH is </a:t>
            </a:r>
            <a:r>
              <a:rPr b="1"/>
              <a:t>only 5 hours.</a:t>
            </a:r>
            <a:r>
              <a:t>	</a:t>
            </a:r>
          </a:p>
          <a:p>
            <a:pPr>
              <a:defRPr sz="1200"/>
            </a:pPr>
            <a:r>
              <a:t>Average number of oocytes recovered is significantly higher in FSH-treated goats (9.4) than PMSG-treated goats (5.7). </a:t>
            </a:r>
          </a:p>
          <a:p>
            <a:pPr>
              <a:defRPr sz="1200"/>
            </a:pPr>
            <a:r>
              <a:t>Both intrinsic and extrinsic factors are responsible for the variability. Among the intrinsic factors, </a:t>
            </a:r>
            <a:r>
              <a:rPr b="1"/>
              <a:t>genetic</a:t>
            </a:r>
            <a:r>
              <a:t>, </a:t>
            </a:r>
            <a:r>
              <a:rPr b="1"/>
              <a:t>age</a:t>
            </a:r>
            <a:r>
              <a:t>, </a:t>
            </a:r>
            <a:r>
              <a:rPr b="1"/>
              <a:t>stage of the cycle</a:t>
            </a:r>
            <a:r>
              <a:t> at which the treatment applied are important. Environmental factors such as </a:t>
            </a:r>
            <a:r>
              <a:rPr b="1"/>
              <a:t>season</a:t>
            </a:r>
            <a:r>
              <a:t>, </a:t>
            </a:r>
            <a:r>
              <a:rPr b="1"/>
              <a:t>nutrition</a:t>
            </a:r>
            <a:r>
              <a:t>, </a:t>
            </a:r>
            <a:r>
              <a:rPr b="1"/>
              <a:t>health state</a:t>
            </a:r>
            <a:r>
              <a:t>, </a:t>
            </a:r>
            <a:r>
              <a:rPr b="1"/>
              <a:t>AI</a:t>
            </a:r>
            <a:r>
              <a:t> and type of gonadotrophin administered are known to contribute to the variability.</a:t>
            </a:r>
          </a:p>
          <a:p>
            <a:pPr marL="228600" indent="-228600">
              <a:buSzPct val="100000"/>
              <a:buAutoNum type="arabicPeriod" startAt="3"/>
              <a:defRPr sz="1200" b="1">
                <a:solidFill>
                  <a:srgbClr val="FF2600"/>
                </a:solidFill>
              </a:defRPr>
            </a:pPr>
            <a:r>
              <a:t>natural breeding or Artificial Insemination, </a:t>
            </a:r>
          </a:p>
          <a:p>
            <a:pPr marL="228600" indent="-228600">
              <a:buSzPct val="100000"/>
              <a:buAutoNum type="arabicPeriod" startAt="3"/>
              <a:defRPr sz="1200" b="1">
                <a:solidFill>
                  <a:srgbClr val="FF2600"/>
                </a:solidFill>
              </a:defRPr>
            </a:pPr>
            <a:r>
              <a:t>collection and evaluation of embryos,</a:t>
            </a:r>
          </a:p>
          <a:p>
            <a:pPr marL="228600" indent="-228600">
              <a:buSzPct val="100000"/>
              <a:buAutoNum type="arabicPeriod" startAt="3"/>
              <a:defRPr sz="1200" b="1">
                <a:solidFill>
                  <a:srgbClr val="FF2600"/>
                </a:solidFill>
              </a:defRPr>
            </a:pPr>
            <a:r>
              <a:t>transfer of embryos</a:t>
            </a:r>
          </a:p>
          <a:p>
            <a:pPr>
              <a:defRPr sz="1200"/>
            </a:pPr>
            <a:r>
              <a:t>What is the limitation to widely use this technique?</a:t>
            </a:r>
          </a:p>
          <a:p>
            <a:pPr marL="228600" indent="-228600">
              <a:buSzPct val="50000"/>
              <a:buBlip>
                <a:blip r:embed="rId3"/>
              </a:buBlip>
              <a:defRPr sz="1200"/>
            </a:pPr>
            <a:r>
              <a:t>mostly because of the </a:t>
            </a:r>
            <a:r>
              <a:rPr b="1"/>
              <a:t>lower benefit/cost ratio</a:t>
            </a:r>
            <a:r>
              <a:t> achieved in this species,</a:t>
            </a:r>
          </a:p>
          <a:p>
            <a:pPr marL="228600" indent="-228600">
              <a:buSzPct val="50000"/>
              <a:buBlip>
                <a:blip r:embed="rId3"/>
              </a:buBlip>
              <a:defRPr sz="1200"/>
            </a:pPr>
            <a:r>
              <a:t>the uncertainty (belirsizlik) of results as a pregnancy rate,</a:t>
            </a:r>
          </a:p>
          <a:p>
            <a:pPr marL="228600" indent="-228600">
              <a:buSzPct val="50000"/>
              <a:buBlip>
                <a:blip r:embed="rId3"/>
              </a:buBlip>
              <a:defRPr sz="1200"/>
            </a:pPr>
            <a:r>
              <a:t>wide range variability of response to superovulation, </a:t>
            </a:r>
          </a:p>
          <a:p>
            <a:pPr marL="228600" indent="-228600">
              <a:buSzPct val="50000"/>
              <a:buBlip>
                <a:blip r:embed="rId3"/>
              </a:buBlip>
              <a:defRPr sz="1200"/>
            </a:pPr>
            <a:r>
              <a:t>fertilization failure and premature regression of the corpus luteum, </a:t>
            </a:r>
          </a:p>
          <a:p>
            <a:pPr marL="228600" indent="-228600">
              <a:buSzPct val="50000"/>
              <a:buBlip>
                <a:blip r:embed="rId3"/>
              </a:buBlip>
              <a:defRPr sz="1200"/>
            </a:pPr>
            <a:r>
              <a:t>It is need to perform embryo collection by surgical way, even though non-surgical procedures have been described. </a:t>
            </a:r>
          </a:p>
        </p:txBody>
      </p:sp>
    </p:spTree>
    <p:extLst>
      <p:ext uri="{BB962C8B-B14F-4D97-AF65-F5344CB8AC3E}">
        <p14:creationId xmlns:p14="http://schemas.microsoft.com/office/powerpoint/2010/main" xmlns="" val="3045707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200" b="1"/>
            </a:pPr>
            <a:r>
              <a:t>8	ET</a:t>
            </a:r>
          </a:p>
          <a:p>
            <a:pPr>
              <a:defRPr sz="1200"/>
            </a:pPr>
            <a:r>
              <a:t>ET technique, allows the production of a large number of offspring from selected dams, thus optimizing selection response in breeding programs given the higher selection intensity and lower generation interval achieved. The success of ET depends on several factors affecting survival of transferred embryos including;</a:t>
            </a:r>
          </a:p>
          <a:p>
            <a:pPr marL="228600" indent="-228600">
              <a:buSzPct val="100000"/>
              <a:buAutoNum type="arabicPeriod"/>
              <a:defRPr sz="1200" b="1">
                <a:solidFill>
                  <a:srgbClr val="FF2600"/>
                </a:solidFill>
              </a:defRPr>
            </a:pPr>
            <a:r>
              <a:t>management of donor and recipient does, </a:t>
            </a:r>
          </a:p>
          <a:p>
            <a:pPr marL="228600" indent="-228600">
              <a:buSzPct val="100000"/>
              <a:buAutoNum type="arabicPeriod"/>
              <a:defRPr sz="1200" b="1">
                <a:solidFill>
                  <a:srgbClr val="FF2600"/>
                </a:solidFill>
              </a:defRPr>
            </a:pPr>
            <a:r>
              <a:t>estrus synchronization in donors and recipients and superovulation of donors, </a:t>
            </a:r>
          </a:p>
          <a:p>
            <a:pPr>
              <a:defRPr sz="1200"/>
            </a:pPr>
            <a:r>
              <a:t>An average of </a:t>
            </a:r>
            <a:r>
              <a:rPr b="1"/>
              <a:t>6 to 8 transferable embryos</a:t>
            </a:r>
            <a:r>
              <a:t> per donor can be produced in a successful goat ET program. These results depend on some factors  such as </a:t>
            </a:r>
            <a:r>
              <a:rPr b="1"/>
              <a:t>breed</a:t>
            </a:r>
            <a:r>
              <a:t>, </a:t>
            </a:r>
            <a:r>
              <a:rPr b="1"/>
              <a:t>age</a:t>
            </a:r>
            <a:r>
              <a:t> and </a:t>
            </a:r>
            <a:r>
              <a:rPr b="1"/>
              <a:t>nutrition</a:t>
            </a:r>
            <a:r>
              <a:t> that contribute to the high variability. The variability of the superovulatory response, the poor fertilization associated with high ovulatory responses and early regression of corpora lutea.</a:t>
            </a:r>
          </a:p>
          <a:p>
            <a:pPr>
              <a:defRPr sz="1200" b="1"/>
            </a:pPr>
            <a:r>
              <a:t>Superovulation</a:t>
            </a:r>
          </a:p>
          <a:p>
            <a:pPr>
              <a:defRPr sz="1200"/>
            </a:pPr>
            <a:r>
              <a:t>There are a number of ways to superovulate goat and sheep, each of which has its advantages and disadvantages. The major commercial products applied are equine chorionic gonadotrophin (eCG or PMSG) and FSHp (porcine pituitary gland).</a:t>
            </a:r>
          </a:p>
          <a:p>
            <a:pPr>
              <a:defRPr sz="1200"/>
            </a:pPr>
            <a:r>
              <a:rPr b="1"/>
              <a:t>FSH</a:t>
            </a:r>
            <a:r>
              <a:t> is administered twice daily for 3-4 days, usually in decreasing doses between 1-5 mg (example 2-2-1.5-1.5-1-1-0.5-0.5), beginning between 1 and 4 days before the end of the progestagen treatment since the half-life of pFSH is </a:t>
            </a:r>
            <a:r>
              <a:rPr b="1"/>
              <a:t>only 5 hours.</a:t>
            </a:r>
            <a:r>
              <a:t>	</a:t>
            </a:r>
          </a:p>
          <a:p>
            <a:pPr>
              <a:defRPr sz="1200"/>
            </a:pPr>
            <a:r>
              <a:t>Average number of oocytes recovered is significantly higher in FSH-treated goats (9.4) than PMSG-treated goats (5.7). </a:t>
            </a:r>
          </a:p>
          <a:p>
            <a:pPr>
              <a:defRPr sz="1200"/>
            </a:pPr>
            <a:r>
              <a:t>Both intrinsic and extrinsic factors are responsible for the variability. Among the intrinsic factors, </a:t>
            </a:r>
            <a:r>
              <a:rPr b="1"/>
              <a:t>genetic</a:t>
            </a:r>
            <a:r>
              <a:t>, </a:t>
            </a:r>
            <a:r>
              <a:rPr b="1"/>
              <a:t>age</a:t>
            </a:r>
            <a:r>
              <a:t>, </a:t>
            </a:r>
            <a:r>
              <a:rPr b="1"/>
              <a:t>stage of the cycle</a:t>
            </a:r>
            <a:r>
              <a:t> at which the treatment applied are important. Environmental factors such as </a:t>
            </a:r>
            <a:r>
              <a:rPr b="1"/>
              <a:t>season</a:t>
            </a:r>
            <a:r>
              <a:t>, </a:t>
            </a:r>
            <a:r>
              <a:rPr b="1"/>
              <a:t>nutrition</a:t>
            </a:r>
            <a:r>
              <a:t>, </a:t>
            </a:r>
            <a:r>
              <a:rPr b="1"/>
              <a:t>health state</a:t>
            </a:r>
            <a:r>
              <a:t>, </a:t>
            </a:r>
            <a:r>
              <a:rPr b="1"/>
              <a:t>AI</a:t>
            </a:r>
            <a:r>
              <a:t> and type of gonadotrophin administered are known to contribute to the variability.</a:t>
            </a:r>
          </a:p>
          <a:p>
            <a:pPr marL="228600" indent="-228600">
              <a:buSzPct val="100000"/>
              <a:buAutoNum type="arabicPeriod" startAt="3"/>
              <a:defRPr sz="1200" b="1">
                <a:solidFill>
                  <a:srgbClr val="FF2600"/>
                </a:solidFill>
              </a:defRPr>
            </a:pPr>
            <a:r>
              <a:t>natural breeding or Artificial Insemination, </a:t>
            </a:r>
          </a:p>
          <a:p>
            <a:pPr marL="228600" indent="-228600">
              <a:buSzPct val="100000"/>
              <a:buAutoNum type="arabicPeriod" startAt="3"/>
              <a:defRPr sz="1200" b="1">
                <a:solidFill>
                  <a:srgbClr val="FF2600"/>
                </a:solidFill>
              </a:defRPr>
            </a:pPr>
            <a:r>
              <a:t>collection and evaluation of embryos,</a:t>
            </a:r>
          </a:p>
          <a:p>
            <a:pPr marL="228600" indent="-228600">
              <a:buSzPct val="100000"/>
              <a:buAutoNum type="arabicPeriod" startAt="3"/>
              <a:defRPr sz="1200" b="1">
                <a:solidFill>
                  <a:srgbClr val="FF2600"/>
                </a:solidFill>
              </a:defRPr>
            </a:pPr>
            <a:r>
              <a:t>transfer of embryos</a:t>
            </a:r>
          </a:p>
          <a:p>
            <a:pPr>
              <a:defRPr sz="1200"/>
            </a:pPr>
            <a:r>
              <a:t>What is the limitation to widely use this technique?</a:t>
            </a:r>
          </a:p>
          <a:p>
            <a:pPr marL="228600" indent="-228600">
              <a:buSzPct val="50000"/>
              <a:buBlip>
                <a:blip r:embed="rId3"/>
              </a:buBlip>
              <a:defRPr sz="1200"/>
            </a:pPr>
            <a:r>
              <a:t>mostly because of the </a:t>
            </a:r>
            <a:r>
              <a:rPr b="1"/>
              <a:t>lower benefit/cost ratio</a:t>
            </a:r>
            <a:r>
              <a:t> achieved in this species,</a:t>
            </a:r>
          </a:p>
          <a:p>
            <a:pPr marL="228600" indent="-228600">
              <a:buSzPct val="50000"/>
              <a:buBlip>
                <a:blip r:embed="rId3"/>
              </a:buBlip>
              <a:defRPr sz="1200"/>
            </a:pPr>
            <a:r>
              <a:t>the uncertainty (belirsizlik) of results as a pregnancy rate,</a:t>
            </a:r>
          </a:p>
          <a:p>
            <a:pPr marL="228600" indent="-228600">
              <a:buSzPct val="50000"/>
              <a:buBlip>
                <a:blip r:embed="rId3"/>
              </a:buBlip>
              <a:defRPr sz="1200"/>
            </a:pPr>
            <a:r>
              <a:t>wide range variability of response to superovulation, </a:t>
            </a:r>
          </a:p>
          <a:p>
            <a:pPr marL="228600" indent="-228600">
              <a:buSzPct val="50000"/>
              <a:buBlip>
                <a:blip r:embed="rId3"/>
              </a:buBlip>
              <a:defRPr sz="1200"/>
            </a:pPr>
            <a:r>
              <a:t>fertilization failure and premature regression of the corpus luteum, </a:t>
            </a:r>
          </a:p>
          <a:p>
            <a:pPr marL="228600" indent="-228600">
              <a:buSzPct val="50000"/>
              <a:buBlip>
                <a:blip r:embed="rId3"/>
              </a:buBlip>
              <a:defRPr sz="1200"/>
            </a:pPr>
            <a:r>
              <a:t>It is need to perform embryo collection by surgical way, even though non-surgical procedures have been described. </a:t>
            </a:r>
          </a:p>
        </p:txBody>
      </p:sp>
    </p:spTree>
    <p:extLst>
      <p:ext uri="{BB962C8B-B14F-4D97-AF65-F5344CB8AC3E}">
        <p14:creationId xmlns:p14="http://schemas.microsoft.com/office/powerpoint/2010/main" xmlns="" val="196968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200" b="1"/>
            </a:pPr>
            <a:r>
              <a:t>8	ET</a:t>
            </a:r>
          </a:p>
          <a:p>
            <a:pPr>
              <a:defRPr sz="1200"/>
            </a:pPr>
            <a:r>
              <a:t>ET technique, allows the production of a large number of offspring from selected dams, thus optimizing selection response in breeding programs given the higher selection intensity and lower generation interval achieved. The success of ET depends on several factors affecting survival of transferred embryos including;</a:t>
            </a:r>
          </a:p>
          <a:p>
            <a:pPr marL="228600" indent="-228600">
              <a:buSzPct val="100000"/>
              <a:buAutoNum type="arabicPeriod"/>
              <a:defRPr sz="1200" b="1">
                <a:solidFill>
                  <a:srgbClr val="FF2600"/>
                </a:solidFill>
              </a:defRPr>
            </a:pPr>
            <a:r>
              <a:t>management of donor and recipient does, </a:t>
            </a:r>
          </a:p>
          <a:p>
            <a:pPr marL="228600" indent="-228600">
              <a:buSzPct val="100000"/>
              <a:buAutoNum type="arabicPeriod"/>
              <a:defRPr sz="1200" b="1">
                <a:solidFill>
                  <a:srgbClr val="FF2600"/>
                </a:solidFill>
              </a:defRPr>
            </a:pPr>
            <a:r>
              <a:t>estrus synchronization in donors and recipients and superovulation of donors, </a:t>
            </a:r>
          </a:p>
          <a:p>
            <a:pPr>
              <a:defRPr sz="1200"/>
            </a:pPr>
            <a:r>
              <a:t>An average of </a:t>
            </a:r>
            <a:r>
              <a:rPr b="1"/>
              <a:t>6 to 8 transferable embryos</a:t>
            </a:r>
            <a:r>
              <a:t> per donor can be produced in a successful goat ET program. These results depend on some factors  such as </a:t>
            </a:r>
            <a:r>
              <a:rPr b="1"/>
              <a:t>breed</a:t>
            </a:r>
            <a:r>
              <a:t>, </a:t>
            </a:r>
            <a:r>
              <a:rPr b="1"/>
              <a:t>age</a:t>
            </a:r>
            <a:r>
              <a:t> and </a:t>
            </a:r>
            <a:r>
              <a:rPr b="1"/>
              <a:t>nutrition</a:t>
            </a:r>
            <a:r>
              <a:t> that contribute to the high variability. The variability of the superovulatory response, the poor fertilization associated with high ovulatory responses and early regression of corpora lutea.</a:t>
            </a:r>
          </a:p>
          <a:p>
            <a:pPr>
              <a:defRPr sz="1200" b="1"/>
            </a:pPr>
            <a:r>
              <a:t>Superovulation</a:t>
            </a:r>
          </a:p>
          <a:p>
            <a:pPr>
              <a:defRPr sz="1200"/>
            </a:pPr>
            <a:r>
              <a:t>There are a number of ways to superovulate goat and sheep, each of which has its advantages and disadvantages. The major commercial products applied are equine chorionic gonadotrophin (eCG or PMSG) and FSHp (porcine pituitary gland).</a:t>
            </a:r>
          </a:p>
          <a:p>
            <a:pPr>
              <a:defRPr sz="1200"/>
            </a:pPr>
            <a:r>
              <a:rPr b="1"/>
              <a:t>FSH</a:t>
            </a:r>
            <a:r>
              <a:t> is administered twice daily for 3-4 days, usually in decreasing doses between 1-5 mg (example 2-2-1.5-1.5-1-1-0.5-0.5), beginning between 1 and 4 days before the end of the progestagen treatment since the half-life of pFSH is </a:t>
            </a:r>
            <a:r>
              <a:rPr b="1"/>
              <a:t>only 5 hours.</a:t>
            </a:r>
            <a:r>
              <a:t>	</a:t>
            </a:r>
          </a:p>
          <a:p>
            <a:pPr>
              <a:defRPr sz="1200"/>
            </a:pPr>
            <a:r>
              <a:t>Average number of oocytes recovered is significantly higher in FSH-treated goats (9.4) than PMSG-treated goats (5.7). </a:t>
            </a:r>
          </a:p>
          <a:p>
            <a:pPr>
              <a:defRPr sz="1200"/>
            </a:pPr>
            <a:r>
              <a:t>Both intrinsic and extrinsic factors are responsible for the variability. Among the intrinsic factors, </a:t>
            </a:r>
            <a:r>
              <a:rPr b="1"/>
              <a:t>genetic</a:t>
            </a:r>
            <a:r>
              <a:t>, </a:t>
            </a:r>
            <a:r>
              <a:rPr b="1"/>
              <a:t>age</a:t>
            </a:r>
            <a:r>
              <a:t>, </a:t>
            </a:r>
            <a:r>
              <a:rPr b="1"/>
              <a:t>stage of the cycle</a:t>
            </a:r>
            <a:r>
              <a:t> at which the treatment applied are important. Environmental factors such as </a:t>
            </a:r>
            <a:r>
              <a:rPr b="1"/>
              <a:t>season</a:t>
            </a:r>
            <a:r>
              <a:t>, </a:t>
            </a:r>
            <a:r>
              <a:rPr b="1"/>
              <a:t>nutrition</a:t>
            </a:r>
            <a:r>
              <a:t>, </a:t>
            </a:r>
            <a:r>
              <a:rPr b="1"/>
              <a:t>health state</a:t>
            </a:r>
            <a:r>
              <a:t>, </a:t>
            </a:r>
            <a:r>
              <a:rPr b="1"/>
              <a:t>AI</a:t>
            </a:r>
            <a:r>
              <a:t> and type of gonadotrophin administered are known to contribute to the variability.</a:t>
            </a:r>
          </a:p>
          <a:p>
            <a:pPr marL="228600" indent="-228600">
              <a:buSzPct val="100000"/>
              <a:buAutoNum type="arabicPeriod" startAt="3"/>
              <a:defRPr sz="1200" b="1">
                <a:solidFill>
                  <a:srgbClr val="FF2600"/>
                </a:solidFill>
              </a:defRPr>
            </a:pPr>
            <a:r>
              <a:t>natural breeding or Artificial Insemination, </a:t>
            </a:r>
          </a:p>
          <a:p>
            <a:pPr marL="228600" indent="-228600">
              <a:buSzPct val="100000"/>
              <a:buAutoNum type="arabicPeriod" startAt="3"/>
              <a:defRPr sz="1200" b="1">
                <a:solidFill>
                  <a:srgbClr val="FF2600"/>
                </a:solidFill>
              </a:defRPr>
            </a:pPr>
            <a:r>
              <a:t>collection and evaluation of embryos,</a:t>
            </a:r>
          </a:p>
          <a:p>
            <a:pPr marL="228600" indent="-228600">
              <a:buSzPct val="100000"/>
              <a:buAutoNum type="arabicPeriod" startAt="3"/>
              <a:defRPr sz="1200" b="1">
                <a:solidFill>
                  <a:srgbClr val="FF2600"/>
                </a:solidFill>
              </a:defRPr>
            </a:pPr>
            <a:r>
              <a:t>transfer of embryos</a:t>
            </a:r>
          </a:p>
          <a:p>
            <a:pPr>
              <a:defRPr sz="1200"/>
            </a:pPr>
            <a:r>
              <a:t>What is the limitation to widely use this technique?</a:t>
            </a:r>
          </a:p>
          <a:p>
            <a:pPr marL="228600" indent="-228600">
              <a:buSzPct val="50000"/>
              <a:buBlip>
                <a:blip r:embed="rId3"/>
              </a:buBlip>
              <a:defRPr sz="1200"/>
            </a:pPr>
            <a:r>
              <a:t>mostly because of the </a:t>
            </a:r>
            <a:r>
              <a:rPr b="1"/>
              <a:t>lower benefit/cost ratio</a:t>
            </a:r>
            <a:r>
              <a:t> achieved in this species,</a:t>
            </a:r>
          </a:p>
          <a:p>
            <a:pPr marL="228600" indent="-228600">
              <a:buSzPct val="50000"/>
              <a:buBlip>
                <a:blip r:embed="rId3"/>
              </a:buBlip>
              <a:defRPr sz="1200"/>
            </a:pPr>
            <a:r>
              <a:t>the uncertainty (belirsizlik) of results as a pregnancy rate,</a:t>
            </a:r>
          </a:p>
          <a:p>
            <a:pPr marL="228600" indent="-228600">
              <a:buSzPct val="50000"/>
              <a:buBlip>
                <a:blip r:embed="rId3"/>
              </a:buBlip>
              <a:defRPr sz="1200"/>
            </a:pPr>
            <a:r>
              <a:t>wide range variability of response to superovulation, </a:t>
            </a:r>
          </a:p>
          <a:p>
            <a:pPr marL="228600" indent="-228600">
              <a:buSzPct val="50000"/>
              <a:buBlip>
                <a:blip r:embed="rId3"/>
              </a:buBlip>
              <a:defRPr sz="1200"/>
            </a:pPr>
            <a:r>
              <a:t>fertilization failure and premature regression of the corpus luteum, </a:t>
            </a:r>
          </a:p>
          <a:p>
            <a:pPr marL="228600" indent="-228600">
              <a:buSzPct val="50000"/>
              <a:buBlip>
                <a:blip r:embed="rId3"/>
              </a:buBlip>
              <a:defRPr sz="1200"/>
            </a:pPr>
            <a:r>
              <a:t>It is need to perform embryo collection by surgical way, even though non-surgical procedures have been described. </a:t>
            </a:r>
          </a:p>
        </p:txBody>
      </p:sp>
    </p:spTree>
    <p:extLst>
      <p:ext uri="{BB962C8B-B14F-4D97-AF65-F5344CB8AC3E}">
        <p14:creationId xmlns:p14="http://schemas.microsoft.com/office/powerpoint/2010/main" xmlns="" val="196968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200" b="1"/>
            </a:pPr>
            <a:r>
              <a:t>8	ET</a:t>
            </a:r>
          </a:p>
          <a:p>
            <a:pPr>
              <a:defRPr sz="1200"/>
            </a:pPr>
            <a:r>
              <a:t>ET technique, allows the production of a large number of offspring from selected dams, thus optimizing selection response in breeding programs given the higher selection intensity and lower generation interval achieved. The success of ET depends on several factors affecting survival of transferred embryos including;</a:t>
            </a:r>
          </a:p>
          <a:p>
            <a:pPr marL="228600" indent="-228600">
              <a:buSzPct val="100000"/>
              <a:buAutoNum type="arabicPeriod"/>
              <a:defRPr sz="1200" b="1">
                <a:solidFill>
                  <a:srgbClr val="FF2600"/>
                </a:solidFill>
              </a:defRPr>
            </a:pPr>
            <a:r>
              <a:t>management of donor and recipient does, </a:t>
            </a:r>
          </a:p>
          <a:p>
            <a:pPr marL="228600" indent="-228600">
              <a:buSzPct val="100000"/>
              <a:buAutoNum type="arabicPeriod"/>
              <a:defRPr sz="1200" b="1">
                <a:solidFill>
                  <a:srgbClr val="FF2600"/>
                </a:solidFill>
              </a:defRPr>
            </a:pPr>
            <a:r>
              <a:t>estrus synchronization in donors and recipients and superovulation of donors, </a:t>
            </a:r>
          </a:p>
          <a:p>
            <a:pPr>
              <a:defRPr sz="1200"/>
            </a:pPr>
            <a:r>
              <a:t>An average of </a:t>
            </a:r>
            <a:r>
              <a:rPr b="1"/>
              <a:t>6 to 8 transferable embryos</a:t>
            </a:r>
            <a:r>
              <a:t> per donor can be produced in a successful goat ET program. These results depend on some factors  such as </a:t>
            </a:r>
            <a:r>
              <a:rPr b="1"/>
              <a:t>breed</a:t>
            </a:r>
            <a:r>
              <a:t>, </a:t>
            </a:r>
            <a:r>
              <a:rPr b="1"/>
              <a:t>age</a:t>
            </a:r>
            <a:r>
              <a:t> and </a:t>
            </a:r>
            <a:r>
              <a:rPr b="1"/>
              <a:t>nutrition</a:t>
            </a:r>
            <a:r>
              <a:t> that contribute to the high variability. The variability of the superovulatory response, the poor fertilization associated with high ovulatory responses and early regression of corpora lutea.</a:t>
            </a:r>
          </a:p>
          <a:p>
            <a:pPr>
              <a:defRPr sz="1200" b="1"/>
            </a:pPr>
            <a:r>
              <a:t>Superovulation</a:t>
            </a:r>
          </a:p>
          <a:p>
            <a:pPr>
              <a:defRPr sz="1200"/>
            </a:pPr>
            <a:r>
              <a:t>There are a number of ways to superovulate goat and sheep, each of which has its advantages and disadvantages. The major commercial products applied are equine chorionic gonadotrophin (eCG or PMSG) and FSHp (porcine pituitary gland).</a:t>
            </a:r>
          </a:p>
          <a:p>
            <a:pPr>
              <a:defRPr sz="1200"/>
            </a:pPr>
            <a:r>
              <a:rPr b="1"/>
              <a:t>FSH</a:t>
            </a:r>
            <a:r>
              <a:t> is administered twice daily for 3-4 days, usually in decreasing doses between 1-5 mg (example 2-2-1.5-1.5-1-1-0.5-0.5), beginning between 1 and 4 days before the end of the progestagen treatment since the half-life of pFSH is </a:t>
            </a:r>
            <a:r>
              <a:rPr b="1"/>
              <a:t>only 5 hours.</a:t>
            </a:r>
            <a:r>
              <a:t>	</a:t>
            </a:r>
          </a:p>
          <a:p>
            <a:pPr>
              <a:defRPr sz="1200"/>
            </a:pPr>
            <a:r>
              <a:t>Average number of oocytes recovered is significantly higher in FSH-treated goats (9.4) than PMSG-treated goats (5.7). </a:t>
            </a:r>
          </a:p>
          <a:p>
            <a:pPr>
              <a:defRPr sz="1200"/>
            </a:pPr>
            <a:r>
              <a:t>Both intrinsic and extrinsic factors are responsible for the variability. Among the intrinsic factors, </a:t>
            </a:r>
            <a:r>
              <a:rPr b="1"/>
              <a:t>genetic</a:t>
            </a:r>
            <a:r>
              <a:t>, </a:t>
            </a:r>
            <a:r>
              <a:rPr b="1"/>
              <a:t>age</a:t>
            </a:r>
            <a:r>
              <a:t>, </a:t>
            </a:r>
            <a:r>
              <a:rPr b="1"/>
              <a:t>stage of the cycle</a:t>
            </a:r>
            <a:r>
              <a:t> at which the treatment applied are important. Environmental factors such as </a:t>
            </a:r>
            <a:r>
              <a:rPr b="1"/>
              <a:t>season</a:t>
            </a:r>
            <a:r>
              <a:t>, </a:t>
            </a:r>
            <a:r>
              <a:rPr b="1"/>
              <a:t>nutrition</a:t>
            </a:r>
            <a:r>
              <a:t>, </a:t>
            </a:r>
            <a:r>
              <a:rPr b="1"/>
              <a:t>health state</a:t>
            </a:r>
            <a:r>
              <a:t>, </a:t>
            </a:r>
            <a:r>
              <a:rPr b="1"/>
              <a:t>AI</a:t>
            </a:r>
            <a:r>
              <a:t> and type of gonadotrophin administered are known to contribute to the variability.</a:t>
            </a:r>
          </a:p>
          <a:p>
            <a:pPr marL="228600" indent="-228600">
              <a:buSzPct val="100000"/>
              <a:buAutoNum type="arabicPeriod" startAt="3"/>
              <a:defRPr sz="1200" b="1">
                <a:solidFill>
                  <a:srgbClr val="FF2600"/>
                </a:solidFill>
              </a:defRPr>
            </a:pPr>
            <a:r>
              <a:t>natural breeding or Artificial Insemination, </a:t>
            </a:r>
          </a:p>
          <a:p>
            <a:pPr marL="228600" indent="-228600">
              <a:buSzPct val="100000"/>
              <a:buAutoNum type="arabicPeriod" startAt="3"/>
              <a:defRPr sz="1200" b="1">
                <a:solidFill>
                  <a:srgbClr val="FF2600"/>
                </a:solidFill>
              </a:defRPr>
            </a:pPr>
            <a:r>
              <a:t>collection and evaluation of embryos,</a:t>
            </a:r>
          </a:p>
          <a:p>
            <a:pPr marL="228600" indent="-228600">
              <a:buSzPct val="100000"/>
              <a:buAutoNum type="arabicPeriod" startAt="3"/>
              <a:defRPr sz="1200" b="1">
                <a:solidFill>
                  <a:srgbClr val="FF2600"/>
                </a:solidFill>
              </a:defRPr>
            </a:pPr>
            <a:r>
              <a:t>transfer of embryos</a:t>
            </a:r>
          </a:p>
          <a:p>
            <a:pPr>
              <a:defRPr sz="1200"/>
            </a:pPr>
            <a:r>
              <a:t>What is the limitation to widely use this technique?</a:t>
            </a:r>
          </a:p>
          <a:p>
            <a:pPr marL="228600" indent="-228600">
              <a:buSzPct val="50000"/>
              <a:buBlip>
                <a:blip r:embed="rId3"/>
              </a:buBlip>
              <a:defRPr sz="1200"/>
            </a:pPr>
            <a:r>
              <a:t>mostly because of the </a:t>
            </a:r>
            <a:r>
              <a:rPr b="1"/>
              <a:t>lower benefit/cost ratio</a:t>
            </a:r>
            <a:r>
              <a:t> achieved in this species,</a:t>
            </a:r>
          </a:p>
          <a:p>
            <a:pPr marL="228600" indent="-228600">
              <a:buSzPct val="50000"/>
              <a:buBlip>
                <a:blip r:embed="rId3"/>
              </a:buBlip>
              <a:defRPr sz="1200"/>
            </a:pPr>
            <a:r>
              <a:t>the uncertainty (belirsizlik) of results as a pregnancy rate,</a:t>
            </a:r>
          </a:p>
          <a:p>
            <a:pPr marL="228600" indent="-228600">
              <a:buSzPct val="50000"/>
              <a:buBlip>
                <a:blip r:embed="rId3"/>
              </a:buBlip>
              <a:defRPr sz="1200"/>
            </a:pPr>
            <a:r>
              <a:t>wide range variability of response to superovulation, </a:t>
            </a:r>
          </a:p>
          <a:p>
            <a:pPr marL="228600" indent="-228600">
              <a:buSzPct val="50000"/>
              <a:buBlip>
                <a:blip r:embed="rId3"/>
              </a:buBlip>
              <a:defRPr sz="1200"/>
            </a:pPr>
            <a:r>
              <a:t>fertilization failure and premature regression of the corpus luteum, </a:t>
            </a:r>
          </a:p>
          <a:p>
            <a:pPr marL="228600" indent="-228600">
              <a:buSzPct val="50000"/>
              <a:buBlip>
                <a:blip r:embed="rId3"/>
              </a:buBlip>
              <a:defRPr sz="1200"/>
            </a:pPr>
            <a:r>
              <a:t>It is need to perform embryo collection by surgical way, even though non-surgical procedures have been described. </a:t>
            </a:r>
          </a:p>
        </p:txBody>
      </p:sp>
    </p:spTree>
    <p:extLst>
      <p:ext uri="{BB962C8B-B14F-4D97-AF65-F5344CB8AC3E}">
        <p14:creationId xmlns:p14="http://schemas.microsoft.com/office/powerpoint/2010/main" xmlns="" val="196968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200" b="1"/>
            </a:pPr>
            <a:r>
              <a:t>8	ET</a:t>
            </a:r>
          </a:p>
          <a:p>
            <a:pPr>
              <a:defRPr sz="1200"/>
            </a:pPr>
            <a:r>
              <a:t>ET technique, allows the production of a large number of offspring from selected dams, thus optimizing selection response in breeding programs given the higher selection intensity and lower generation interval achieved. The success of ET depends on several factors affecting survival of transferred embryos including;</a:t>
            </a:r>
          </a:p>
          <a:p>
            <a:pPr marL="228600" indent="-228600">
              <a:buSzPct val="100000"/>
              <a:buAutoNum type="arabicPeriod"/>
              <a:defRPr sz="1200" b="1">
                <a:solidFill>
                  <a:srgbClr val="FF2600"/>
                </a:solidFill>
              </a:defRPr>
            </a:pPr>
            <a:r>
              <a:t>management of donor and recipient does, </a:t>
            </a:r>
          </a:p>
          <a:p>
            <a:pPr marL="228600" indent="-228600">
              <a:buSzPct val="100000"/>
              <a:buAutoNum type="arabicPeriod"/>
              <a:defRPr sz="1200" b="1">
                <a:solidFill>
                  <a:srgbClr val="FF2600"/>
                </a:solidFill>
              </a:defRPr>
            </a:pPr>
            <a:r>
              <a:t>estrus synchronization in donors and recipients and superovulation of donors, </a:t>
            </a:r>
          </a:p>
          <a:p>
            <a:pPr>
              <a:defRPr sz="1200"/>
            </a:pPr>
            <a:r>
              <a:t>An average of </a:t>
            </a:r>
            <a:r>
              <a:rPr b="1"/>
              <a:t>6 to 8 transferable embryos</a:t>
            </a:r>
            <a:r>
              <a:t> per donor can be produced in a successful goat ET program. These results depend on some factors  such as </a:t>
            </a:r>
            <a:r>
              <a:rPr b="1"/>
              <a:t>breed</a:t>
            </a:r>
            <a:r>
              <a:t>, </a:t>
            </a:r>
            <a:r>
              <a:rPr b="1"/>
              <a:t>age</a:t>
            </a:r>
            <a:r>
              <a:t> and </a:t>
            </a:r>
            <a:r>
              <a:rPr b="1"/>
              <a:t>nutrition</a:t>
            </a:r>
            <a:r>
              <a:t> that contribute to the high variability. The variability of the superovulatory response, the poor fertilization associated with high ovulatory responses and early regression of corpora lutea.</a:t>
            </a:r>
          </a:p>
          <a:p>
            <a:pPr>
              <a:defRPr sz="1200" b="1"/>
            </a:pPr>
            <a:r>
              <a:t>Superovulation</a:t>
            </a:r>
          </a:p>
          <a:p>
            <a:pPr>
              <a:defRPr sz="1200"/>
            </a:pPr>
            <a:r>
              <a:t>There are a number of ways to superovulate goat and sheep, each of which has its advantages and disadvantages. The major commercial products applied are equine chorionic gonadotrophin (eCG or PMSG) and FSHp (porcine pituitary gland).</a:t>
            </a:r>
          </a:p>
          <a:p>
            <a:pPr>
              <a:defRPr sz="1200"/>
            </a:pPr>
            <a:r>
              <a:rPr b="1"/>
              <a:t>FSH</a:t>
            </a:r>
            <a:r>
              <a:t> is administered twice daily for 3-4 days, usually in decreasing doses between 1-5 mg (example 2-2-1.5-1.5-1-1-0.5-0.5), beginning between 1 and 4 days before the end of the progestagen treatment since the half-life of pFSH is </a:t>
            </a:r>
            <a:r>
              <a:rPr b="1"/>
              <a:t>only 5 hours.</a:t>
            </a:r>
            <a:r>
              <a:t>	</a:t>
            </a:r>
          </a:p>
          <a:p>
            <a:pPr>
              <a:defRPr sz="1200"/>
            </a:pPr>
            <a:r>
              <a:t>Average number of oocytes recovered is significantly higher in FSH-treated goats (9.4) than PMSG-treated goats (5.7). </a:t>
            </a:r>
          </a:p>
          <a:p>
            <a:pPr>
              <a:defRPr sz="1200"/>
            </a:pPr>
            <a:r>
              <a:t>Both intrinsic and extrinsic factors are responsible for the variability. Among the intrinsic factors, </a:t>
            </a:r>
            <a:r>
              <a:rPr b="1"/>
              <a:t>genetic</a:t>
            </a:r>
            <a:r>
              <a:t>, </a:t>
            </a:r>
            <a:r>
              <a:rPr b="1"/>
              <a:t>age</a:t>
            </a:r>
            <a:r>
              <a:t>, </a:t>
            </a:r>
            <a:r>
              <a:rPr b="1"/>
              <a:t>stage of the cycle</a:t>
            </a:r>
            <a:r>
              <a:t> at which the treatment applied are important. Environmental factors such as </a:t>
            </a:r>
            <a:r>
              <a:rPr b="1"/>
              <a:t>season</a:t>
            </a:r>
            <a:r>
              <a:t>, </a:t>
            </a:r>
            <a:r>
              <a:rPr b="1"/>
              <a:t>nutrition</a:t>
            </a:r>
            <a:r>
              <a:t>, </a:t>
            </a:r>
            <a:r>
              <a:rPr b="1"/>
              <a:t>health state</a:t>
            </a:r>
            <a:r>
              <a:t>, </a:t>
            </a:r>
            <a:r>
              <a:rPr b="1"/>
              <a:t>AI</a:t>
            </a:r>
            <a:r>
              <a:t> and type of gonadotrophin administered are known to contribute to the variability.</a:t>
            </a:r>
          </a:p>
          <a:p>
            <a:pPr marL="228600" indent="-228600">
              <a:buSzPct val="100000"/>
              <a:buAutoNum type="arabicPeriod" startAt="3"/>
              <a:defRPr sz="1200" b="1">
                <a:solidFill>
                  <a:srgbClr val="FF2600"/>
                </a:solidFill>
              </a:defRPr>
            </a:pPr>
            <a:r>
              <a:t>natural breeding or Artificial Insemination, </a:t>
            </a:r>
          </a:p>
          <a:p>
            <a:pPr marL="228600" indent="-228600">
              <a:buSzPct val="100000"/>
              <a:buAutoNum type="arabicPeriod" startAt="3"/>
              <a:defRPr sz="1200" b="1">
                <a:solidFill>
                  <a:srgbClr val="FF2600"/>
                </a:solidFill>
              </a:defRPr>
            </a:pPr>
            <a:r>
              <a:t>collection and evaluation of embryos,</a:t>
            </a:r>
          </a:p>
          <a:p>
            <a:pPr marL="228600" indent="-228600">
              <a:buSzPct val="100000"/>
              <a:buAutoNum type="arabicPeriod" startAt="3"/>
              <a:defRPr sz="1200" b="1">
                <a:solidFill>
                  <a:srgbClr val="FF2600"/>
                </a:solidFill>
              </a:defRPr>
            </a:pPr>
            <a:r>
              <a:t>transfer of embryos</a:t>
            </a:r>
          </a:p>
          <a:p>
            <a:pPr>
              <a:defRPr sz="1200"/>
            </a:pPr>
            <a:r>
              <a:t>What is the limitation to widely use this technique?</a:t>
            </a:r>
          </a:p>
          <a:p>
            <a:pPr marL="228600" indent="-228600">
              <a:buSzPct val="50000"/>
              <a:buBlip>
                <a:blip r:embed="rId3"/>
              </a:buBlip>
              <a:defRPr sz="1200"/>
            </a:pPr>
            <a:r>
              <a:t>mostly because of the </a:t>
            </a:r>
            <a:r>
              <a:rPr b="1"/>
              <a:t>lower benefit/cost ratio</a:t>
            </a:r>
            <a:r>
              <a:t> achieved in this species,</a:t>
            </a:r>
          </a:p>
          <a:p>
            <a:pPr marL="228600" indent="-228600">
              <a:buSzPct val="50000"/>
              <a:buBlip>
                <a:blip r:embed="rId3"/>
              </a:buBlip>
              <a:defRPr sz="1200"/>
            </a:pPr>
            <a:r>
              <a:t>the uncertainty (belirsizlik) of results as a pregnancy rate,</a:t>
            </a:r>
          </a:p>
          <a:p>
            <a:pPr marL="228600" indent="-228600">
              <a:buSzPct val="50000"/>
              <a:buBlip>
                <a:blip r:embed="rId3"/>
              </a:buBlip>
              <a:defRPr sz="1200"/>
            </a:pPr>
            <a:r>
              <a:t>wide range variability of response to superovulation, </a:t>
            </a:r>
          </a:p>
          <a:p>
            <a:pPr marL="228600" indent="-228600">
              <a:buSzPct val="50000"/>
              <a:buBlip>
                <a:blip r:embed="rId3"/>
              </a:buBlip>
              <a:defRPr sz="1200"/>
            </a:pPr>
            <a:r>
              <a:t>fertilization failure and premature regression of the corpus luteum, </a:t>
            </a:r>
          </a:p>
          <a:p>
            <a:pPr marL="228600" indent="-228600">
              <a:buSzPct val="50000"/>
              <a:buBlip>
                <a:blip r:embed="rId3"/>
              </a:buBlip>
              <a:defRPr sz="1200"/>
            </a:pPr>
            <a:r>
              <a:t>It is need to perform embryo collection by surgical way, even though non-surgical procedures have been described. </a:t>
            </a:r>
          </a:p>
        </p:txBody>
      </p:sp>
    </p:spTree>
    <p:extLst>
      <p:ext uri="{BB962C8B-B14F-4D97-AF65-F5344CB8AC3E}">
        <p14:creationId xmlns:p14="http://schemas.microsoft.com/office/powerpoint/2010/main" xmlns="" val="196968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200" b="1"/>
            </a:pPr>
            <a:r>
              <a:t>8	ET</a:t>
            </a:r>
          </a:p>
          <a:p>
            <a:pPr>
              <a:defRPr sz="1200"/>
            </a:pPr>
            <a:r>
              <a:t>ET technique, allows the production of a large number of offspring from selected dams, thus optimizing selection response in breeding programs given the higher selection intensity and lower generation interval achieved. The success of ET depends on several factors affecting survival of transferred embryos including;</a:t>
            </a:r>
          </a:p>
          <a:p>
            <a:pPr marL="228600" indent="-228600">
              <a:buSzPct val="100000"/>
              <a:buAutoNum type="arabicPeriod"/>
              <a:defRPr sz="1200" b="1">
                <a:solidFill>
                  <a:srgbClr val="FF2600"/>
                </a:solidFill>
              </a:defRPr>
            </a:pPr>
            <a:r>
              <a:t>management of donor and recipient does, </a:t>
            </a:r>
          </a:p>
          <a:p>
            <a:pPr marL="228600" indent="-228600">
              <a:buSzPct val="100000"/>
              <a:buAutoNum type="arabicPeriod"/>
              <a:defRPr sz="1200" b="1">
                <a:solidFill>
                  <a:srgbClr val="FF2600"/>
                </a:solidFill>
              </a:defRPr>
            </a:pPr>
            <a:r>
              <a:t>estrus synchronization in donors and recipients and superovulation of donors, </a:t>
            </a:r>
          </a:p>
          <a:p>
            <a:pPr>
              <a:defRPr sz="1200"/>
            </a:pPr>
            <a:r>
              <a:t>An average of </a:t>
            </a:r>
            <a:r>
              <a:rPr b="1"/>
              <a:t>6 to 8 transferable embryos</a:t>
            </a:r>
            <a:r>
              <a:t> per donor can be produced in a successful goat ET program. These results depend on some factors  such as </a:t>
            </a:r>
            <a:r>
              <a:rPr b="1"/>
              <a:t>breed</a:t>
            </a:r>
            <a:r>
              <a:t>, </a:t>
            </a:r>
            <a:r>
              <a:rPr b="1"/>
              <a:t>age</a:t>
            </a:r>
            <a:r>
              <a:t> and </a:t>
            </a:r>
            <a:r>
              <a:rPr b="1"/>
              <a:t>nutrition</a:t>
            </a:r>
            <a:r>
              <a:t> that contribute to the high variability. The variability of the superovulatory response, the poor fertilization associated with high ovulatory responses and early regression of corpora lutea.</a:t>
            </a:r>
          </a:p>
          <a:p>
            <a:pPr>
              <a:defRPr sz="1200" b="1"/>
            </a:pPr>
            <a:r>
              <a:t>Superovulation</a:t>
            </a:r>
          </a:p>
          <a:p>
            <a:pPr>
              <a:defRPr sz="1200"/>
            </a:pPr>
            <a:r>
              <a:t>There are a number of ways to superovulate goat and sheep, each of which has its advantages and disadvantages. The major commercial products applied are equine chorionic gonadotrophin (eCG or PMSG) and FSHp (porcine pituitary gland).</a:t>
            </a:r>
          </a:p>
          <a:p>
            <a:pPr>
              <a:defRPr sz="1200"/>
            </a:pPr>
            <a:r>
              <a:rPr b="1"/>
              <a:t>FSH</a:t>
            </a:r>
            <a:r>
              <a:t> is administered twice daily for 3-4 days, usually in decreasing doses between 1-5 mg (example 2-2-1.5-1.5-1-1-0.5-0.5), beginning between 1 and 4 days before the end of the progestagen treatment since the half-life of pFSH is </a:t>
            </a:r>
            <a:r>
              <a:rPr b="1"/>
              <a:t>only 5 hours.</a:t>
            </a:r>
            <a:r>
              <a:t>	</a:t>
            </a:r>
          </a:p>
          <a:p>
            <a:pPr>
              <a:defRPr sz="1200"/>
            </a:pPr>
            <a:r>
              <a:t>Average number of oocytes recovered is significantly higher in FSH-treated goats (9.4) than PMSG-treated goats (5.7). </a:t>
            </a:r>
          </a:p>
          <a:p>
            <a:pPr>
              <a:defRPr sz="1200"/>
            </a:pPr>
            <a:r>
              <a:t>Both intrinsic and extrinsic factors are responsible for the variability. Among the intrinsic factors, </a:t>
            </a:r>
            <a:r>
              <a:rPr b="1"/>
              <a:t>genetic</a:t>
            </a:r>
            <a:r>
              <a:t>, </a:t>
            </a:r>
            <a:r>
              <a:rPr b="1"/>
              <a:t>age</a:t>
            </a:r>
            <a:r>
              <a:t>, </a:t>
            </a:r>
            <a:r>
              <a:rPr b="1"/>
              <a:t>stage of the cycle</a:t>
            </a:r>
            <a:r>
              <a:t> at which the treatment applied are important. Environmental factors such as </a:t>
            </a:r>
            <a:r>
              <a:rPr b="1"/>
              <a:t>season</a:t>
            </a:r>
            <a:r>
              <a:t>, </a:t>
            </a:r>
            <a:r>
              <a:rPr b="1"/>
              <a:t>nutrition</a:t>
            </a:r>
            <a:r>
              <a:t>, </a:t>
            </a:r>
            <a:r>
              <a:rPr b="1"/>
              <a:t>health state</a:t>
            </a:r>
            <a:r>
              <a:t>, </a:t>
            </a:r>
            <a:r>
              <a:rPr b="1"/>
              <a:t>AI</a:t>
            </a:r>
            <a:r>
              <a:t> and type of gonadotrophin administered are known to contribute to the variability.</a:t>
            </a:r>
          </a:p>
          <a:p>
            <a:pPr marL="228600" indent="-228600">
              <a:buSzPct val="100000"/>
              <a:buAutoNum type="arabicPeriod" startAt="3"/>
              <a:defRPr sz="1200" b="1">
                <a:solidFill>
                  <a:srgbClr val="FF2600"/>
                </a:solidFill>
              </a:defRPr>
            </a:pPr>
            <a:r>
              <a:t>natural breeding or Artificial Insemination, </a:t>
            </a:r>
          </a:p>
          <a:p>
            <a:pPr marL="228600" indent="-228600">
              <a:buSzPct val="100000"/>
              <a:buAutoNum type="arabicPeriod" startAt="3"/>
              <a:defRPr sz="1200" b="1">
                <a:solidFill>
                  <a:srgbClr val="FF2600"/>
                </a:solidFill>
              </a:defRPr>
            </a:pPr>
            <a:r>
              <a:t>collection and evaluation of embryos,</a:t>
            </a:r>
          </a:p>
          <a:p>
            <a:pPr marL="228600" indent="-228600">
              <a:buSzPct val="100000"/>
              <a:buAutoNum type="arabicPeriod" startAt="3"/>
              <a:defRPr sz="1200" b="1">
                <a:solidFill>
                  <a:srgbClr val="FF2600"/>
                </a:solidFill>
              </a:defRPr>
            </a:pPr>
            <a:r>
              <a:t>transfer of embryos</a:t>
            </a:r>
          </a:p>
          <a:p>
            <a:pPr>
              <a:defRPr sz="1200"/>
            </a:pPr>
            <a:r>
              <a:t>What is the limitation to widely use this technique?</a:t>
            </a:r>
          </a:p>
          <a:p>
            <a:pPr marL="228600" indent="-228600">
              <a:buSzPct val="50000"/>
              <a:buBlip>
                <a:blip r:embed="rId3"/>
              </a:buBlip>
              <a:defRPr sz="1200"/>
            </a:pPr>
            <a:r>
              <a:t>mostly because of the </a:t>
            </a:r>
            <a:r>
              <a:rPr b="1"/>
              <a:t>lower benefit/cost ratio</a:t>
            </a:r>
            <a:r>
              <a:t> achieved in this species,</a:t>
            </a:r>
          </a:p>
          <a:p>
            <a:pPr marL="228600" indent="-228600">
              <a:buSzPct val="50000"/>
              <a:buBlip>
                <a:blip r:embed="rId3"/>
              </a:buBlip>
              <a:defRPr sz="1200"/>
            </a:pPr>
            <a:r>
              <a:t>the uncertainty (belirsizlik) of results as a pregnancy rate,</a:t>
            </a:r>
          </a:p>
          <a:p>
            <a:pPr marL="228600" indent="-228600">
              <a:buSzPct val="50000"/>
              <a:buBlip>
                <a:blip r:embed="rId3"/>
              </a:buBlip>
              <a:defRPr sz="1200"/>
            </a:pPr>
            <a:r>
              <a:t>wide range variability of response to superovulation, </a:t>
            </a:r>
          </a:p>
          <a:p>
            <a:pPr marL="228600" indent="-228600">
              <a:buSzPct val="50000"/>
              <a:buBlip>
                <a:blip r:embed="rId3"/>
              </a:buBlip>
              <a:defRPr sz="1200"/>
            </a:pPr>
            <a:r>
              <a:t>fertilization failure and premature regression of the corpus luteum, </a:t>
            </a:r>
          </a:p>
          <a:p>
            <a:pPr marL="228600" indent="-228600">
              <a:buSzPct val="50000"/>
              <a:buBlip>
                <a:blip r:embed="rId3"/>
              </a:buBlip>
              <a:defRPr sz="1200"/>
            </a:pPr>
            <a:r>
              <a:t>It is need to perform embryo collection by surgical way, even though non-surgical procedures have been described. </a:t>
            </a:r>
          </a:p>
        </p:txBody>
      </p:sp>
    </p:spTree>
    <p:extLst>
      <p:ext uri="{BB962C8B-B14F-4D97-AF65-F5344CB8AC3E}">
        <p14:creationId xmlns:p14="http://schemas.microsoft.com/office/powerpoint/2010/main" xmlns="" val="196968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65671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6903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59571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839515"/>
            <a:ext cx="9810750" cy="1785938"/>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661172"/>
            <a:ext cx="9810750" cy="1169789"/>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25797066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273969" y="-803672"/>
            <a:ext cx="13751719" cy="7072313"/>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107281" y="4777383"/>
            <a:ext cx="9977438" cy="1062633"/>
          </a:xfrm>
          <a:prstGeom prst="rect">
            <a:avLst/>
          </a:prstGeom>
        </p:spPr>
        <p:txBody>
          <a:bodyPr/>
          <a:lstStyle/>
          <a:p>
            <a:r>
              <a:t>Title Text</a:t>
            </a:r>
          </a:p>
        </p:txBody>
      </p:sp>
      <p:sp>
        <p:nvSpPr>
          <p:cNvPr id="22" name="Body Level One…"/>
          <p:cNvSpPr txBox="1">
            <a:spLocks noGrp="1"/>
          </p:cNvSpPr>
          <p:nvPr>
            <p:ph type="body" sz="quarter" idx="1"/>
          </p:nvPr>
        </p:nvSpPr>
        <p:spPr>
          <a:xfrm>
            <a:off x="1107281" y="5893594"/>
            <a:ext cx="9977438" cy="660797"/>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429452465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536031"/>
            <a:ext cx="9810750" cy="1785938"/>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59449243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1916907" y="-17859"/>
            <a:ext cx="11751470" cy="6081117"/>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571500" y="812602"/>
            <a:ext cx="5619750" cy="2509242"/>
          </a:xfrm>
          <a:prstGeom prst="rect">
            <a:avLst/>
          </a:prstGeom>
        </p:spPr>
        <p:txBody>
          <a:bodyPr anchor="b"/>
          <a:lstStyle>
            <a:lvl1pPr>
              <a:defRPr sz="4078"/>
            </a:lvl1pPr>
          </a:lstStyle>
          <a:p>
            <a:r>
              <a:t>Title Text</a:t>
            </a:r>
          </a:p>
        </p:txBody>
      </p:sp>
      <p:sp>
        <p:nvSpPr>
          <p:cNvPr id="40" name="Body Level One…"/>
          <p:cNvSpPr txBox="1">
            <a:spLocks noGrp="1"/>
          </p:cNvSpPr>
          <p:nvPr>
            <p:ph type="body" sz="quarter" idx="1"/>
          </p:nvPr>
        </p:nvSpPr>
        <p:spPr>
          <a:xfrm>
            <a:off x="571500" y="3348633"/>
            <a:ext cx="5619750" cy="2509242"/>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02941986"/>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281346894"/>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190625" y="1946672"/>
            <a:ext cx="9810750" cy="403621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05362562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321844" y="1419560"/>
            <a:ext cx="9655969" cy="5000626"/>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190625" y="2071688"/>
            <a:ext cx="4941094" cy="4286250"/>
          </a:xfrm>
          <a:prstGeom prst="rect">
            <a:avLst/>
          </a:prstGeom>
        </p:spPr>
        <p:txBody>
          <a:bodyPr/>
          <a:lstStyle>
            <a:lvl1pPr marL="339316" indent="-339316">
              <a:spcBef>
                <a:spcPts val="2250"/>
              </a:spcBef>
              <a:buFont typeface="Gill Sans"/>
              <a:buBlip>
                <a:blip r:embed="rId2"/>
              </a:buBlip>
              <a:defRPr sz="2250"/>
            </a:lvl1pPr>
            <a:lvl2pPr marL="678632" indent="-339316">
              <a:spcBef>
                <a:spcPts val="2250"/>
              </a:spcBef>
              <a:buFont typeface="Gill Sans"/>
              <a:buBlip>
                <a:blip r:embed="rId2"/>
              </a:buBlip>
              <a:defRPr sz="2250"/>
            </a:lvl2pPr>
            <a:lvl3pPr marL="1017948" indent="-339316">
              <a:spcBef>
                <a:spcPts val="2250"/>
              </a:spcBef>
              <a:buFont typeface="Gill Sans"/>
              <a:buBlip>
                <a:blip r:embed="rId2"/>
              </a:buBlip>
              <a:defRPr sz="2250"/>
            </a:lvl3pPr>
            <a:lvl4pPr marL="1357264" indent="-339316">
              <a:spcBef>
                <a:spcPts val="2250"/>
              </a:spcBef>
              <a:buFont typeface="Gill Sans"/>
              <a:buBlip>
                <a:blip r:embed="rId2"/>
              </a:buBlip>
              <a:defRPr sz="2250"/>
            </a:lvl4pPr>
            <a:lvl5pPr marL="1696580" indent="-339316">
              <a:spcBef>
                <a:spcPts val="2250"/>
              </a:spcBef>
              <a:buFont typeface="Gill Sans"/>
              <a:buBlip>
                <a:blip r:embed="rId2"/>
              </a:buBlip>
              <a:defRPr sz="225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48537" y="6465094"/>
            <a:ext cx="301365" cy="297389"/>
          </a:xfrm>
          <a:prstGeom prst="rect">
            <a:avLst/>
          </a:prstGeom>
        </p:spPr>
        <p:txBody>
          <a:bodyPr/>
          <a:lstStyle>
            <a:lvl1pPr algn="r"/>
          </a:lstStyle>
          <a:p>
            <a:fld id="{86CB4B4D-7CA3-9044-876B-883B54F8677D}" type="slidenum">
              <a:rPr/>
              <a:pPr/>
              <a:t>‹#›</a:t>
            </a:fld>
            <a:endParaRPr/>
          </a:p>
        </p:txBody>
      </p:sp>
    </p:spTree>
    <p:extLst>
      <p:ext uri="{BB962C8B-B14F-4D97-AF65-F5344CB8AC3E}">
        <p14:creationId xmlns:p14="http://schemas.microsoft.com/office/powerpoint/2010/main" xmlns="" val="236570701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09427965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119435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13"/>
          </p:nvPr>
        </p:nvSpPr>
        <p:spPr>
          <a:xfrm>
            <a:off x="4409928" y="2382904"/>
            <a:ext cx="9036845" cy="4501237"/>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14"/>
          </p:nvPr>
        </p:nvSpPr>
        <p:spPr>
          <a:xfrm rot="21600000">
            <a:off x="6826664" y="-935425"/>
            <a:ext cx="4667251" cy="4452557"/>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rot="21600000">
            <a:off x="-3012281" y="535781"/>
            <a:ext cx="11513344" cy="5973962"/>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02763702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13"/>
          </p:nvPr>
        </p:nvSpPr>
        <p:spPr>
          <a:xfrm>
            <a:off x="1190625" y="4473773"/>
            <a:ext cx="9810750" cy="362215"/>
          </a:xfrm>
          <a:prstGeom prst="rect">
            <a:avLst/>
          </a:prstGeom>
        </p:spPr>
        <p:txBody>
          <a:bodyPr anchor="t">
            <a:spAutoFit/>
          </a:bodyPr>
          <a:lstStyle>
            <a:lvl1pPr marL="0" indent="0" algn="ctr">
              <a:spcBef>
                <a:spcPts val="0"/>
              </a:spcBef>
              <a:buSzTx/>
              <a:buNone/>
              <a:defRPr sz="1687"/>
            </a:lvl1pPr>
          </a:lstStyle>
          <a:p>
            <a:r>
              <a:t>–Johnny Appleseed</a:t>
            </a:r>
          </a:p>
        </p:txBody>
      </p:sp>
      <p:sp>
        <p:nvSpPr>
          <p:cNvPr id="94" name="“Type a quote here.”"/>
          <p:cNvSpPr>
            <a:spLocks noGrp="1"/>
          </p:cNvSpPr>
          <p:nvPr>
            <p:ph type="body" sz="quarter" idx="14"/>
          </p:nvPr>
        </p:nvSpPr>
        <p:spPr>
          <a:xfrm>
            <a:off x="1190625" y="3172103"/>
            <a:ext cx="9810750" cy="513795"/>
          </a:xfrm>
          <a:prstGeom prst="rect">
            <a:avLst/>
          </a:prstGeom>
        </p:spPr>
        <p:txBody>
          <a:bodyPr>
            <a:spAutoFit/>
          </a:bodyPr>
          <a:lstStyle>
            <a:lvl1pPr marL="0" indent="0" algn="ctr">
              <a:spcBef>
                <a:spcPts val="1687"/>
              </a:spcBef>
              <a:buSzTx/>
              <a:buNone/>
              <a:defRPr sz="2672"/>
            </a:lvl1pPr>
          </a:lstStyle>
          <a:p>
            <a:r>
              <a:t>“Type a quote here.”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5601923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721663" y="-152389"/>
            <a:ext cx="14025563" cy="7233048"/>
          </a:xfrm>
          <a:prstGeom prst="rect">
            <a:avLst/>
          </a:prstGeom>
          <a:ln w="88900"/>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428233399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92560004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69385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9177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731821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998231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9410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73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24758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E20F6-7B4C-4FB4-964D-2C5CC392414C}" type="datetimeFigureOut">
              <a:rPr lang="tr-TR" smtClean="0"/>
              <a:pPr/>
              <a:t>24.12.2019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80551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190625" y="750094"/>
            <a:ext cx="9810750" cy="535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190625" y="142875"/>
            <a:ext cx="9810750"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5944877" y="6465094"/>
            <a:ext cx="301366" cy="297389"/>
          </a:xfrm>
          <a:prstGeom prst="rect">
            <a:avLst/>
          </a:prstGeom>
          <a:ln w="12700">
            <a:miter lim="400000"/>
          </a:ln>
        </p:spPr>
        <p:txBody>
          <a:bodyPr wrap="none" lIns="50800" tIns="50800" rIns="50800" bIns="50800">
            <a:spAutoFit/>
          </a:bodyPr>
          <a:lstStyle>
            <a:lvl1pPr>
              <a:defRPr sz="1266"/>
            </a:lvl1pPr>
          </a:lstStyle>
          <a:p>
            <a:pPr algn="ctr" defTabSz="321457" hangingPunct="0"/>
            <a:fld id="{86CB4B4D-7CA3-9044-876B-883B54F8677D}" type="slidenum">
              <a:rPr lang="tr-TR" kern="0" smtClean="0">
                <a:solidFill>
                  <a:srgbClr val="FFFFFF"/>
                </a:solidFill>
                <a:sym typeface="Chalkduster"/>
              </a:rPr>
              <a:pPr algn="ctr" defTabSz="321457" hangingPunct="0"/>
              <a:t>‹#›</a:t>
            </a:fld>
            <a:endParaRPr lang="tr-TR" kern="0">
              <a:solidFill>
                <a:srgbClr val="FFFFFF"/>
              </a:solidFill>
              <a:sym typeface="Chalkduster"/>
            </a:endParaRPr>
          </a:p>
        </p:txBody>
      </p:sp>
    </p:spTree>
    <p:extLst>
      <p:ext uri="{BB962C8B-B14F-4D97-AF65-F5344CB8AC3E}">
        <p14:creationId xmlns:p14="http://schemas.microsoft.com/office/powerpoint/2010/main" xmlns="" val="379507542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txStyles>
    <p:titleStyle>
      <a:lvl1pPr marL="0" marR="0" indent="0"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9pPr>
    </p:titleStyle>
    <p:bodyStyle>
      <a:lvl1pPr marL="40182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1pPr>
      <a:lvl2pPr marL="80364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2pPr>
      <a:lvl3pPr marL="120546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3pPr>
      <a:lvl4pPr marL="1607287"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4pPr>
      <a:lvl5pPr marL="2009108"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5pPr>
      <a:lvl6pPr marL="2410930"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6pPr>
      <a:lvl7pPr marL="281275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7pPr>
      <a:lvl8pPr marL="321457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8pPr>
      <a:lvl9pPr marL="361639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9pPr>
    </p:bodyStyle>
    <p:otherStyle>
      <a:lvl1pPr marL="0" marR="0" indent="0"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extension.missouri.edu/p/MP913"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extension.missouri.edu/p/MP913"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extension.missouri.edu/p/MP913"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hyperlink" Target="http://extension.missouri.edu/p/MP913" TargetMode="Externa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hyperlink" Target="http://extension.missouri.edu/p/MP913"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hyperlink" Target="http://extension.missouri.edu/p/MP913"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extension.missouri.edu/p/MP913"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hyperlink" Target="http://extension.missouri.edu/p/MP913" TargetMode="Externa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hyperlink" Target="http://extension.missouri.edu/p/MP913"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Which are the 5 steps for ET ?"/>
          <p:cNvSpPr txBox="1">
            <a:spLocks noGrp="1"/>
          </p:cNvSpPr>
          <p:nvPr>
            <p:ph type="title"/>
          </p:nvPr>
        </p:nvSpPr>
        <p:spPr>
          <a:xfrm>
            <a:off x="2975004" y="2834709"/>
            <a:ext cx="5908617" cy="680098"/>
          </a:xfrm>
          <a:prstGeom prst="rect">
            <a:avLst/>
          </a:prstGeom>
        </p:spPr>
        <p:txBody>
          <a:bodyPr>
            <a:normAutofit fontScale="90000"/>
          </a:bodyPr>
          <a:lstStyle>
            <a:lvl1pPr defTabSz="237743">
              <a:defRPr sz="3743">
                <a:solidFill>
                  <a:srgbClr val="0096FF"/>
                </a:solidFill>
              </a:defRPr>
            </a:lvl1pPr>
          </a:lstStyle>
          <a:p>
            <a:r>
              <a:rPr lang="tr-TR" dirty="0" smtClean="0"/>
              <a:t>Embriyo Transferinde 5 Temel Adım</a:t>
            </a:r>
            <a:endParaRPr dirty="0"/>
          </a:p>
        </p:txBody>
      </p:sp>
      <p:sp>
        <p:nvSpPr>
          <p:cNvPr id="229" name="Management of donor and recipient…"/>
          <p:cNvSpPr txBox="1">
            <a:spLocks noGrp="1"/>
          </p:cNvSpPr>
          <p:nvPr>
            <p:ph type="body" sz="half" idx="1"/>
          </p:nvPr>
        </p:nvSpPr>
        <p:spPr>
          <a:xfrm>
            <a:off x="2133855" y="3683190"/>
            <a:ext cx="8596314" cy="2170967"/>
          </a:xfrm>
          <a:prstGeom prst="rect">
            <a:avLst/>
          </a:prstGeom>
        </p:spPr>
        <p:txBody>
          <a:bodyPr>
            <a:normAutofit fontScale="92500" lnSpcReduction="20000"/>
          </a:bodyPr>
          <a:lstStyle/>
          <a:p>
            <a:pPr marL="160729" indent="-160729" algn="l">
              <a:buSzPct val="100000"/>
              <a:buAutoNum type="arabicPeriod"/>
              <a:defRPr sz="2800"/>
            </a:pPr>
            <a:r>
              <a:rPr dirty="0"/>
              <a:t> </a:t>
            </a:r>
            <a:r>
              <a:rPr lang="tr-TR" dirty="0" err="1" smtClean="0"/>
              <a:t>Donör</a:t>
            </a:r>
            <a:r>
              <a:rPr lang="tr-TR" dirty="0" smtClean="0"/>
              <a:t> ve alıcının yönetimi</a:t>
            </a:r>
            <a:endParaRPr dirty="0"/>
          </a:p>
          <a:p>
            <a:pPr marL="160729" indent="-160729" algn="l">
              <a:buSzPct val="100000"/>
              <a:buAutoNum type="arabicPeriod"/>
              <a:defRPr sz="2800"/>
            </a:pPr>
            <a:r>
              <a:rPr dirty="0"/>
              <a:t> </a:t>
            </a:r>
            <a:r>
              <a:rPr lang="tr-TR" dirty="0" err="1" smtClean="0"/>
              <a:t>Donörün</a:t>
            </a:r>
            <a:r>
              <a:rPr lang="tr-TR" dirty="0" smtClean="0"/>
              <a:t> </a:t>
            </a:r>
            <a:r>
              <a:rPr lang="tr-TR" dirty="0" err="1" smtClean="0"/>
              <a:t>süperovülasyonu</a:t>
            </a:r>
            <a:r>
              <a:rPr lang="tr-TR" dirty="0" smtClean="0"/>
              <a:t> ve alıcının </a:t>
            </a:r>
            <a:r>
              <a:rPr lang="tr-TR" dirty="0" err="1" smtClean="0"/>
              <a:t>östrus</a:t>
            </a:r>
            <a:r>
              <a:rPr lang="tr-TR" dirty="0" smtClean="0"/>
              <a:t> senkronizasyonu</a:t>
            </a:r>
            <a:endParaRPr dirty="0"/>
          </a:p>
          <a:p>
            <a:pPr marL="160729" indent="-160729" algn="l">
              <a:buSzPct val="100000"/>
              <a:buAutoNum type="arabicPeriod"/>
              <a:defRPr sz="2800"/>
            </a:pPr>
            <a:r>
              <a:rPr dirty="0"/>
              <a:t> </a:t>
            </a:r>
            <a:r>
              <a:rPr lang="tr-TR" dirty="0" smtClean="0"/>
              <a:t>Doğal çiftleşme veya suni tohumlama uygulaması</a:t>
            </a:r>
            <a:endParaRPr dirty="0"/>
          </a:p>
          <a:p>
            <a:pPr marL="160729" indent="-160729" algn="l">
              <a:buSzPct val="100000"/>
              <a:buAutoNum type="arabicPeriod"/>
              <a:defRPr sz="2800"/>
            </a:pPr>
            <a:r>
              <a:rPr dirty="0"/>
              <a:t> </a:t>
            </a:r>
            <a:r>
              <a:rPr lang="tr-TR" dirty="0" smtClean="0"/>
              <a:t>Embriyonun toplanması ve değerlendirilmesi</a:t>
            </a:r>
            <a:endParaRPr dirty="0"/>
          </a:p>
          <a:p>
            <a:pPr marL="160729" indent="-160729" algn="l">
              <a:buSzPct val="100000"/>
              <a:buAutoNum type="arabicPeriod"/>
              <a:defRPr sz="2800"/>
            </a:pPr>
            <a:r>
              <a:rPr dirty="0"/>
              <a:t> </a:t>
            </a:r>
            <a:r>
              <a:rPr lang="tr-TR" dirty="0" smtClean="0"/>
              <a:t>Embriyo transferi</a:t>
            </a:r>
            <a:endParaRPr dirty="0"/>
          </a:p>
        </p:txBody>
      </p:sp>
      <p:sp>
        <p:nvSpPr>
          <p:cNvPr id="240" name="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
          <p:cNvSpPr txBox="1"/>
          <p:nvPr/>
        </p:nvSpPr>
        <p:spPr>
          <a:xfrm>
            <a:off x="1645076" y="6529866"/>
            <a:ext cx="12931425" cy="27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defTabSz="321457" hangingPunct="0">
              <a:lnSpc>
                <a:spcPct val="117999"/>
              </a:lnSpc>
              <a:defRPr sz="800">
                <a:latin typeface="Helvetica Neue"/>
                <a:ea typeface="Helvetica Neue"/>
                <a:cs typeface="Helvetica Neue"/>
                <a:sym typeface="Helvetica Neue"/>
              </a:defRPr>
            </a:pPr>
            <a:r>
              <a:rPr sz="562" kern="0">
                <a:solidFill>
                  <a:srgbClr val="FFFFFF"/>
                </a:solidFill>
                <a:latin typeface="Helvetica Neue"/>
                <a:ea typeface="Helvetica Neue"/>
                <a:cs typeface="Helvetica Neue"/>
                <a:sym typeface="Helvetica Neue"/>
              </a:rPr>
              <a:t>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a:t>
            </a:r>
          </a:p>
          <a:p>
            <a:pPr defTabSz="321457" hangingPunct="0">
              <a:lnSpc>
                <a:spcPct val="117999"/>
              </a:lnSpc>
              <a:defRPr sz="800">
                <a:latin typeface="Helvetica Neue"/>
                <a:ea typeface="Helvetica Neue"/>
                <a:cs typeface="Helvetica Neue"/>
                <a:sym typeface="Helvetica Neue"/>
              </a:defRPr>
            </a:pPr>
            <a:r>
              <a:rPr sz="562" kern="0">
                <a:solidFill>
                  <a:srgbClr val="FFFFFF"/>
                </a:solidFill>
                <a:latin typeface="Helvetica Neue"/>
                <a:ea typeface="Helvetica Neue"/>
                <a:cs typeface="Helvetica Neue"/>
                <a:sym typeface="Helvetica Neue"/>
              </a:rPr>
              <a:t>http://www.vhhms.com/index.php/LAPAROSCOPIC_AI_and_ET_in_SHEEP,_GOATS_and_DEER;</a:t>
            </a:r>
            <a:r>
              <a:rPr sz="562" u="sng" kern="0">
                <a:solidFill>
                  <a:srgbClr val="FFFFFF"/>
                </a:solidFill>
                <a:latin typeface="Helvetica Neue"/>
                <a:ea typeface="Helvetica Neue"/>
                <a:cs typeface="Helvetica Neue"/>
                <a:sym typeface="Helvetica Neue"/>
                <a:hlinkClick r:id="rId3"/>
              </a:rPr>
              <a:t>http://extension.missouri.edu/p/MP913</a:t>
            </a:r>
          </a:p>
        </p:txBody>
      </p:sp>
      <p:sp>
        <p:nvSpPr>
          <p:cNvPr id="241" name="What ET is?"/>
          <p:cNvSpPr txBox="1"/>
          <p:nvPr/>
        </p:nvSpPr>
        <p:spPr>
          <a:xfrm>
            <a:off x="2416969" y="142875"/>
            <a:ext cx="7358063"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normAutofit/>
          </a:bodyPr>
          <a:lstStyle/>
          <a:p>
            <a:pPr algn="ctr" defTabSz="321457" hangingPunct="0">
              <a:defRPr sz="7200"/>
            </a:pPr>
            <a:r>
              <a:rPr lang="tr-TR" sz="5062" kern="0" dirty="0">
                <a:solidFill>
                  <a:srgbClr val="FFFFFF"/>
                </a:solidFill>
                <a:sym typeface="Chalkduster"/>
              </a:rPr>
              <a:t>Embriyo transferi nedir</a:t>
            </a:r>
            <a:r>
              <a:rPr sz="5062" kern="0" dirty="0">
                <a:solidFill>
                  <a:srgbClr val="FFFFFF"/>
                </a:solidFill>
                <a:sym typeface="Chalkduster"/>
              </a:rPr>
              <a:t>?</a:t>
            </a:r>
          </a:p>
        </p:txBody>
      </p:sp>
      <p:sp>
        <p:nvSpPr>
          <p:cNvPr id="242" name="Embryo transfer is a way to produce an animal of certain genetic qualities faster."/>
          <p:cNvSpPr txBox="1"/>
          <p:nvPr/>
        </p:nvSpPr>
        <p:spPr>
          <a:xfrm>
            <a:off x="2548866" y="1204226"/>
            <a:ext cx="7358063"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normAutofit/>
          </a:bodyPr>
          <a:lstStyle>
            <a:lvl1pPr algn="l">
              <a:defRPr sz="3600"/>
            </a:lvl1pPr>
          </a:lstStyle>
          <a:p>
            <a:pPr defTabSz="321457" hangingPunct="0"/>
            <a:r>
              <a:rPr lang="tr-TR" sz="2531" kern="0" dirty="0">
                <a:solidFill>
                  <a:srgbClr val="FFFFFF"/>
                </a:solidFill>
                <a:sym typeface="Chalkduster"/>
              </a:rPr>
              <a:t>Embriyo transferi, belirli genetik özelliklere sahip bir hayvanı daha hızlı üretmenin bir yoludur.</a:t>
            </a:r>
            <a:endParaRPr sz="2531" kern="0" dirty="0">
              <a:solidFill>
                <a:srgbClr val="FFFFFF"/>
              </a:solidFill>
              <a:sym typeface="Chalkduster"/>
            </a:endParaRPr>
          </a:p>
        </p:txBody>
      </p:sp>
      <p:sp>
        <p:nvSpPr>
          <p:cNvPr id="244" name="5"/>
          <p:cNvSpPr txBox="1"/>
          <p:nvPr/>
        </p:nvSpPr>
        <p:spPr>
          <a:xfrm>
            <a:off x="5426612" y="4938939"/>
            <a:ext cx="1005400" cy="10134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defRPr sz="8700" u="sng">
                <a:solidFill>
                  <a:srgbClr val="0096FF"/>
                </a:solidFill>
              </a:defRPr>
            </a:lvl1pPr>
          </a:lstStyle>
          <a:p>
            <a:pPr algn="ctr" defTabSz="321457" hangingPunct="0">
              <a:defRPr u="none">
                <a:solidFill>
                  <a:srgbClr val="FFFFFF"/>
                </a:solidFill>
              </a:defRPr>
            </a:pPr>
            <a:endParaRPr sz="6117" kern="0" dirty="0">
              <a:sym typeface="Chalkduster"/>
            </a:endParaRPr>
          </a:p>
        </p:txBody>
      </p:sp>
    </p:spTree>
    <p:extLst>
      <p:ext uri="{BB962C8B-B14F-4D97-AF65-F5344CB8AC3E}">
        <p14:creationId xmlns:p14="http://schemas.microsoft.com/office/powerpoint/2010/main" xmlns="" val="121981687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iterate type="lt">
                                    <p:tmAbs val="100"/>
                                  </p:iterate>
                                  <p:childTnLst>
                                    <p:set>
                                      <p:cBhvr>
                                        <p:cTn id="6" fill="hold">
                                          <p:stCondLst>
                                            <p:cond delay="0"/>
                                          </p:stCondLst>
                                        </p:cTn>
                                        <p:tgtEl>
                                          <p:spTgt spid="241"/>
                                        </p:tgtEl>
                                        <p:attrNameLst>
                                          <p:attrName>style.visibility</p:attrName>
                                        </p:attrNameLst>
                                      </p:cBhvr>
                                      <p:to>
                                        <p:strVal val="hidden"/>
                                      </p:to>
                                    </p:set>
                                  </p:childTnLst>
                                </p:cTn>
                              </p:par>
                            </p:childTnLst>
                          </p:cTn>
                        </p:par>
                        <p:par>
                          <p:cTn id="7" fill="hold">
                            <p:stCondLst>
                              <p:cond delay="2100"/>
                            </p:stCondLst>
                            <p:childTnLst>
                              <p:par>
                                <p:cTn id="8" presetID="1" presetClass="exit" presetSubtype="0" fill="hold" grpId="0" nodeType="afterEffect">
                                  <p:stCondLst>
                                    <p:cond delay="0"/>
                                  </p:stCondLst>
                                  <p:iterate type="lt">
                                    <p:tmAbs val="100"/>
                                  </p:iterate>
                                  <p:childTnLst>
                                    <p:set>
                                      <p:cBhvr>
                                        <p:cTn id="9" fill="hold">
                                          <p:stCondLst>
                                            <p:cond delay="0"/>
                                          </p:stCondLst>
                                        </p:cTn>
                                        <p:tgtEl>
                                          <p:spTgt spid="242"/>
                                        </p:tgtEl>
                                        <p:attrNameLst>
                                          <p:attrName>style.visibility</p:attrName>
                                        </p:attrNameLst>
                                      </p:cBhvr>
                                      <p:to>
                                        <p:strVal val="hidden"/>
                                      </p:to>
                                    </p:set>
                                  </p:childTnLst>
                                </p:cTn>
                              </p:par>
                            </p:childTnLst>
                          </p:cTn>
                        </p:par>
                        <p:par>
                          <p:cTn id="10" fill="hold">
                            <p:stCondLst>
                              <p:cond delay="10600"/>
                            </p:stCondLst>
                            <p:childTnLst>
                              <p:par>
                                <p:cTn id="11" presetID="2" presetClass="entr" presetSubtype="1" fill="hold" grpId="0" nodeType="afterEffect">
                                  <p:stCondLst>
                                    <p:cond delay="0"/>
                                  </p:stCondLst>
                                  <p:iterate type="lt">
                                    <p:tmAbs val="0"/>
                                  </p:iterate>
                                  <p:childTnLst>
                                    <p:set>
                                      <p:cBhvr>
                                        <p:cTn id="12" fill="hold"/>
                                        <p:tgtEl>
                                          <p:spTgt spid="244"/>
                                        </p:tgtEl>
                                        <p:attrNameLst>
                                          <p:attrName>style.visibility</p:attrName>
                                        </p:attrNameLst>
                                      </p:cBhvr>
                                      <p:to>
                                        <p:strVal val="visible"/>
                                      </p:to>
                                    </p:set>
                                    <p:anim calcmode="lin" valueType="num">
                                      <p:cBhvr>
                                        <p:cTn id="13" dur="1000" fill="hold"/>
                                        <p:tgtEl>
                                          <p:spTgt spid="244"/>
                                        </p:tgtEl>
                                        <p:attrNameLst>
                                          <p:attrName>ppt_x</p:attrName>
                                        </p:attrNameLst>
                                      </p:cBhvr>
                                      <p:tavLst>
                                        <p:tav tm="0">
                                          <p:val>
                                            <p:strVal val="#ppt_x"/>
                                          </p:val>
                                        </p:tav>
                                        <p:tav tm="100000">
                                          <p:val>
                                            <p:strVal val="#ppt_x"/>
                                          </p:val>
                                        </p:tav>
                                      </p:tavLst>
                                    </p:anim>
                                    <p:anim calcmode="lin" valueType="num">
                                      <p:cBhvr>
                                        <p:cTn id="14" dur="1000" fill="hold"/>
                                        <p:tgtEl>
                                          <p:spTgt spid="244"/>
                                        </p:tgtEl>
                                        <p:attrNameLst>
                                          <p:attrName>ppt_y</p:attrName>
                                        </p:attrNameLst>
                                      </p:cBhvr>
                                      <p:tavLst>
                                        <p:tav tm="0">
                                          <p:val>
                                            <p:strVal val="0-#ppt_h/2"/>
                                          </p:val>
                                        </p:tav>
                                        <p:tav tm="100000">
                                          <p:val>
                                            <p:strVal val="#ppt_y"/>
                                          </p:val>
                                        </p:tav>
                                      </p:tavLst>
                                    </p:anim>
                                  </p:childTnLst>
                                </p:cTn>
                              </p:par>
                            </p:childTnLst>
                          </p:cTn>
                        </p:par>
                        <p:par>
                          <p:cTn id="15" fill="hold">
                            <p:stCondLst>
                              <p:cond delay="11600"/>
                            </p:stCondLst>
                            <p:childTnLst>
                              <p:par>
                                <p:cTn id="16" presetID="1" presetClass="exit" presetSubtype="0" fill="hold" grpId="1" nodeType="afterEffect">
                                  <p:stCondLst>
                                    <p:cond delay="0"/>
                                  </p:stCondLst>
                                  <p:iterate type="lt">
                                    <p:tmAbs val="100"/>
                                  </p:iterate>
                                  <p:childTnLst>
                                    <p:set>
                                      <p:cBhvr>
                                        <p:cTn id="17" fill="hold">
                                          <p:stCondLst>
                                            <p:cond delay="0"/>
                                          </p:stCondLst>
                                        </p:cTn>
                                        <p:tgtEl>
                                          <p:spTgt spid="244"/>
                                        </p:tgtEl>
                                        <p:attrNameLst>
                                          <p:attrName>style.visibility</p:attrName>
                                        </p:attrNameLst>
                                      </p:cBhvr>
                                      <p:to>
                                        <p:strVal val="hidden"/>
                                      </p:to>
                                    </p:set>
                                  </p:childTnLst>
                                </p:cTn>
                              </p:par>
                            </p:childTnLst>
                          </p:cTn>
                        </p:par>
                        <p:par>
                          <p:cTn id="18" fill="hold">
                            <p:stCondLst>
                              <p:cond delay="11600"/>
                            </p:stCondLst>
                            <p:childTnLst>
                              <p:par>
                                <p:cTn id="19" presetID="1" presetClass="entr" presetSubtype="0" fill="hold" grpId="0" nodeType="afterEffect">
                                  <p:stCondLst>
                                    <p:cond delay="0"/>
                                  </p:stCondLst>
                                  <p:iterate type="lt">
                                    <p:tmAbs val="100"/>
                                  </p:iterate>
                                  <p:childTnLst>
                                    <p:set>
                                      <p:cBhvr>
                                        <p:cTn id="20" fill="hold"/>
                                        <p:tgtEl>
                                          <p:spTgt spid="228"/>
                                        </p:tgtEl>
                                        <p:attrNameLst>
                                          <p:attrName>style.visibility</p:attrName>
                                        </p:attrNameLst>
                                      </p:cBhvr>
                                      <p:to>
                                        <p:strVal val="visible"/>
                                      </p:to>
                                    </p:set>
                                  </p:childTnLst>
                                </p:cTn>
                              </p:par>
                            </p:childTnLst>
                          </p:cTn>
                        </p:par>
                        <p:par>
                          <p:cTn id="21" fill="hold">
                            <p:stCondLst>
                              <p:cond delay="14400"/>
                            </p:stCondLst>
                            <p:childTnLst>
                              <p:par>
                                <p:cTn id="22" presetID="1" presetClass="entr" presetSubtype="0" fill="hold" grpId="0" nodeType="afterEffect">
                                  <p:stCondLst>
                                    <p:cond delay="0"/>
                                  </p:stCondLst>
                                  <p:iterate type="lt">
                                    <p:tmAbs val="100"/>
                                  </p:iterate>
                                  <p:childTnLst>
                                    <p:set>
                                      <p:cBhvr>
                                        <p:cTn id="23" fill="hold"/>
                                        <p:tgtEl>
                                          <p:spTgt spid="229">
                                            <p:bg/>
                                          </p:spTgt>
                                        </p:tgtEl>
                                        <p:attrNameLst>
                                          <p:attrName>style.visibility</p:attrName>
                                        </p:attrNameLst>
                                      </p:cBhvr>
                                      <p:to>
                                        <p:strVal val="visible"/>
                                      </p:to>
                                    </p:set>
                                  </p:childTnLst>
                                </p:cTn>
                              </p:par>
                              <p:par>
                                <p:cTn id="24" presetID="1" presetClass="entr" presetSubtype="0" fill="hold" grpId="0" nodeType="withEffect">
                                  <p:stCondLst>
                                    <p:cond delay="0"/>
                                  </p:stCondLst>
                                  <p:iterate type="lt">
                                    <p:tmAbs val="100"/>
                                  </p:iterate>
                                  <p:childTnLst>
                                    <p:set>
                                      <p:cBhvr>
                                        <p:cTn id="25" fill="hold"/>
                                        <p:tgtEl>
                                          <p:spTgt spid="229">
                                            <p:txEl>
                                              <p:pRg st="0" end="0"/>
                                            </p:txEl>
                                          </p:spTgt>
                                        </p:tgtEl>
                                        <p:attrNameLst>
                                          <p:attrName>style.visibility</p:attrName>
                                        </p:attrNameLst>
                                      </p:cBhvr>
                                      <p:to>
                                        <p:strVal val="visible"/>
                                      </p:to>
                                    </p:set>
                                  </p:childTnLst>
                                </p:cTn>
                              </p:par>
                            </p:childTnLst>
                          </p:cTn>
                        </p:par>
                        <p:par>
                          <p:cTn id="26" fill="hold">
                            <p:stCondLst>
                              <p:cond delay="16600"/>
                            </p:stCondLst>
                            <p:childTnLst>
                              <p:par>
                                <p:cTn id="27" presetID="1" presetClass="entr" presetSubtype="0" fill="hold" grpId="0" nodeType="afterEffect">
                                  <p:stCondLst>
                                    <p:cond delay="0"/>
                                  </p:stCondLst>
                                  <p:iterate type="lt">
                                    <p:tmAbs val="100"/>
                                  </p:iterate>
                                  <p:childTnLst>
                                    <p:set>
                                      <p:cBhvr>
                                        <p:cTn id="28" fill="hold"/>
                                        <p:tgtEl>
                                          <p:spTgt spid="229">
                                            <p:txEl>
                                              <p:pRg st="1" end="1"/>
                                            </p:txEl>
                                          </p:spTgt>
                                        </p:tgtEl>
                                        <p:attrNameLst>
                                          <p:attrName>style.visibility</p:attrName>
                                        </p:attrNameLst>
                                      </p:cBhvr>
                                      <p:to>
                                        <p:strVal val="visible"/>
                                      </p:to>
                                    </p:set>
                                  </p:childTnLst>
                                </p:cTn>
                              </p:par>
                            </p:childTnLst>
                          </p:cTn>
                        </p:par>
                        <p:par>
                          <p:cTn id="29" fill="hold">
                            <p:stCondLst>
                              <p:cond delay="21800"/>
                            </p:stCondLst>
                            <p:childTnLst>
                              <p:par>
                                <p:cTn id="30" presetID="1" presetClass="entr" presetSubtype="0" fill="hold" grpId="0" nodeType="afterEffect">
                                  <p:stCondLst>
                                    <p:cond delay="0"/>
                                  </p:stCondLst>
                                  <p:iterate type="lt">
                                    <p:tmAbs val="100"/>
                                  </p:iterate>
                                  <p:childTnLst>
                                    <p:set>
                                      <p:cBhvr>
                                        <p:cTn id="31" fill="hold"/>
                                        <p:tgtEl>
                                          <p:spTgt spid="229">
                                            <p:txEl>
                                              <p:pRg st="2" end="2"/>
                                            </p:txEl>
                                          </p:spTgt>
                                        </p:tgtEl>
                                        <p:attrNameLst>
                                          <p:attrName>style.visibility</p:attrName>
                                        </p:attrNameLst>
                                      </p:cBhvr>
                                      <p:to>
                                        <p:strVal val="visible"/>
                                      </p:to>
                                    </p:set>
                                  </p:childTnLst>
                                </p:cTn>
                              </p:par>
                            </p:childTnLst>
                          </p:cTn>
                        </p:par>
                        <p:par>
                          <p:cTn id="32" fill="hold">
                            <p:stCondLst>
                              <p:cond delay="25800"/>
                            </p:stCondLst>
                            <p:childTnLst>
                              <p:par>
                                <p:cTn id="33" presetID="1" presetClass="entr" presetSubtype="0" fill="hold" grpId="0" nodeType="afterEffect">
                                  <p:stCondLst>
                                    <p:cond delay="0"/>
                                  </p:stCondLst>
                                  <p:iterate type="lt">
                                    <p:tmAbs val="100"/>
                                  </p:iterate>
                                  <p:childTnLst>
                                    <p:set>
                                      <p:cBhvr>
                                        <p:cTn id="34" fill="hold"/>
                                        <p:tgtEl>
                                          <p:spTgt spid="229">
                                            <p:txEl>
                                              <p:pRg st="3" end="3"/>
                                            </p:txEl>
                                          </p:spTgt>
                                        </p:tgtEl>
                                        <p:attrNameLst>
                                          <p:attrName>style.visibility</p:attrName>
                                        </p:attrNameLst>
                                      </p:cBhvr>
                                      <p:to>
                                        <p:strVal val="visible"/>
                                      </p:to>
                                    </p:set>
                                  </p:childTnLst>
                                </p:cTn>
                              </p:par>
                            </p:childTnLst>
                          </p:cTn>
                        </p:par>
                        <p:par>
                          <p:cTn id="35" fill="hold">
                            <p:stCondLst>
                              <p:cond delay="29600"/>
                            </p:stCondLst>
                            <p:childTnLst>
                              <p:par>
                                <p:cTn id="36" presetID="1" presetClass="entr" presetSubtype="0" fill="hold" grpId="0" nodeType="afterEffect">
                                  <p:stCondLst>
                                    <p:cond delay="0"/>
                                  </p:stCondLst>
                                  <p:iterate type="lt">
                                    <p:tmAbs val="100"/>
                                  </p:iterate>
                                  <p:childTnLst>
                                    <p:set>
                                      <p:cBhvr>
                                        <p:cTn id="37" fill="hold"/>
                                        <p:tgtEl>
                                          <p:spTgt spid="22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 grpId="0" animBg="1" advAuto="0"/>
      <p:bldP spid="229" grpId="0" build="p" bldLvl="5" animBg="1" advAuto="0"/>
      <p:bldP spid="241" grpId="0" animBg="1" advAuto="0"/>
      <p:bldP spid="242" grpId="0" animBg="1" advAuto="0"/>
      <p:bldP spid="244" grpId="0" animBg="1" advAuto="0"/>
      <p:bldP spid="244" grpId="1"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
          <p:cNvSpPr txBox="1"/>
          <p:nvPr/>
        </p:nvSpPr>
        <p:spPr>
          <a:xfrm>
            <a:off x="1645076" y="6529866"/>
            <a:ext cx="12931425" cy="27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defTabSz="321457" hangingPunct="0">
              <a:lnSpc>
                <a:spcPct val="117999"/>
              </a:lnSpc>
              <a:defRPr sz="800">
                <a:latin typeface="Helvetica Neue"/>
                <a:ea typeface="Helvetica Neue"/>
                <a:cs typeface="Helvetica Neue"/>
                <a:sym typeface="Helvetica Neue"/>
              </a:defRPr>
            </a:pPr>
            <a:r>
              <a:rPr sz="562" kern="0">
                <a:solidFill>
                  <a:srgbClr val="FFFFFF"/>
                </a:solidFill>
                <a:latin typeface="Helvetica Neue"/>
                <a:ea typeface="Helvetica Neue"/>
                <a:cs typeface="Helvetica Neue"/>
                <a:sym typeface="Helvetica Neue"/>
              </a:rPr>
              <a:t>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a:t>
            </a:r>
          </a:p>
          <a:p>
            <a:pPr defTabSz="321457" hangingPunct="0">
              <a:lnSpc>
                <a:spcPct val="117999"/>
              </a:lnSpc>
              <a:defRPr sz="800">
                <a:latin typeface="Helvetica Neue"/>
                <a:ea typeface="Helvetica Neue"/>
                <a:cs typeface="Helvetica Neue"/>
                <a:sym typeface="Helvetica Neue"/>
              </a:defRPr>
            </a:pPr>
            <a:r>
              <a:rPr sz="562" kern="0">
                <a:solidFill>
                  <a:srgbClr val="FFFFFF"/>
                </a:solidFill>
                <a:latin typeface="Helvetica Neue"/>
                <a:ea typeface="Helvetica Neue"/>
                <a:cs typeface="Helvetica Neue"/>
                <a:sym typeface="Helvetica Neue"/>
              </a:rPr>
              <a:t>http://www.vhhms.com/index.php/LAPAROSCOPIC_AI_and_ET_in_SHEEP,_GOATS_and_DEER;</a:t>
            </a:r>
            <a:r>
              <a:rPr sz="562" u="sng" kern="0">
                <a:solidFill>
                  <a:srgbClr val="FFFFFF"/>
                </a:solidFill>
                <a:latin typeface="Helvetica Neue"/>
                <a:ea typeface="Helvetica Neue"/>
                <a:cs typeface="Helvetica Neue"/>
                <a:sym typeface="Helvetica Neue"/>
                <a:hlinkClick r:id="rId3"/>
              </a:rPr>
              <a:t>http://extension.missouri.edu/p/MP913</a:t>
            </a:r>
          </a:p>
        </p:txBody>
      </p:sp>
      <p:sp>
        <p:nvSpPr>
          <p:cNvPr id="241" name="What ET is?"/>
          <p:cNvSpPr txBox="1"/>
          <p:nvPr/>
        </p:nvSpPr>
        <p:spPr>
          <a:xfrm>
            <a:off x="2416969" y="1042761"/>
            <a:ext cx="7358063"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normAutofit/>
          </a:bodyPr>
          <a:lstStyle/>
          <a:p>
            <a:pPr algn="ctr" defTabSz="321457" hangingPunct="0">
              <a:defRPr sz="7200"/>
            </a:pPr>
            <a:r>
              <a:rPr lang="tr-TR" sz="5062" kern="0" dirty="0">
                <a:solidFill>
                  <a:srgbClr val="FFFFFF"/>
                </a:solidFill>
                <a:sym typeface="Chalkduster"/>
              </a:rPr>
              <a:t>Embriyo transferi nedir</a:t>
            </a:r>
            <a:r>
              <a:rPr sz="5062" kern="0" dirty="0">
                <a:solidFill>
                  <a:srgbClr val="FFFFFF"/>
                </a:solidFill>
                <a:sym typeface="Chalkduster"/>
              </a:rPr>
              <a:t>?</a:t>
            </a:r>
          </a:p>
        </p:txBody>
      </p:sp>
      <p:sp>
        <p:nvSpPr>
          <p:cNvPr id="242" name="Embryo transfer is a way to produce an animal of certain genetic qualities faster."/>
          <p:cNvSpPr txBox="1"/>
          <p:nvPr/>
        </p:nvSpPr>
        <p:spPr>
          <a:xfrm>
            <a:off x="2389209" y="2902397"/>
            <a:ext cx="7358063"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normAutofit/>
          </a:bodyPr>
          <a:lstStyle>
            <a:lvl1pPr algn="l">
              <a:defRPr sz="3600"/>
            </a:lvl1pPr>
          </a:lstStyle>
          <a:p>
            <a:pPr defTabSz="321457" hangingPunct="0"/>
            <a:r>
              <a:rPr lang="tr-TR" sz="2531" kern="0" dirty="0">
                <a:solidFill>
                  <a:srgbClr val="FFFFFF"/>
                </a:solidFill>
                <a:sym typeface="Chalkduster"/>
              </a:rPr>
              <a:t>Embriyo transferi, belirli genetik özelliklere sahip bir hayvanı daha hızlı üretmenin bir yoludur.</a:t>
            </a:r>
            <a:endParaRPr sz="2531" kern="0" dirty="0">
              <a:solidFill>
                <a:srgbClr val="FFFFFF"/>
              </a:solidFill>
              <a:sym typeface="Chalkduster"/>
            </a:endParaRPr>
          </a:p>
        </p:txBody>
      </p:sp>
      <p:sp>
        <p:nvSpPr>
          <p:cNvPr id="244" name="5"/>
          <p:cNvSpPr txBox="1"/>
          <p:nvPr/>
        </p:nvSpPr>
        <p:spPr>
          <a:xfrm>
            <a:off x="5426612" y="4938939"/>
            <a:ext cx="1005400" cy="10134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defRPr sz="8700" u="sng">
                <a:solidFill>
                  <a:srgbClr val="0096FF"/>
                </a:solidFill>
              </a:defRPr>
            </a:lvl1pPr>
          </a:lstStyle>
          <a:p>
            <a:pPr algn="ctr" defTabSz="321457" hangingPunct="0">
              <a:defRPr u="none">
                <a:solidFill>
                  <a:srgbClr val="FFFFFF"/>
                </a:solidFill>
              </a:defRPr>
            </a:pPr>
            <a:endParaRPr sz="6117" kern="0" dirty="0">
              <a:sym typeface="Chalkduster"/>
            </a:endParaRPr>
          </a:p>
        </p:txBody>
      </p:sp>
    </p:spTree>
    <p:extLst>
      <p:ext uri="{BB962C8B-B14F-4D97-AF65-F5344CB8AC3E}">
        <p14:creationId xmlns:p14="http://schemas.microsoft.com/office/powerpoint/2010/main" xmlns="" val="121981687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iterate type="lt">
                                    <p:tmAbs val="100"/>
                                  </p:iterate>
                                  <p:childTnLst>
                                    <p:set>
                                      <p:cBhvr>
                                        <p:cTn id="6" fill="hold">
                                          <p:stCondLst>
                                            <p:cond delay="0"/>
                                          </p:stCondLst>
                                        </p:cTn>
                                        <p:tgtEl>
                                          <p:spTgt spid="241"/>
                                        </p:tgtEl>
                                        <p:attrNameLst>
                                          <p:attrName>style.visibility</p:attrName>
                                        </p:attrNameLst>
                                      </p:cBhvr>
                                      <p:to>
                                        <p:strVal val="hidden"/>
                                      </p:to>
                                    </p:set>
                                  </p:childTnLst>
                                </p:cTn>
                              </p:par>
                            </p:childTnLst>
                          </p:cTn>
                        </p:par>
                        <p:par>
                          <p:cTn id="7" fill="hold">
                            <p:stCondLst>
                              <p:cond delay="2100"/>
                            </p:stCondLst>
                            <p:childTnLst>
                              <p:par>
                                <p:cTn id="8" presetID="1" presetClass="exit" presetSubtype="0" fill="hold" grpId="0" nodeType="afterEffect">
                                  <p:stCondLst>
                                    <p:cond delay="0"/>
                                  </p:stCondLst>
                                  <p:iterate type="lt">
                                    <p:tmAbs val="100"/>
                                  </p:iterate>
                                  <p:childTnLst>
                                    <p:set>
                                      <p:cBhvr>
                                        <p:cTn id="9" fill="hold">
                                          <p:stCondLst>
                                            <p:cond delay="0"/>
                                          </p:stCondLst>
                                        </p:cTn>
                                        <p:tgtEl>
                                          <p:spTgt spid="242"/>
                                        </p:tgtEl>
                                        <p:attrNameLst>
                                          <p:attrName>style.visibility</p:attrName>
                                        </p:attrNameLst>
                                      </p:cBhvr>
                                      <p:to>
                                        <p:strVal val="hidden"/>
                                      </p:to>
                                    </p:set>
                                  </p:childTnLst>
                                </p:cTn>
                              </p:par>
                            </p:childTnLst>
                          </p:cTn>
                        </p:par>
                        <p:par>
                          <p:cTn id="10" fill="hold">
                            <p:stCondLst>
                              <p:cond delay="10600"/>
                            </p:stCondLst>
                            <p:childTnLst>
                              <p:par>
                                <p:cTn id="11" presetID="2" presetClass="entr" presetSubtype="1" fill="hold" grpId="0" nodeType="afterEffect">
                                  <p:stCondLst>
                                    <p:cond delay="0"/>
                                  </p:stCondLst>
                                  <p:iterate type="lt">
                                    <p:tmAbs val="0"/>
                                  </p:iterate>
                                  <p:childTnLst>
                                    <p:set>
                                      <p:cBhvr>
                                        <p:cTn id="12" fill="hold"/>
                                        <p:tgtEl>
                                          <p:spTgt spid="244"/>
                                        </p:tgtEl>
                                        <p:attrNameLst>
                                          <p:attrName>style.visibility</p:attrName>
                                        </p:attrNameLst>
                                      </p:cBhvr>
                                      <p:to>
                                        <p:strVal val="visible"/>
                                      </p:to>
                                    </p:set>
                                    <p:anim calcmode="lin" valueType="num">
                                      <p:cBhvr>
                                        <p:cTn id="13" dur="1000" fill="hold"/>
                                        <p:tgtEl>
                                          <p:spTgt spid="244"/>
                                        </p:tgtEl>
                                        <p:attrNameLst>
                                          <p:attrName>ppt_x</p:attrName>
                                        </p:attrNameLst>
                                      </p:cBhvr>
                                      <p:tavLst>
                                        <p:tav tm="0">
                                          <p:val>
                                            <p:strVal val="#ppt_x"/>
                                          </p:val>
                                        </p:tav>
                                        <p:tav tm="100000">
                                          <p:val>
                                            <p:strVal val="#ppt_x"/>
                                          </p:val>
                                        </p:tav>
                                      </p:tavLst>
                                    </p:anim>
                                    <p:anim calcmode="lin" valueType="num">
                                      <p:cBhvr>
                                        <p:cTn id="14" dur="1000" fill="hold"/>
                                        <p:tgtEl>
                                          <p:spTgt spid="244"/>
                                        </p:tgtEl>
                                        <p:attrNameLst>
                                          <p:attrName>ppt_y</p:attrName>
                                        </p:attrNameLst>
                                      </p:cBhvr>
                                      <p:tavLst>
                                        <p:tav tm="0">
                                          <p:val>
                                            <p:strVal val="0-#ppt_h/2"/>
                                          </p:val>
                                        </p:tav>
                                        <p:tav tm="100000">
                                          <p:val>
                                            <p:strVal val="#ppt_y"/>
                                          </p:val>
                                        </p:tav>
                                      </p:tavLst>
                                    </p:anim>
                                  </p:childTnLst>
                                </p:cTn>
                              </p:par>
                            </p:childTnLst>
                          </p:cTn>
                        </p:par>
                        <p:par>
                          <p:cTn id="15" fill="hold">
                            <p:stCondLst>
                              <p:cond delay="11600"/>
                            </p:stCondLst>
                            <p:childTnLst>
                              <p:par>
                                <p:cTn id="16" presetID="1" presetClass="exit" presetSubtype="0" fill="hold" grpId="1" nodeType="afterEffect">
                                  <p:stCondLst>
                                    <p:cond delay="0"/>
                                  </p:stCondLst>
                                  <p:iterate type="lt">
                                    <p:tmAbs val="100"/>
                                  </p:iterate>
                                  <p:childTnLst>
                                    <p:set>
                                      <p:cBhvr>
                                        <p:cTn id="17" fill="hold">
                                          <p:stCondLst>
                                            <p:cond delay="0"/>
                                          </p:stCondLst>
                                        </p:cTn>
                                        <p:tgtEl>
                                          <p:spTgt spid="2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 grpId="0" animBg="1" advAuto="0"/>
      <p:bldP spid="242" grpId="0" animBg="1" advAuto="0"/>
      <p:bldP spid="244" grpId="0" animBg="1" advAuto="0"/>
      <p:bldP spid="244" grpId="1"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 name="AC116651l.jpg" descr="AC116651l.jpg"/>
          <p:cNvPicPr>
            <a:picLocks/>
          </p:cNvPicPr>
          <p:nvPr/>
        </p:nvPicPr>
        <p:blipFill>
          <a:blip r:embed="rId3"/>
          <a:stretch>
            <a:fillRect/>
          </a:stretch>
        </p:blipFill>
        <p:spPr>
          <a:xfrm>
            <a:off x="6743161" y="930964"/>
            <a:ext cx="4297141" cy="4229764"/>
          </a:xfrm>
          <a:prstGeom prst="rect">
            <a:avLst/>
          </a:prstGeom>
        </p:spPr>
      </p:pic>
      <p:pic>
        <p:nvPicPr>
          <p:cNvPr id="232" name="PMSG copy_tcm80-72182.gif" descr="PMSG copy_tcm80-72182.gif"/>
          <p:cNvPicPr>
            <a:picLocks/>
          </p:cNvPicPr>
          <p:nvPr/>
        </p:nvPicPr>
        <p:blipFill>
          <a:blip r:embed="rId4"/>
          <a:stretch>
            <a:fillRect/>
          </a:stretch>
        </p:blipFill>
        <p:spPr>
          <a:xfrm>
            <a:off x="4149688" y="2864870"/>
            <a:ext cx="2310079" cy="2124279"/>
          </a:xfrm>
          <a:prstGeom prst="rect">
            <a:avLst/>
          </a:prstGeom>
        </p:spPr>
      </p:pic>
      <p:pic>
        <p:nvPicPr>
          <p:cNvPr id="233" name="Lutalyse-dinoprost-tromethamine.jpg" descr="Lutalyse-dinoprost-tromethamine.jpg"/>
          <p:cNvPicPr>
            <a:picLocks/>
          </p:cNvPicPr>
          <p:nvPr/>
        </p:nvPicPr>
        <p:blipFill>
          <a:blip r:embed="rId5"/>
          <a:stretch>
            <a:fillRect/>
          </a:stretch>
        </p:blipFill>
        <p:spPr>
          <a:xfrm>
            <a:off x="372927" y="928914"/>
            <a:ext cx="3429814" cy="4354286"/>
          </a:xfrm>
          <a:prstGeom prst="rect">
            <a:avLst/>
          </a:prstGeom>
        </p:spPr>
      </p:pic>
      <p:pic>
        <p:nvPicPr>
          <p:cNvPr id="235" name="chronogest_app.jpg" descr="chronogest_app.jpg"/>
          <p:cNvPicPr>
            <a:picLocks/>
          </p:cNvPicPr>
          <p:nvPr/>
        </p:nvPicPr>
        <p:blipFill>
          <a:blip r:embed="rId6"/>
          <a:stretch>
            <a:fillRect/>
          </a:stretch>
        </p:blipFill>
        <p:spPr>
          <a:xfrm>
            <a:off x="4162576" y="1465943"/>
            <a:ext cx="2158939" cy="1130058"/>
          </a:xfrm>
          <a:prstGeom prst="rect">
            <a:avLst/>
          </a:prstGeom>
        </p:spPr>
      </p:pic>
      <p:sp>
        <p:nvSpPr>
          <p:cNvPr id="240" name="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
          <p:cNvSpPr txBox="1"/>
          <p:nvPr/>
        </p:nvSpPr>
        <p:spPr>
          <a:xfrm>
            <a:off x="1645076" y="6529866"/>
            <a:ext cx="12931425" cy="27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defTabSz="321457" hangingPunct="0">
              <a:lnSpc>
                <a:spcPct val="117999"/>
              </a:lnSpc>
              <a:defRPr sz="800">
                <a:latin typeface="Helvetica Neue"/>
                <a:ea typeface="Helvetica Neue"/>
                <a:cs typeface="Helvetica Neue"/>
                <a:sym typeface="Helvetica Neue"/>
              </a:defRPr>
            </a:pPr>
            <a:r>
              <a:rPr sz="562" kern="0">
                <a:solidFill>
                  <a:srgbClr val="FFFFFF"/>
                </a:solidFill>
                <a:latin typeface="Helvetica Neue"/>
                <a:ea typeface="Helvetica Neue"/>
                <a:cs typeface="Helvetica Neue"/>
                <a:sym typeface="Helvetica Neue"/>
              </a:rPr>
              <a:t>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a:t>
            </a:r>
          </a:p>
          <a:p>
            <a:pPr defTabSz="321457" hangingPunct="0">
              <a:lnSpc>
                <a:spcPct val="117999"/>
              </a:lnSpc>
              <a:defRPr sz="800">
                <a:latin typeface="Helvetica Neue"/>
                <a:ea typeface="Helvetica Neue"/>
                <a:cs typeface="Helvetica Neue"/>
                <a:sym typeface="Helvetica Neue"/>
              </a:defRPr>
            </a:pPr>
            <a:r>
              <a:rPr sz="562" kern="0">
                <a:solidFill>
                  <a:srgbClr val="FFFFFF"/>
                </a:solidFill>
                <a:latin typeface="Helvetica Neue"/>
                <a:ea typeface="Helvetica Neue"/>
                <a:cs typeface="Helvetica Neue"/>
                <a:sym typeface="Helvetica Neue"/>
              </a:rPr>
              <a:t>http://www.vhhms.com/index.php/LAPAROSCOPIC_AI_and_ET_in_SHEEP,_GOATS_and_DEER;</a:t>
            </a:r>
            <a:r>
              <a:rPr sz="562" u="sng" kern="0">
                <a:solidFill>
                  <a:srgbClr val="FFFFFF"/>
                </a:solidFill>
                <a:latin typeface="Helvetica Neue"/>
                <a:ea typeface="Helvetica Neue"/>
                <a:cs typeface="Helvetica Neue"/>
                <a:sym typeface="Helvetica Neue"/>
                <a:hlinkClick r:id="rId7"/>
              </a:rPr>
              <a:t>http://extension.missouri.edu/p/MP913</a:t>
            </a:r>
          </a:p>
        </p:txBody>
      </p:sp>
    </p:spTree>
    <p:extLst>
      <p:ext uri="{BB962C8B-B14F-4D97-AF65-F5344CB8AC3E}">
        <p14:creationId xmlns:p14="http://schemas.microsoft.com/office/powerpoint/2010/main" xmlns="" val="357503819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230"/>
                                        </p:tgtEl>
                                        <p:attrNameLst>
                                          <p:attrName>style.visibility</p:attrName>
                                        </p:attrNameLst>
                                      </p:cBhvr>
                                      <p:to>
                                        <p:strVal val="visible"/>
                                      </p:to>
                                    </p:set>
                                    <p:anim calcmode="lin" valueType="num">
                                      <p:cBhvr>
                                        <p:cTn id="7" dur="500" fill="hold"/>
                                        <p:tgtEl>
                                          <p:spTgt spid="230"/>
                                        </p:tgtEl>
                                        <p:attrNameLst>
                                          <p:attrName>ppt_x</p:attrName>
                                        </p:attrNameLst>
                                      </p:cBhvr>
                                      <p:tavLst>
                                        <p:tav tm="0">
                                          <p:val>
                                            <p:strVal val="0-#ppt_w/2"/>
                                          </p:val>
                                        </p:tav>
                                        <p:tav tm="100000">
                                          <p:val>
                                            <p:strVal val="#ppt_x"/>
                                          </p:val>
                                        </p:tav>
                                      </p:tavLst>
                                    </p:anim>
                                    <p:anim calcmode="lin" valueType="num">
                                      <p:cBhvr>
                                        <p:cTn id="8" dur="500" fill="hold"/>
                                        <p:tgtEl>
                                          <p:spTgt spid="23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iterate>
                                    <p:tmAbs val="0"/>
                                  </p:iterate>
                                  <p:childTnLst>
                                    <p:set>
                                      <p:cBhvr>
                                        <p:cTn id="12" fill="hold">
                                          <p:stCondLst>
                                            <p:cond delay="0"/>
                                          </p:stCondLst>
                                        </p:cTn>
                                        <p:tgtEl>
                                          <p:spTgt spid="230"/>
                                        </p:tgtEl>
                                        <p:attrNameLst>
                                          <p:attrName>style.visibility</p:attrName>
                                        </p:attrNameLst>
                                      </p:cBhvr>
                                      <p:to>
                                        <p:strVal val="hidden"/>
                                      </p:to>
                                    </p:set>
                                  </p:childTnLst>
                                </p:cTn>
                              </p:par>
                            </p:childTnLst>
                          </p:cTn>
                        </p:par>
                        <p:par>
                          <p:cTn id="13" fill="hold">
                            <p:stCondLst>
                              <p:cond delay="0"/>
                            </p:stCondLst>
                            <p:childTnLst>
                              <p:par>
                                <p:cTn id="14" presetID="2" presetClass="entr" presetSubtype="8" fill="hold" grpId="0" nodeType="afterEffect">
                                  <p:stCondLst>
                                    <p:cond delay="0"/>
                                  </p:stCondLst>
                                  <p:iterate>
                                    <p:tmAbs val="0"/>
                                  </p:iterate>
                                  <p:childTnLst>
                                    <p:set>
                                      <p:cBhvr>
                                        <p:cTn id="15" fill="hold"/>
                                        <p:tgtEl>
                                          <p:spTgt spid="235"/>
                                        </p:tgtEl>
                                        <p:attrNameLst>
                                          <p:attrName>style.visibility</p:attrName>
                                        </p:attrNameLst>
                                      </p:cBhvr>
                                      <p:to>
                                        <p:strVal val="visible"/>
                                      </p:to>
                                    </p:set>
                                    <p:anim calcmode="lin" valueType="num">
                                      <p:cBhvr>
                                        <p:cTn id="16" dur="1000" fill="hold"/>
                                        <p:tgtEl>
                                          <p:spTgt spid="235"/>
                                        </p:tgtEl>
                                        <p:attrNameLst>
                                          <p:attrName>ppt_x</p:attrName>
                                        </p:attrNameLst>
                                      </p:cBhvr>
                                      <p:tavLst>
                                        <p:tav tm="0">
                                          <p:val>
                                            <p:strVal val="0-#ppt_w/2"/>
                                          </p:val>
                                        </p:tav>
                                        <p:tav tm="100000">
                                          <p:val>
                                            <p:strVal val="#ppt_x"/>
                                          </p:val>
                                        </p:tav>
                                      </p:tavLst>
                                    </p:anim>
                                    <p:anim calcmode="lin" valueType="num">
                                      <p:cBhvr>
                                        <p:cTn id="17" dur="1000" fill="hold"/>
                                        <p:tgtEl>
                                          <p:spTgt spid="235"/>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8" fill="hold" grpId="0" nodeType="afterEffect">
                                  <p:stCondLst>
                                    <p:cond delay="0"/>
                                  </p:stCondLst>
                                  <p:iterate>
                                    <p:tmAbs val="0"/>
                                  </p:iterate>
                                  <p:childTnLst>
                                    <p:set>
                                      <p:cBhvr>
                                        <p:cTn id="20" fill="hold"/>
                                        <p:tgtEl>
                                          <p:spTgt spid="232"/>
                                        </p:tgtEl>
                                        <p:attrNameLst>
                                          <p:attrName>style.visibility</p:attrName>
                                        </p:attrNameLst>
                                      </p:cBhvr>
                                      <p:to>
                                        <p:strVal val="visible"/>
                                      </p:to>
                                    </p:set>
                                    <p:anim calcmode="lin" valueType="num">
                                      <p:cBhvr>
                                        <p:cTn id="21" dur="1000" fill="hold"/>
                                        <p:tgtEl>
                                          <p:spTgt spid="232"/>
                                        </p:tgtEl>
                                        <p:attrNameLst>
                                          <p:attrName>ppt_x</p:attrName>
                                        </p:attrNameLst>
                                      </p:cBhvr>
                                      <p:tavLst>
                                        <p:tav tm="0">
                                          <p:val>
                                            <p:strVal val="0-#ppt_w/2"/>
                                          </p:val>
                                        </p:tav>
                                        <p:tav tm="100000">
                                          <p:val>
                                            <p:strVal val="#ppt_x"/>
                                          </p:val>
                                        </p:tav>
                                      </p:tavLst>
                                    </p:anim>
                                    <p:anim calcmode="lin" valueType="num">
                                      <p:cBhvr>
                                        <p:cTn id="22" dur="1000" fill="hold"/>
                                        <p:tgtEl>
                                          <p:spTgt spid="232"/>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fill="hold" grpId="0" nodeType="afterEffect">
                                  <p:stCondLst>
                                    <p:cond delay="0"/>
                                  </p:stCondLst>
                                  <p:iterate>
                                    <p:tmAbs val="0"/>
                                  </p:iterate>
                                  <p:childTnLst>
                                    <p:set>
                                      <p:cBhvr>
                                        <p:cTn id="25" fill="hold"/>
                                        <p:tgtEl>
                                          <p:spTgt spid="233"/>
                                        </p:tgtEl>
                                        <p:attrNameLst>
                                          <p:attrName>style.visibility</p:attrName>
                                        </p:attrNameLst>
                                      </p:cBhvr>
                                      <p:to>
                                        <p:strVal val="visible"/>
                                      </p:to>
                                    </p:set>
                                    <p:anim calcmode="lin" valueType="num">
                                      <p:cBhvr>
                                        <p:cTn id="26" dur="1000" fill="hold"/>
                                        <p:tgtEl>
                                          <p:spTgt spid="233"/>
                                        </p:tgtEl>
                                        <p:attrNameLst>
                                          <p:attrName>ppt_x</p:attrName>
                                        </p:attrNameLst>
                                      </p:cBhvr>
                                      <p:tavLst>
                                        <p:tav tm="0">
                                          <p:val>
                                            <p:strVal val="0-#ppt_w/2"/>
                                          </p:val>
                                        </p:tav>
                                        <p:tav tm="100000">
                                          <p:val>
                                            <p:strVal val="#ppt_x"/>
                                          </p:val>
                                        </p:tav>
                                      </p:tavLst>
                                    </p:anim>
                                    <p:anim calcmode="lin" valueType="num">
                                      <p:cBhvr>
                                        <p:cTn id="27" dur="1000" fill="hold"/>
                                        <p:tgtEl>
                                          <p:spTgt spid="233"/>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2" fill="hold" grpId="1" nodeType="clickEffect">
                                  <p:stCondLst>
                                    <p:cond delay="0"/>
                                  </p:stCondLst>
                                  <p:iterate>
                                    <p:tmAbs val="0"/>
                                  </p:iterate>
                                  <p:childTnLst>
                                    <p:anim calcmode="lin" valueType="num">
                                      <p:cBhvr>
                                        <p:cTn id="31" dur="1000" fill="hold"/>
                                        <p:tgtEl>
                                          <p:spTgt spid="235"/>
                                        </p:tgtEl>
                                        <p:attrNameLst>
                                          <p:attrName>ppt_x</p:attrName>
                                        </p:attrNameLst>
                                      </p:cBhvr>
                                      <p:tavLst>
                                        <p:tav tm="0">
                                          <p:val>
                                            <p:strVal val="ppt_x"/>
                                          </p:val>
                                        </p:tav>
                                        <p:tav tm="100000">
                                          <p:val>
                                            <p:strVal val="1+ppt_w/2"/>
                                          </p:val>
                                        </p:tav>
                                      </p:tavLst>
                                    </p:anim>
                                    <p:anim calcmode="lin" valueType="num">
                                      <p:cBhvr>
                                        <p:cTn id="32" dur="1000" fill="hold"/>
                                        <p:tgtEl>
                                          <p:spTgt spid="235"/>
                                        </p:tgtEl>
                                        <p:attrNameLst>
                                          <p:attrName>ppt_y</p:attrName>
                                        </p:attrNameLst>
                                      </p:cBhvr>
                                      <p:tavLst>
                                        <p:tav tm="0">
                                          <p:val>
                                            <p:strVal val="ppt_y"/>
                                          </p:val>
                                        </p:tav>
                                        <p:tav tm="100000">
                                          <p:val>
                                            <p:strVal val="ppt_y"/>
                                          </p:val>
                                        </p:tav>
                                      </p:tavLst>
                                    </p:anim>
                                    <p:set>
                                      <p:cBhvr>
                                        <p:cTn id="33" fill="hold">
                                          <p:stCondLst>
                                            <p:cond delay="999"/>
                                          </p:stCondLst>
                                        </p:cTn>
                                        <p:tgtEl>
                                          <p:spTgt spid="235"/>
                                        </p:tgtEl>
                                        <p:attrNameLst>
                                          <p:attrName>style.visibility</p:attrName>
                                        </p:attrNameLst>
                                      </p:cBhvr>
                                      <p:to>
                                        <p:strVal val="hidden"/>
                                      </p:to>
                                    </p:set>
                                  </p:childTnLst>
                                </p:cTn>
                              </p:par>
                            </p:childTnLst>
                          </p:cTn>
                        </p:par>
                        <p:par>
                          <p:cTn id="34" fill="hold">
                            <p:stCondLst>
                              <p:cond delay="1000"/>
                            </p:stCondLst>
                            <p:childTnLst>
                              <p:par>
                                <p:cTn id="35" presetID="2" presetClass="exit" presetSubtype="2" fill="hold" grpId="1" nodeType="afterEffect">
                                  <p:stCondLst>
                                    <p:cond delay="0"/>
                                  </p:stCondLst>
                                  <p:iterate>
                                    <p:tmAbs val="0"/>
                                  </p:iterate>
                                  <p:childTnLst>
                                    <p:anim calcmode="lin" valueType="num">
                                      <p:cBhvr>
                                        <p:cTn id="36" dur="1000" fill="hold"/>
                                        <p:tgtEl>
                                          <p:spTgt spid="233"/>
                                        </p:tgtEl>
                                        <p:attrNameLst>
                                          <p:attrName>ppt_x</p:attrName>
                                        </p:attrNameLst>
                                      </p:cBhvr>
                                      <p:tavLst>
                                        <p:tav tm="0">
                                          <p:val>
                                            <p:strVal val="ppt_x"/>
                                          </p:val>
                                        </p:tav>
                                        <p:tav tm="100000">
                                          <p:val>
                                            <p:strVal val="1+ppt_w/2"/>
                                          </p:val>
                                        </p:tav>
                                      </p:tavLst>
                                    </p:anim>
                                    <p:anim calcmode="lin" valueType="num">
                                      <p:cBhvr>
                                        <p:cTn id="37" dur="1000" fill="hold"/>
                                        <p:tgtEl>
                                          <p:spTgt spid="233"/>
                                        </p:tgtEl>
                                        <p:attrNameLst>
                                          <p:attrName>ppt_y</p:attrName>
                                        </p:attrNameLst>
                                      </p:cBhvr>
                                      <p:tavLst>
                                        <p:tav tm="0">
                                          <p:val>
                                            <p:strVal val="ppt_y"/>
                                          </p:val>
                                        </p:tav>
                                        <p:tav tm="100000">
                                          <p:val>
                                            <p:strVal val="ppt_y"/>
                                          </p:val>
                                        </p:tav>
                                      </p:tavLst>
                                    </p:anim>
                                    <p:set>
                                      <p:cBhvr>
                                        <p:cTn id="38" fill="hold">
                                          <p:stCondLst>
                                            <p:cond delay="999"/>
                                          </p:stCondLst>
                                        </p:cTn>
                                        <p:tgtEl>
                                          <p:spTgt spid="233"/>
                                        </p:tgtEl>
                                        <p:attrNameLst>
                                          <p:attrName>style.visibility</p:attrName>
                                        </p:attrNameLst>
                                      </p:cBhvr>
                                      <p:to>
                                        <p:strVal val="hidden"/>
                                      </p:to>
                                    </p:set>
                                  </p:childTnLst>
                                </p:cTn>
                              </p:par>
                            </p:childTnLst>
                          </p:cTn>
                        </p:par>
                        <p:par>
                          <p:cTn id="39" fill="hold">
                            <p:stCondLst>
                              <p:cond delay="2000"/>
                            </p:stCondLst>
                            <p:childTnLst>
                              <p:par>
                                <p:cTn id="40" presetID="2" presetClass="exit" presetSubtype="2" fill="hold" grpId="1" nodeType="afterEffect">
                                  <p:stCondLst>
                                    <p:cond delay="0"/>
                                  </p:stCondLst>
                                  <p:iterate>
                                    <p:tmAbs val="0"/>
                                  </p:iterate>
                                  <p:childTnLst>
                                    <p:anim calcmode="lin" valueType="num">
                                      <p:cBhvr>
                                        <p:cTn id="41" dur="1000" fill="hold"/>
                                        <p:tgtEl>
                                          <p:spTgt spid="232"/>
                                        </p:tgtEl>
                                        <p:attrNameLst>
                                          <p:attrName>ppt_x</p:attrName>
                                        </p:attrNameLst>
                                      </p:cBhvr>
                                      <p:tavLst>
                                        <p:tav tm="0">
                                          <p:val>
                                            <p:strVal val="ppt_x"/>
                                          </p:val>
                                        </p:tav>
                                        <p:tav tm="100000">
                                          <p:val>
                                            <p:strVal val="1+ppt_w/2"/>
                                          </p:val>
                                        </p:tav>
                                      </p:tavLst>
                                    </p:anim>
                                    <p:anim calcmode="lin" valueType="num">
                                      <p:cBhvr>
                                        <p:cTn id="42" dur="1000" fill="hold"/>
                                        <p:tgtEl>
                                          <p:spTgt spid="232"/>
                                        </p:tgtEl>
                                        <p:attrNameLst>
                                          <p:attrName>ppt_y</p:attrName>
                                        </p:attrNameLst>
                                      </p:cBhvr>
                                      <p:tavLst>
                                        <p:tav tm="0">
                                          <p:val>
                                            <p:strVal val="ppt_y"/>
                                          </p:val>
                                        </p:tav>
                                        <p:tav tm="100000">
                                          <p:val>
                                            <p:strVal val="ppt_y"/>
                                          </p:val>
                                        </p:tav>
                                      </p:tavLst>
                                    </p:anim>
                                    <p:set>
                                      <p:cBhvr>
                                        <p:cTn id="43" fill="hold">
                                          <p:stCondLst>
                                            <p:cond delay="999"/>
                                          </p:stCondLst>
                                        </p:cTn>
                                        <p:tgtEl>
                                          <p:spTgt spid="2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 grpId="0" animBg="1" advAuto="0"/>
      <p:bldP spid="230" grpId="1" animBg="1" advAuto="0"/>
      <p:bldP spid="232" grpId="0" animBg="1" advAuto="0"/>
      <p:bldP spid="232" grpId="1" animBg="1" advAuto="0"/>
      <p:bldP spid="233" grpId="0" animBg="1" advAuto="0"/>
      <p:bldP spid="233" grpId="1" animBg="1" advAuto="0"/>
      <p:bldP spid="235" grpId="0" animBg="1" advAuto="0"/>
      <p:bldP spid="235"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 name="images-7.jpg" descr="images-7.jpg"/>
          <p:cNvPicPr>
            <a:picLocks/>
          </p:cNvPicPr>
          <p:nvPr/>
        </p:nvPicPr>
        <p:blipFill>
          <a:blip r:embed="rId3"/>
          <a:stretch>
            <a:fillRect/>
          </a:stretch>
        </p:blipFill>
        <p:spPr>
          <a:xfrm>
            <a:off x="6930202" y="1372500"/>
            <a:ext cx="3578141" cy="3344643"/>
          </a:xfrm>
          <a:prstGeom prst="rect">
            <a:avLst/>
          </a:prstGeom>
        </p:spPr>
      </p:pic>
      <p:pic>
        <p:nvPicPr>
          <p:cNvPr id="238" name="hqdefault[1].jpg" descr="hqdefault[1].jpg"/>
          <p:cNvPicPr>
            <a:picLocks/>
          </p:cNvPicPr>
          <p:nvPr/>
        </p:nvPicPr>
        <p:blipFill>
          <a:blip r:embed="rId4"/>
          <a:stretch>
            <a:fillRect/>
          </a:stretch>
        </p:blipFill>
        <p:spPr>
          <a:xfrm>
            <a:off x="1027261" y="1394153"/>
            <a:ext cx="4618797" cy="3264933"/>
          </a:xfrm>
          <a:prstGeom prst="rect">
            <a:avLst/>
          </a:prstGeom>
        </p:spPr>
      </p:pic>
      <p:sp>
        <p:nvSpPr>
          <p:cNvPr id="240" name="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
          <p:cNvSpPr txBox="1"/>
          <p:nvPr/>
        </p:nvSpPr>
        <p:spPr>
          <a:xfrm>
            <a:off x="1645076" y="6529866"/>
            <a:ext cx="12931425" cy="27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defTabSz="321457" hangingPunct="0">
              <a:lnSpc>
                <a:spcPct val="117999"/>
              </a:lnSpc>
              <a:defRPr sz="800">
                <a:latin typeface="Helvetica Neue"/>
                <a:ea typeface="Helvetica Neue"/>
                <a:cs typeface="Helvetica Neue"/>
                <a:sym typeface="Helvetica Neue"/>
              </a:defRPr>
            </a:pPr>
            <a:r>
              <a:rPr sz="562" kern="0">
                <a:solidFill>
                  <a:srgbClr val="FFFFFF"/>
                </a:solidFill>
                <a:latin typeface="Helvetica Neue"/>
                <a:ea typeface="Helvetica Neue"/>
                <a:cs typeface="Helvetica Neue"/>
                <a:sym typeface="Helvetica Neue"/>
              </a:rPr>
              <a:t>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a:t>
            </a:r>
          </a:p>
          <a:p>
            <a:pPr defTabSz="321457" hangingPunct="0">
              <a:lnSpc>
                <a:spcPct val="117999"/>
              </a:lnSpc>
              <a:defRPr sz="800">
                <a:latin typeface="Helvetica Neue"/>
                <a:ea typeface="Helvetica Neue"/>
                <a:cs typeface="Helvetica Neue"/>
                <a:sym typeface="Helvetica Neue"/>
              </a:defRPr>
            </a:pPr>
            <a:r>
              <a:rPr sz="562" kern="0">
                <a:solidFill>
                  <a:srgbClr val="FFFFFF"/>
                </a:solidFill>
                <a:latin typeface="Helvetica Neue"/>
                <a:ea typeface="Helvetica Neue"/>
                <a:cs typeface="Helvetica Neue"/>
                <a:sym typeface="Helvetica Neue"/>
              </a:rPr>
              <a:t>http://www.vhhms.com/index.php/LAPAROSCOPIC_AI_and_ET_in_SHEEP,_GOATS_and_DEER;</a:t>
            </a:r>
            <a:r>
              <a:rPr sz="562" u="sng" kern="0">
                <a:solidFill>
                  <a:srgbClr val="FFFFFF"/>
                </a:solidFill>
                <a:latin typeface="Helvetica Neue"/>
                <a:ea typeface="Helvetica Neue"/>
                <a:cs typeface="Helvetica Neue"/>
                <a:sym typeface="Helvetica Neue"/>
                <a:hlinkClick r:id="rId5"/>
              </a:rPr>
              <a:t>http://extension.missouri.edu/p/MP913</a:t>
            </a:r>
          </a:p>
        </p:txBody>
      </p:sp>
    </p:spTree>
    <p:extLst>
      <p:ext uri="{BB962C8B-B14F-4D97-AF65-F5344CB8AC3E}">
        <p14:creationId xmlns:p14="http://schemas.microsoft.com/office/powerpoint/2010/main" xmlns="" val="357503819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23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23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iterate>
                                    <p:tmAbs val="0"/>
                                  </p:iterate>
                                  <p:childTnLst>
                                    <p:set>
                                      <p:cBhvr>
                                        <p:cTn id="13" fill="hold">
                                          <p:stCondLst>
                                            <p:cond delay="0"/>
                                          </p:stCondLst>
                                        </p:cTn>
                                        <p:tgtEl>
                                          <p:spTgt spid="238"/>
                                        </p:tgtEl>
                                        <p:attrNameLst>
                                          <p:attrName>style.visibility</p:attrName>
                                        </p:attrNameLst>
                                      </p:cBhvr>
                                      <p:to>
                                        <p:strVal val="hidden"/>
                                      </p:to>
                                    </p:set>
                                  </p:childTnLst>
                                </p:cTn>
                              </p:par>
                            </p:childTnLst>
                          </p:cTn>
                        </p:par>
                        <p:par>
                          <p:cTn id="14" fill="hold">
                            <p:stCondLst>
                              <p:cond delay="0"/>
                            </p:stCondLst>
                            <p:childTnLst>
                              <p:par>
                                <p:cTn id="15" presetID="1" presetClass="exit" presetSubtype="0" fill="hold" grpId="1" nodeType="afterEffect">
                                  <p:stCondLst>
                                    <p:cond delay="0"/>
                                  </p:stCondLst>
                                  <p:iterate>
                                    <p:tmAbs val="0"/>
                                  </p:iterate>
                                  <p:childTnLst>
                                    <p:set>
                                      <p:cBhvr>
                                        <p:cTn id="16" fill="hold">
                                          <p:stCondLst>
                                            <p:cond delay="0"/>
                                          </p:stCondLst>
                                        </p:cTn>
                                        <p:tgtEl>
                                          <p:spTgt spid="2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 grpId="0" animBg="1" advAuto="0"/>
      <p:bldP spid="237" grpId="1" animBg="1" advAuto="0"/>
      <p:bldP spid="238" grpId="0" animBg="1" advAuto="0"/>
      <p:bldP spid="238" grpId="1"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 name="CHRONOGEST_SPONGE.jpg" descr="CHRONOGEST_SPONGE.jpg"/>
          <p:cNvPicPr>
            <a:picLocks/>
          </p:cNvPicPr>
          <p:nvPr/>
        </p:nvPicPr>
        <p:blipFill>
          <a:blip r:embed="rId3"/>
          <a:stretch>
            <a:fillRect/>
          </a:stretch>
        </p:blipFill>
        <p:spPr>
          <a:xfrm>
            <a:off x="7017908" y="1247034"/>
            <a:ext cx="3345292" cy="4311937"/>
          </a:xfrm>
          <a:prstGeom prst="rect">
            <a:avLst/>
          </a:prstGeom>
        </p:spPr>
      </p:pic>
      <p:pic>
        <p:nvPicPr>
          <p:cNvPr id="239" name="DSC_0246.jpg" descr="DSC_0246.jpg"/>
          <p:cNvPicPr>
            <a:picLocks/>
          </p:cNvPicPr>
          <p:nvPr/>
        </p:nvPicPr>
        <p:blipFill>
          <a:blip r:embed="rId4"/>
          <a:stretch>
            <a:fillRect/>
          </a:stretch>
        </p:blipFill>
        <p:spPr>
          <a:xfrm>
            <a:off x="1762659" y="1202048"/>
            <a:ext cx="4492998" cy="4255323"/>
          </a:xfrm>
          <a:prstGeom prst="rect">
            <a:avLst/>
          </a:prstGeom>
        </p:spPr>
      </p:pic>
      <p:sp>
        <p:nvSpPr>
          <p:cNvPr id="240" name="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
          <p:cNvSpPr txBox="1"/>
          <p:nvPr/>
        </p:nvSpPr>
        <p:spPr>
          <a:xfrm>
            <a:off x="1645076" y="6529866"/>
            <a:ext cx="12931425" cy="27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lnSpc>
                <a:spcPct val="117999"/>
              </a:lnSpc>
              <a:defRPr sz="800">
                <a:latin typeface="Helvetica Neue"/>
                <a:ea typeface="Helvetica Neue"/>
                <a:cs typeface="Helvetica Neue"/>
                <a:sym typeface="Helvetica Neue"/>
              </a:defRPr>
            </a:pPr>
            <a:r>
              <a:rPr sz="562" dirty="0"/>
              <a:t>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a:t>
            </a:r>
          </a:p>
          <a:p>
            <a:pPr algn="l">
              <a:lnSpc>
                <a:spcPct val="117999"/>
              </a:lnSpc>
              <a:defRPr sz="800">
                <a:latin typeface="Helvetica Neue"/>
                <a:ea typeface="Helvetica Neue"/>
                <a:cs typeface="Helvetica Neue"/>
                <a:sym typeface="Helvetica Neue"/>
              </a:defRPr>
            </a:pPr>
            <a:r>
              <a:rPr sz="562" dirty="0"/>
              <a:t>http://www.vhhms.com/index.php/LAPAROSCOPIC_AI_and_ET_in_SHEEP,_GOATS_and_DEER;</a:t>
            </a:r>
            <a:r>
              <a:rPr sz="562" u="sng" dirty="0">
                <a:hlinkClick r:id="rId5"/>
              </a:rPr>
              <a:t>http://extension.missouri.edu/p/MP913</a:t>
            </a:r>
          </a:p>
        </p:txBody>
      </p:sp>
    </p:spTree>
    <p:extLst>
      <p:ext uri="{BB962C8B-B14F-4D97-AF65-F5344CB8AC3E}">
        <p14:creationId xmlns:p14="http://schemas.microsoft.com/office/powerpoint/2010/main" xmlns="" val="812267867"/>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234"/>
                                        </p:tgtEl>
                                        <p:attrNameLst>
                                          <p:attrName>style.visibility</p:attrName>
                                        </p:attrNameLst>
                                      </p:cBhvr>
                                      <p:to>
                                        <p:strVal val="visible"/>
                                      </p:to>
                                    </p:set>
                                    <p:anim calcmode="lin" valueType="num">
                                      <p:cBhvr>
                                        <p:cTn id="7" dur="1000" fill="hold"/>
                                        <p:tgtEl>
                                          <p:spTgt spid="234"/>
                                        </p:tgtEl>
                                        <p:attrNameLst>
                                          <p:attrName>ppt_x</p:attrName>
                                        </p:attrNameLst>
                                      </p:cBhvr>
                                      <p:tavLst>
                                        <p:tav tm="0">
                                          <p:val>
                                            <p:strVal val="0-#ppt_w/2"/>
                                          </p:val>
                                        </p:tav>
                                        <p:tav tm="100000">
                                          <p:val>
                                            <p:strVal val="#ppt_x"/>
                                          </p:val>
                                        </p:tav>
                                      </p:tavLst>
                                    </p:anim>
                                    <p:anim calcmode="lin" valueType="num">
                                      <p:cBhvr>
                                        <p:cTn id="8" dur="1000" fill="hold"/>
                                        <p:tgtEl>
                                          <p:spTgt spid="23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xit" presetSubtype="2" fill="hold" grpId="1" nodeType="afterEffect">
                                  <p:stCondLst>
                                    <p:cond delay="0"/>
                                  </p:stCondLst>
                                  <p:iterate>
                                    <p:tmAbs val="0"/>
                                  </p:iterate>
                                  <p:childTnLst>
                                    <p:anim calcmode="lin" valueType="num">
                                      <p:cBhvr>
                                        <p:cTn id="11" dur="1000" fill="hold"/>
                                        <p:tgtEl>
                                          <p:spTgt spid="234"/>
                                        </p:tgtEl>
                                        <p:attrNameLst>
                                          <p:attrName>ppt_x</p:attrName>
                                        </p:attrNameLst>
                                      </p:cBhvr>
                                      <p:tavLst>
                                        <p:tav tm="0">
                                          <p:val>
                                            <p:strVal val="ppt_x"/>
                                          </p:val>
                                        </p:tav>
                                        <p:tav tm="100000">
                                          <p:val>
                                            <p:strVal val="1+ppt_w/2"/>
                                          </p:val>
                                        </p:tav>
                                      </p:tavLst>
                                    </p:anim>
                                    <p:anim calcmode="lin" valueType="num">
                                      <p:cBhvr>
                                        <p:cTn id="12" dur="1000" fill="hold"/>
                                        <p:tgtEl>
                                          <p:spTgt spid="234"/>
                                        </p:tgtEl>
                                        <p:attrNameLst>
                                          <p:attrName>ppt_y</p:attrName>
                                        </p:attrNameLst>
                                      </p:cBhvr>
                                      <p:tavLst>
                                        <p:tav tm="0">
                                          <p:val>
                                            <p:strVal val="ppt_y"/>
                                          </p:val>
                                        </p:tav>
                                        <p:tav tm="100000">
                                          <p:val>
                                            <p:strVal val="ppt_y"/>
                                          </p:val>
                                        </p:tav>
                                      </p:tavLst>
                                    </p:anim>
                                    <p:set>
                                      <p:cBhvr>
                                        <p:cTn id="13" fill="hold">
                                          <p:stCondLst>
                                            <p:cond delay="999"/>
                                          </p:stCondLst>
                                        </p:cTn>
                                        <p:tgtEl>
                                          <p:spTgt spid="234"/>
                                        </p:tgtEl>
                                        <p:attrNameLst>
                                          <p:attrName>style.visibility</p:attrName>
                                        </p:attrNameLst>
                                      </p:cBhvr>
                                      <p:to>
                                        <p:strVal val="hidden"/>
                                      </p:to>
                                    </p:set>
                                  </p:childTnLst>
                                </p:cTn>
                              </p:par>
                            </p:childTnLst>
                          </p:cTn>
                        </p:par>
                        <p:par>
                          <p:cTn id="14" fill="hold">
                            <p:stCondLst>
                              <p:cond delay="2000"/>
                            </p:stCondLst>
                            <p:childTnLst>
                              <p:par>
                                <p:cTn id="15" presetID="1" presetClass="entr" presetSubtype="0" fill="hold" grpId="0" nodeType="afterEffect">
                                  <p:stCondLst>
                                    <p:cond delay="0"/>
                                  </p:stCondLst>
                                  <p:iterate>
                                    <p:tmAbs val="0"/>
                                  </p:iterate>
                                  <p:childTnLst>
                                    <p:set>
                                      <p:cBhvr>
                                        <p:cTn id="16" fill="hold"/>
                                        <p:tgtEl>
                                          <p:spTgt spid="2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iterate>
                                    <p:tmAbs val="0"/>
                                  </p:iterate>
                                  <p:childTnLst>
                                    <p:set>
                                      <p:cBhvr>
                                        <p:cTn id="20" fill="hold">
                                          <p:stCondLst>
                                            <p:cond delay="0"/>
                                          </p:stCondLst>
                                        </p:cTn>
                                        <p:tgtEl>
                                          <p:spTgt spid="2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0" animBg="1" advAuto="0"/>
      <p:bldP spid="234" grpId="1" animBg="1" advAuto="0"/>
      <p:bldP spid="239" grpId="0" animBg="1" advAuto="0"/>
      <p:bldP spid="239" grpId="1"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
          <p:cNvSpPr txBox="1"/>
          <p:nvPr/>
        </p:nvSpPr>
        <p:spPr>
          <a:xfrm>
            <a:off x="1645076" y="6529866"/>
            <a:ext cx="12931425" cy="27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lnSpc>
                <a:spcPct val="117999"/>
              </a:lnSpc>
              <a:defRPr sz="800">
                <a:latin typeface="Helvetica Neue"/>
                <a:ea typeface="Helvetica Neue"/>
                <a:cs typeface="Helvetica Neue"/>
                <a:sym typeface="Helvetica Neue"/>
              </a:defRPr>
            </a:pPr>
            <a:r>
              <a:rPr sz="562" dirty="0"/>
              <a:t>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a:t>
            </a:r>
          </a:p>
          <a:p>
            <a:pPr algn="l">
              <a:lnSpc>
                <a:spcPct val="117999"/>
              </a:lnSpc>
              <a:defRPr sz="800">
                <a:latin typeface="Helvetica Neue"/>
                <a:ea typeface="Helvetica Neue"/>
                <a:cs typeface="Helvetica Neue"/>
                <a:sym typeface="Helvetica Neue"/>
              </a:defRPr>
            </a:pPr>
            <a:r>
              <a:rPr sz="562" dirty="0"/>
              <a:t>http://www.vhhms.com/index.php/LAPAROSCOPIC_AI_and_ET_in_SHEEP,_GOATS_and_DEER;</a:t>
            </a:r>
            <a:r>
              <a:rPr sz="562" u="sng" dirty="0">
                <a:hlinkClick r:id="rId3"/>
              </a:rPr>
              <a:t>http://extension.missouri.edu/p/MP913</a:t>
            </a:r>
          </a:p>
        </p:txBody>
      </p:sp>
      <p:sp>
        <p:nvSpPr>
          <p:cNvPr id="5" name="4 Metin kutusu"/>
          <p:cNvSpPr txBox="1"/>
          <p:nvPr/>
        </p:nvSpPr>
        <p:spPr>
          <a:xfrm>
            <a:off x="559917" y="815320"/>
            <a:ext cx="11030857" cy="32111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buFont typeface="Arial" pitchFamily="34" charset="0"/>
              <a:buChar char="•"/>
            </a:pPr>
            <a:r>
              <a:rPr lang="tr-TR" sz="1600" dirty="0" smtClean="0"/>
              <a:t>  </a:t>
            </a:r>
            <a:r>
              <a:rPr lang="tr-TR" sz="2000" dirty="0" smtClean="0"/>
              <a:t>ET </a:t>
            </a:r>
            <a:r>
              <a:rPr lang="tr-TR" sz="2000" dirty="0" smtClean="0"/>
              <a:t>tekniği, seçilen </a:t>
            </a:r>
            <a:r>
              <a:rPr lang="tr-TR" sz="2000" dirty="0" smtClean="0"/>
              <a:t>bireylerden </a:t>
            </a:r>
            <a:r>
              <a:rPr lang="tr-TR" sz="2000" dirty="0" smtClean="0"/>
              <a:t>çok sayıda yavru üretilmesine izin </a:t>
            </a:r>
            <a:r>
              <a:rPr lang="tr-TR" sz="2000" dirty="0" smtClean="0"/>
              <a:t>verir.</a:t>
            </a:r>
          </a:p>
          <a:p>
            <a:pPr>
              <a:buFont typeface="Arial" pitchFamily="34" charset="0"/>
              <a:buChar char="•"/>
            </a:pPr>
            <a:r>
              <a:rPr lang="tr-TR" sz="2000" dirty="0" smtClean="0"/>
              <a:t> </a:t>
            </a:r>
            <a:r>
              <a:rPr lang="tr-TR" sz="2000" dirty="0" smtClean="0"/>
              <a:t> </a:t>
            </a:r>
            <a:r>
              <a:rPr lang="tr-TR" sz="2000" dirty="0" err="1" smtClean="0"/>
              <a:t>ET'nin</a:t>
            </a:r>
            <a:r>
              <a:rPr lang="tr-TR" sz="2000" dirty="0" smtClean="0"/>
              <a:t> başarısı, transfer edilen embriyoların hayatta kalmasını etkileyen çeşitli faktörlere bağlıdır; verici ve alıcı yönetimi yapar, </a:t>
            </a:r>
            <a:endParaRPr lang="tr-TR" sz="2000" dirty="0" smtClean="0"/>
          </a:p>
          <a:p>
            <a:pPr>
              <a:buFont typeface="Arial" pitchFamily="34" charset="0"/>
              <a:buChar char="•"/>
            </a:pPr>
            <a:r>
              <a:rPr lang="tr-TR" sz="2000" dirty="0" err="1" smtClean="0"/>
              <a:t>Donör</a:t>
            </a:r>
            <a:r>
              <a:rPr lang="tr-TR" sz="2000" dirty="0" smtClean="0"/>
              <a:t>  </a:t>
            </a:r>
            <a:r>
              <a:rPr lang="tr-TR" sz="2000" dirty="0" smtClean="0"/>
              <a:t>ve alıcılarda </a:t>
            </a:r>
            <a:r>
              <a:rPr lang="tr-TR" sz="2000" dirty="0" err="1" smtClean="0"/>
              <a:t>östrus</a:t>
            </a:r>
            <a:r>
              <a:rPr lang="tr-TR" sz="2000" dirty="0" smtClean="0"/>
              <a:t> senkronizasyonu ve </a:t>
            </a:r>
            <a:r>
              <a:rPr lang="tr-TR" sz="2000" dirty="0" err="1" smtClean="0"/>
              <a:t>donörlerin</a:t>
            </a:r>
            <a:r>
              <a:rPr lang="tr-TR" sz="2000" dirty="0" smtClean="0"/>
              <a:t> </a:t>
            </a:r>
            <a:r>
              <a:rPr lang="tr-TR" sz="2000" dirty="0" err="1" smtClean="0"/>
              <a:t>süperovulasyonu</a:t>
            </a:r>
            <a:r>
              <a:rPr lang="tr-TR" sz="2000" dirty="0" smtClean="0"/>
              <a:t>, </a:t>
            </a:r>
            <a:endParaRPr lang="tr-TR" sz="2000" dirty="0" smtClean="0"/>
          </a:p>
          <a:p>
            <a:pPr>
              <a:buFont typeface="Arial" pitchFamily="34" charset="0"/>
              <a:buChar char="•"/>
            </a:pPr>
            <a:r>
              <a:rPr lang="tr-TR" sz="2000" dirty="0" smtClean="0"/>
              <a:t>Başarılı </a:t>
            </a:r>
            <a:r>
              <a:rPr lang="tr-TR" sz="2000" dirty="0" smtClean="0"/>
              <a:t>bir keçi ET programında </a:t>
            </a:r>
            <a:r>
              <a:rPr lang="tr-TR" sz="2000" dirty="0" err="1" smtClean="0"/>
              <a:t>donör</a:t>
            </a:r>
            <a:r>
              <a:rPr lang="tr-TR" sz="2000" dirty="0" smtClean="0"/>
              <a:t> başına ortalama 6 ila 8 aktarılabilir embriyo üretilebilir. </a:t>
            </a:r>
            <a:endParaRPr lang="tr-TR" sz="2000" dirty="0" smtClean="0"/>
          </a:p>
          <a:p>
            <a:pPr>
              <a:buFont typeface="Arial" pitchFamily="34" charset="0"/>
              <a:buChar char="•"/>
            </a:pPr>
            <a:r>
              <a:rPr lang="tr-TR" sz="2000" dirty="0" smtClean="0"/>
              <a:t>Bu </a:t>
            </a:r>
            <a:r>
              <a:rPr lang="tr-TR" sz="2000" dirty="0" smtClean="0"/>
              <a:t>sonuçlar, </a:t>
            </a:r>
            <a:r>
              <a:rPr lang="tr-TR" sz="2000" dirty="0" smtClean="0"/>
              <a:t> ırk, </a:t>
            </a:r>
            <a:r>
              <a:rPr lang="tr-TR" sz="2000" dirty="0" smtClean="0"/>
              <a:t>yaş ve beslenme gibi bazı faktörlere bağlıdır. </a:t>
            </a:r>
            <a:endParaRPr lang="tr-TR" sz="2000" dirty="0" smtClean="0"/>
          </a:p>
          <a:p>
            <a:pPr>
              <a:buFont typeface="Arial" pitchFamily="34" charset="0"/>
              <a:buChar char="•"/>
            </a:pPr>
            <a:r>
              <a:rPr lang="tr-TR" sz="2000" dirty="0" smtClean="0"/>
              <a:t> </a:t>
            </a:r>
            <a:r>
              <a:rPr lang="tr-TR" sz="2000" dirty="0" smtClean="0"/>
              <a:t>Uygulanan başlıca ticari ürünler at </a:t>
            </a:r>
            <a:r>
              <a:rPr lang="tr-TR" sz="2000" dirty="0" err="1" smtClean="0"/>
              <a:t>koryonik</a:t>
            </a:r>
            <a:r>
              <a:rPr lang="tr-TR" sz="2000" dirty="0" smtClean="0"/>
              <a:t> </a:t>
            </a:r>
            <a:r>
              <a:rPr lang="tr-TR" sz="2000" dirty="0" err="1" smtClean="0"/>
              <a:t>gonadotropin</a:t>
            </a:r>
            <a:r>
              <a:rPr lang="tr-TR" sz="2000" dirty="0" smtClean="0"/>
              <a:t> (</a:t>
            </a:r>
            <a:r>
              <a:rPr lang="tr-TR" sz="2000" dirty="0" err="1" smtClean="0"/>
              <a:t>eCG</a:t>
            </a:r>
            <a:r>
              <a:rPr lang="tr-TR" sz="2000" dirty="0" smtClean="0"/>
              <a:t> veya PMSG) ve </a:t>
            </a:r>
            <a:r>
              <a:rPr lang="tr-TR" sz="2000" dirty="0" err="1" smtClean="0"/>
              <a:t>FSHp'dir</a:t>
            </a:r>
            <a:r>
              <a:rPr lang="tr-TR" sz="2000" dirty="0" smtClean="0"/>
              <a:t> (domuz hipofiz bezi). </a:t>
            </a:r>
            <a:r>
              <a:rPr lang="tr-TR" sz="4400" dirty="0" smtClean="0"/>
              <a:t/>
            </a:r>
            <a:br>
              <a:rPr lang="tr-TR" sz="4400" dirty="0" smtClean="0"/>
            </a:br>
            <a:endParaRPr kumimoji="0" lang="tr-TR" sz="4200" b="0" i="0" u="none" strike="noStrike" cap="none" spc="0" normalizeH="0" baseline="0" dirty="0">
              <a:ln>
                <a:noFill/>
              </a:ln>
              <a:solidFill>
                <a:srgbClr val="FFFFFF"/>
              </a:solidFill>
              <a:effectLst/>
              <a:uFillTx/>
              <a:latin typeface="+mn-lt"/>
              <a:ea typeface="+mn-ea"/>
              <a:cs typeface="+mn-cs"/>
              <a:sym typeface="Chalkduster"/>
            </a:endParaRPr>
          </a:p>
        </p:txBody>
      </p:sp>
    </p:spTree>
    <p:extLst>
      <p:ext uri="{BB962C8B-B14F-4D97-AF65-F5344CB8AC3E}">
        <p14:creationId xmlns:p14="http://schemas.microsoft.com/office/powerpoint/2010/main" xmlns="" val="812267867"/>
      </p:ext>
    </p:extLst>
  </p:cSld>
  <p:clrMapOvr>
    <a:masterClrMapping/>
  </p:clrMapOvr>
  <p:transition spd="med"/>
  <p:timing>
    <p:tnLst>
      <p:par>
        <p:cTn id="1" dur="indefinite" restart="never" fill="hold"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
          <p:cNvSpPr txBox="1"/>
          <p:nvPr/>
        </p:nvSpPr>
        <p:spPr>
          <a:xfrm>
            <a:off x="1645076" y="6529866"/>
            <a:ext cx="12931425" cy="27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lnSpc>
                <a:spcPct val="117999"/>
              </a:lnSpc>
              <a:defRPr sz="800">
                <a:latin typeface="Helvetica Neue"/>
                <a:ea typeface="Helvetica Neue"/>
                <a:cs typeface="Helvetica Neue"/>
                <a:sym typeface="Helvetica Neue"/>
              </a:defRPr>
            </a:pPr>
            <a:r>
              <a:rPr sz="562" dirty="0"/>
              <a:t>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a:t>
            </a:r>
          </a:p>
          <a:p>
            <a:pPr algn="l">
              <a:lnSpc>
                <a:spcPct val="117999"/>
              </a:lnSpc>
              <a:defRPr sz="800">
                <a:latin typeface="Helvetica Neue"/>
                <a:ea typeface="Helvetica Neue"/>
                <a:cs typeface="Helvetica Neue"/>
                <a:sym typeface="Helvetica Neue"/>
              </a:defRPr>
            </a:pPr>
            <a:r>
              <a:rPr sz="562" dirty="0"/>
              <a:t>http://www.vhhms.com/index.php/LAPAROSCOPIC_AI_and_ET_in_SHEEP,_GOATS_and_DEER;</a:t>
            </a:r>
            <a:r>
              <a:rPr sz="562" u="sng" dirty="0">
                <a:hlinkClick r:id="rId3"/>
              </a:rPr>
              <a:t>http://extension.missouri.edu/p/MP913</a:t>
            </a:r>
          </a:p>
        </p:txBody>
      </p:sp>
      <p:sp>
        <p:nvSpPr>
          <p:cNvPr id="5" name="4 Metin kutusu"/>
          <p:cNvSpPr txBox="1"/>
          <p:nvPr/>
        </p:nvSpPr>
        <p:spPr>
          <a:xfrm>
            <a:off x="612671" y="1219766"/>
            <a:ext cx="11030857" cy="41960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tr-TR" sz="2000" dirty="0" smtClean="0"/>
              <a:t>Uygulanan </a:t>
            </a:r>
            <a:r>
              <a:rPr lang="tr-TR" sz="2000" dirty="0" smtClean="0"/>
              <a:t>başlıca ticari ürünler at </a:t>
            </a:r>
            <a:r>
              <a:rPr lang="tr-TR" sz="2000" dirty="0" err="1" smtClean="0"/>
              <a:t>koryonik</a:t>
            </a:r>
            <a:r>
              <a:rPr lang="tr-TR" sz="2000" dirty="0" smtClean="0"/>
              <a:t> </a:t>
            </a:r>
            <a:r>
              <a:rPr lang="tr-TR" sz="2000" dirty="0" err="1" smtClean="0"/>
              <a:t>gonadotropin</a:t>
            </a:r>
            <a:r>
              <a:rPr lang="tr-TR" sz="2000" dirty="0" smtClean="0"/>
              <a:t> (</a:t>
            </a:r>
            <a:r>
              <a:rPr lang="tr-TR" sz="2000" dirty="0" err="1" smtClean="0"/>
              <a:t>eCG</a:t>
            </a:r>
            <a:r>
              <a:rPr lang="tr-TR" sz="2000" dirty="0" smtClean="0"/>
              <a:t> veya PMSG) ve </a:t>
            </a:r>
            <a:r>
              <a:rPr lang="tr-TR" sz="2000" dirty="0" err="1" smtClean="0"/>
              <a:t>FSHp'dir</a:t>
            </a:r>
            <a:r>
              <a:rPr lang="tr-TR" sz="2000" dirty="0" smtClean="0"/>
              <a:t> (domuz hipofiz bezi). </a:t>
            </a:r>
            <a:endParaRPr lang="tr-TR" sz="2000" dirty="0" smtClean="0"/>
          </a:p>
          <a:p>
            <a:pPr>
              <a:buFont typeface="Arial" pitchFamily="34" charset="0"/>
              <a:buChar char="•"/>
            </a:pPr>
            <a:r>
              <a:rPr lang="tr-TR" sz="2000" dirty="0" smtClean="0"/>
              <a:t>FSH </a:t>
            </a:r>
            <a:r>
              <a:rPr lang="tr-TR" sz="2000" dirty="0" smtClean="0"/>
              <a:t>3-4 gün boyunca günde iki kez, genellikle 1-5 mg arasındaki (örneğin 2-2-1.5-1.5-1-1-0.5-0.5) azalan dozlarda uygulanır; </a:t>
            </a:r>
            <a:endParaRPr lang="tr-TR" sz="2000" dirty="0" smtClean="0"/>
          </a:p>
          <a:p>
            <a:pPr>
              <a:buFont typeface="Arial" pitchFamily="34" charset="0"/>
              <a:buChar char="•"/>
            </a:pPr>
            <a:r>
              <a:rPr lang="tr-TR" sz="2000" dirty="0" smtClean="0"/>
              <a:t>Geri </a:t>
            </a:r>
            <a:r>
              <a:rPr lang="tr-TR" sz="2000" dirty="0" smtClean="0"/>
              <a:t>kazanılan ortalama oosit sayısı FSH ile tedavi edilen </a:t>
            </a:r>
            <a:r>
              <a:rPr lang="tr-TR" sz="2000" dirty="0" smtClean="0"/>
              <a:t>keçilerde  PMSG </a:t>
            </a:r>
            <a:r>
              <a:rPr lang="tr-TR" sz="2000" dirty="0" smtClean="0"/>
              <a:t>ile tedavi edilen keçilere </a:t>
            </a:r>
            <a:r>
              <a:rPr lang="tr-TR" sz="2000" dirty="0" smtClean="0"/>
              <a:t>göre </a:t>
            </a:r>
            <a:r>
              <a:rPr lang="tr-TR" sz="2000" dirty="0" smtClean="0"/>
              <a:t>önemli ölçüde daha yüksektir. </a:t>
            </a:r>
            <a:endParaRPr lang="tr-TR" sz="2000" dirty="0" smtClean="0"/>
          </a:p>
          <a:p>
            <a:pPr>
              <a:buFont typeface="Arial" pitchFamily="34" charset="0"/>
              <a:buChar char="•"/>
            </a:pPr>
            <a:r>
              <a:rPr lang="tr-TR" sz="2000" dirty="0" smtClean="0"/>
              <a:t>Faktörler </a:t>
            </a:r>
            <a:r>
              <a:rPr lang="tr-TR" sz="2000" dirty="0" smtClean="0"/>
              <a:t>arasında, uygulanan tedavinin genetik, </a:t>
            </a:r>
            <a:r>
              <a:rPr lang="tr-TR" sz="2000" dirty="0" smtClean="0"/>
              <a:t>yaş ve </a:t>
            </a:r>
            <a:r>
              <a:rPr lang="tr-TR" sz="2000" dirty="0" err="1" smtClean="0"/>
              <a:t>siklusun</a:t>
            </a:r>
            <a:r>
              <a:rPr lang="tr-TR" sz="2000" dirty="0" smtClean="0"/>
              <a:t> </a:t>
            </a:r>
            <a:r>
              <a:rPr lang="tr-TR" sz="2000" dirty="0" smtClean="0"/>
              <a:t>evresi önemlidir. </a:t>
            </a:r>
            <a:endParaRPr lang="tr-TR" sz="2000" dirty="0" smtClean="0"/>
          </a:p>
          <a:p>
            <a:pPr>
              <a:buFont typeface="Arial" pitchFamily="34" charset="0"/>
              <a:buChar char="•"/>
            </a:pPr>
            <a:r>
              <a:rPr lang="tr-TR" sz="2000" dirty="0" smtClean="0"/>
              <a:t>Mevsim</a:t>
            </a:r>
            <a:r>
              <a:rPr lang="tr-TR" sz="2000" dirty="0" smtClean="0"/>
              <a:t>, beslenme, sağlık durumu, </a:t>
            </a:r>
            <a:r>
              <a:rPr lang="tr-TR" sz="2000" dirty="0" smtClean="0"/>
              <a:t>ST ve </a:t>
            </a:r>
            <a:r>
              <a:rPr lang="tr-TR" sz="2000" dirty="0" smtClean="0"/>
              <a:t>uygulanan </a:t>
            </a:r>
            <a:r>
              <a:rPr lang="tr-TR" sz="2000" dirty="0" err="1" smtClean="0"/>
              <a:t>gonadotropin</a:t>
            </a:r>
            <a:r>
              <a:rPr lang="tr-TR" sz="2000" dirty="0" smtClean="0"/>
              <a:t> türü gibi çevresel faktörlerin değişkenliğe katkıda bulunduğu bilinmektedir. </a:t>
            </a:r>
            <a:endParaRPr lang="tr-TR" sz="2000" dirty="0" smtClean="0"/>
          </a:p>
          <a:p>
            <a:r>
              <a:rPr lang="tr-TR" sz="4400" dirty="0" smtClean="0"/>
              <a:t/>
            </a:r>
            <a:br>
              <a:rPr lang="tr-TR" sz="4400" dirty="0" smtClean="0"/>
            </a:br>
            <a:endParaRPr kumimoji="0" lang="tr-TR" sz="4200" b="0" i="0" u="none" strike="noStrike" cap="none" spc="0" normalizeH="0" baseline="0" dirty="0">
              <a:ln>
                <a:noFill/>
              </a:ln>
              <a:solidFill>
                <a:srgbClr val="FFFFFF"/>
              </a:solidFill>
              <a:effectLst/>
              <a:uFillTx/>
              <a:latin typeface="+mn-lt"/>
              <a:ea typeface="+mn-ea"/>
              <a:cs typeface="+mn-cs"/>
              <a:sym typeface="Chalkduster"/>
            </a:endParaRPr>
          </a:p>
        </p:txBody>
      </p:sp>
    </p:spTree>
    <p:extLst>
      <p:ext uri="{BB962C8B-B14F-4D97-AF65-F5344CB8AC3E}">
        <p14:creationId xmlns:p14="http://schemas.microsoft.com/office/powerpoint/2010/main" xmlns="" val="812267867"/>
      </p:ext>
    </p:extLst>
  </p:cSld>
  <p:clrMapOvr>
    <a:masterClrMapping/>
  </p:clrMapOvr>
  <p:transition spd="med"/>
  <p:timing>
    <p:tnLst>
      <p:par>
        <p:cTn id="1" dur="indefinite" restart="never" fill="hold"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images-6.jpg" descr="images-6.jpg"/>
          <p:cNvPicPr>
            <a:picLocks/>
          </p:cNvPicPr>
          <p:nvPr/>
        </p:nvPicPr>
        <p:blipFill>
          <a:blip r:embed="rId3"/>
          <a:stretch>
            <a:fillRect/>
          </a:stretch>
        </p:blipFill>
        <p:spPr>
          <a:xfrm>
            <a:off x="827314" y="1045029"/>
            <a:ext cx="4810723" cy="4209142"/>
          </a:xfrm>
          <a:prstGeom prst="rect">
            <a:avLst/>
          </a:prstGeom>
        </p:spPr>
      </p:pic>
      <p:pic>
        <p:nvPicPr>
          <p:cNvPr id="236" name="Untitled.png" descr="Untitled.png"/>
          <p:cNvPicPr>
            <a:picLocks/>
          </p:cNvPicPr>
          <p:nvPr/>
        </p:nvPicPr>
        <p:blipFill>
          <a:blip r:embed="rId4"/>
          <a:stretch>
            <a:fillRect/>
          </a:stretch>
        </p:blipFill>
        <p:spPr>
          <a:xfrm>
            <a:off x="6121706" y="1125353"/>
            <a:ext cx="4279274" cy="4066514"/>
          </a:xfrm>
          <a:prstGeom prst="rect">
            <a:avLst/>
          </a:prstGeom>
        </p:spPr>
      </p:pic>
      <p:sp>
        <p:nvSpPr>
          <p:cNvPr id="240" name="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
          <p:cNvSpPr txBox="1"/>
          <p:nvPr/>
        </p:nvSpPr>
        <p:spPr>
          <a:xfrm>
            <a:off x="1645076" y="6529866"/>
            <a:ext cx="12931425" cy="27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lnSpc>
                <a:spcPct val="117999"/>
              </a:lnSpc>
              <a:defRPr sz="800">
                <a:latin typeface="Helvetica Neue"/>
                <a:ea typeface="Helvetica Neue"/>
                <a:cs typeface="Helvetica Neue"/>
                <a:sym typeface="Helvetica Neue"/>
              </a:defRPr>
            </a:pPr>
            <a:r>
              <a:rPr sz="562" dirty="0"/>
              <a:t>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a:t>
            </a:r>
          </a:p>
          <a:p>
            <a:pPr algn="l">
              <a:lnSpc>
                <a:spcPct val="117999"/>
              </a:lnSpc>
              <a:defRPr sz="800">
                <a:latin typeface="Helvetica Neue"/>
                <a:ea typeface="Helvetica Neue"/>
                <a:cs typeface="Helvetica Neue"/>
                <a:sym typeface="Helvetica Neue"/>
              </a:defRPr>
            </a:pPr>
            <a:r>
              <a:rPr sz="562" dirty="0"/>
              <a:t>http://www.vhhms.com/index.php/LAPAROSCOPIC_AI_and_ET_in_SHEEP,_GOATS_and_DEER;</a:t>
            </a:r>
            <a:r>
              <a:rPr sz="562" u="sng" dirty="0">
                <a:hlinkClick r:id="rId5"/>
              </a:rPr>
              <a:t>http://extension.missouri.edu/p/MP913</a:t>
            </a:r>
          </a:p>
        </p:txBody>
      </p:sp>
    </p:spTree>
    <p:extLst>
      <p:ext uri="{BB962C8B-B14F-4D97-AF65-F5344CB8AC3E}">
        <p14:creationId xmlns:p14="http://schemas.microsoft.com/office/powerpoint/2010/main" xmlns="" val="812267867"/>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231"/>
                                        </p:tgtEl>
                                        <p:attrNameLst>
                                          <p:attrName>style.visibility</p:attrName>
                                        </p:attrNameLst>
                                      </p:cBhvr>
                                      <p:to>
                                        <p:strVal val="visible"/>
                                      </p:to>
                                    </p:set>
                                    <p:anim calcmode="lin" valueType="num">
                                      <p:cBhvr>
                                        <p:cTn id="7" dur="1000" fill="hold"/>
                                        <p:tgtEl>
                                          <p:spTgt spid="231"/>
                                        </p:tgtEl>
                                        <p:attrNameLst>
                                          <p:attrName>ppt_x</p:attrName>
                                        </p:attrNameLst>
                                      </p:cBhvr>
                                      <p:tavLst>
                                        <p:tav tm="0">
                                          <p:val>
                                            <p:strVal val="0-#ppt_w/2"/>
                                          </p:val>
                                        </p:tav>
                                        <p:tav tm="100000">
                                          <p:val>
                                            <p:strVal val="#ppt_x"/>
                                          </p:val>
                                        </p:tav>
                                      </p:tavLst>
                                    </p:anim>
                                    <p:anim calcmode="lin" valueType="num">
                                      <p:cBhvr>
                                        <p:cTn id="8" dur="1000" fill="hold"/>
                                        <p:tgtEl>
                                          <p:spTgt spid="23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xit" presetSubtype="2" fill="hold" grpId="1" nodeType="afterEffect">
                                  <p:stCondLst>
                                    <p:cond delay="0"/>
                                  </p:stCondLst>
                                  <p:iterate>
                                    <p:tmAbs val="0"/>
                                  </p:iterate>
                                  <p:childTnLst>
                                    <p:anim calcmode="lin" valueType="num">
                                      <p:cBhvr>
                                        <p:cTn id="11" dur="1000" fill="hold"/>
                                        <p:tgtEl>
                                          <p:spTgt spid="231"/>
                                        </p:tgtEl>
                                        <p:attrNameLst>
                                          <p:attrName>ppt_x</p:attrName>
                                        </p:attrNameLst>
                                      </p:cBhvr>
                                      <p:tavLst>
                                        <p:tav tm="0">
                                          <p:val>
                                            <p:strVal val="ppt_x"/>
                                          </p:val>
                                        </p:tav>
                                        <p:tav tm="100000">
                                          <p:val>
                                            <p:strVal val="1+ppt_w/2"/>
                                          </p:val>
                                        </p:tav>
                                      </p:tavLst>
                                    </p:anim>
                                    <p:anim calcmode="lin" valueType="num">
                                      <p:cBhvr>
                                        <p:cTn id="12" dur="1000" fill="hold"/>
                                        <p:tgtEl>
                                          <p:spTgt spid="231"/>
                                        </p:tgtEl>
                                        <p:attrNameLst>
                                          <p:attrName>ppt_y</p:attrName>
                                        </p:attrNameLst>
                                      </p:cBhvr>
                                      <p:tavLst>
                                        <p:tav tm="0">
                                          <p:val>
                                            <p:strVal val="ppt_y"/>
                                          </p:val>
                                        </p:tav>
                                        <p:tav tm="100000">
                                          <p:val>
                                            <p:strVal val="ppt_y"/>
                                          </p:val>
                                        </p:tav>
                                      </p:tavLst>
                                    </p:anim>
                                    <p:set>
                                      <p:cBhvr>
                                        <p:cTn id="13" fill="hold">
                                          <p:stCondLst>
                                            <p:cond delay="999"/>
                                          </p:stCondLst>
                                        </p:cTn>
                                        <p:tgtEl>
                                          <p:spTgt spid="231"/>
                                        </p:tgtEl>
                                        <p:attrNameLst>
                                          <p:attrName>style.visibility</p:attrName>
                                        </p:attrNameLst>
                                      </p:cBhvr>
                                      <p:to>
                                        <p:strVal val="hidden"/>
                                      </p:to>
                                    </p:set>
                                  </p:childTnLst>
                                </p:cTn>
                              </p:par>
                            </p:childTnLst>
                          </p:cTn>
                        </p:par>
                        <p:par>
                          <p:cTn id="14" fill="hold">
                            <p:stCondLst>
                              <p:cond delay="2000"/>
                            </p:stCondLst>
                            <p:childTnLst>
                              <p:par>
                                <p:cTn id="15" presetID="2" presetClass="entr" presetSubtype="8" fill="hold" grpId="0" nodeType="afterEffect">
                                  <p:stCondLst>
                                    <p:cond delay="0"/>
                                  </p:stCondLst>
                                  <p:iterate>
                                    <p:tmAbs val="0"/>
                                  </p:iterate>
                                  <p:childTnLst>
                                    <p:set>
                                      <p:cBhvr>
                                        <p:cTn id="16" fill="hold"/>
                                        <p:tgtEl>
                                          <p:spTgt spid="236"/>
                                        </p:tgtEl>
                                        <p:attrNameLst>
                                          <p:attrName>style.visibility</p:attrName>
                                        </p:attrNameLst>
                                      </p:cBhvr>
                                      <p:to>
                                        <p:strVal val="visible"/>
                                      </p:to>
                                    </p:set>
                                    <p:anim calcmode="lin" valueType="num">
                                      <p:cBhvr>
                                        <p:cTn id="17" dur="1000" fill="hold"/>
                                        <p:tgtEl>
                                          <p:spTgt spid="236"/>
                                        </p:tgtEl>
                                        <p:attrNameLst>
                                          <p:attrName>ppt_x</p:attrName>
                                        </p:attrNameLst>
                                      </p:cBhvr>
                                      <p:tavLst>
                                        <p:tav tm="0">
                                          <p:val>
                                            <p:strVal val="0-#ppt_w/2"/>
                                          </p:val>
                                        </p:tav>
                                        <p:tav tm="100000">
                                          <p:val>
                                            <p:strVal val="#ppt_x"/>
                                          </p:val>
                                        </p:tav>
                                      </p:tavLst>
                                    </p:anim>
                                    <p:anim calcmode="lin" valueType="num">
                                      <p:cBhvr>
                                        <p:cTn id="18" dur="1000" fill="hold"/>
                                        <p:tgtEl>
                                          <p:spTgt spid="2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 grpId="0" animBg="1" advAuto="0"/>
      <p:bldP spid="231" grpId="1" animBg="1" advAuto="0"/>
      <p:bldP spid="236"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
          <p:cNvSpPr txBox="1"/>
          <p:nvPr/>
        </p:nvSpPr>
        <p:spPr>
          <a:xfrm>
            <a:off x="1645076" y="6529866"/>
            <a:ext cx="12931425" cy="27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lnSpc>
                <a:spcPct val="117999"/>
              </a:lnSpc>
              <a:defRPr sz="800">
                <a:latin typeface="Helvetica Neue"/>
                <a:ea typeface="Helvetica Neue"/>
                <a:cs typeface="Helvetica Neue"/>
                <a:sym typeface="Helvetica Neue"/>
              </a:defRPr>
            </a:pPr>
            <a:r>
              <a:rPr sz="562" dirty="0"/>
              <a:t>http://www.google.com.tr/imgres?imgurl=http://1.bp.blogspot.com/-bnzeFlLc2pM/Ti8_mFnwLzI/AAAAAAAAADE/eP4VUJ4WFeo/s640/Fig.2.JPG&amp;imgrefurl=http://videocirurgiavet.blogspot.com/p/videocirurgia-em-animais-de-ompanhia.html&amp;h=349&amp;w=584&amp;tbnid=Wef3TYMx3JbwDM:&amp;zoom=1&amp;docid=hc27gDd3dK18lM&amp;itg=1&amp;ei=C5LtVJGKEefEygP80YDAAg&amp;tbm=isch&amp;client=safari&amp;ved=0CEkQMyglMCU</a:t>
            </a:r>
          </a:p>
          <a:p>
            <a:pPr algn="l">
              <a:lnSpc>
                <a:spcPct val="117999"/>
              </a:lnSpc>
              <a:defRPr sz="800">
                <a:latin typeface="Helvetica Neue"/>
                <a:ea typeface="Helvetica Neue"/>
                <a:cs typeface="Helvetica Neue"/>
                <a:sym typeface="Helvetica Neue"/>
              </a:defRPr>
            </a:pPr>
            <a:r>
              <a:rPr sz="562" dirty="0"/>
              <a:t>http://www.vhhms.com/index.php/LAPAROSCOPIC_AI_and_ET_in_SHEEP,_GOATS_and_DEER;</a:t>
            </a:r>
            <a:r>
              <a:rPr sz="562" u="sng" dirty="0">
                <a:hlinkClick r:id="rId3"/>
              </a:rPr>
              <a:t>http://extension.missouri.edu/p/MP913</a:t>
            </a:r>
          </a:p>
        </p:txBody>
      </p:sp>
      <p:pic>
        <p:nvPicPr>
          <p:cNvPr id="245" name="94c38cb9038787c89600986ed86c83ac.jpg" descr="94c38cb9038787c89600986ed86c83ac.jpg"/>
          <p:cNvPicPr>
            <a:picLocks/>
          </p:cNvPicPr>
          <p:nvPr/>
        </p:nvPicPr>
        <p:blipFill>
          <a:blip r:embed="rId4"/>
          <a:stretch>
            <a:fillRect/>
          </a:stretch>
        </p:blipFill>
        <p:spPr>
          <a:xfrm>
            <a:off x="3462529" y="1116405"/>
            <a:ext cx="5260555" cy="4326452"/>
          </a:xfrm>
          <a:prstGeom prst="rect">
            <a:avLst/>
          </a:prstGeom>
        </p:spPr>
      </p:pic>
    </p:spTree>
    <p:extLst>
      <p:ext uri="{BB962C8B-B14F-4D97-AF65-F5344CB8AC3E}">
        <p14:creationId xmlns:p14="http://schemas.microsoft.com/office/powerpoint/2010/main" xmlns="" val="812267867"/>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xit" presetSubtype="8" fill="hold" grpId="0" nodeType="afterEffect">
                                  <p:stCondLst>
                                    <p:cond delay="0"/>
                                  </p:stCondLst>
                                  <p:iterate>
                                    <p:tmAbs val="0"/>
                                  </p:iterate>
                                  <p:childTnLst>
                                    <p:animEffect transition="out" filter="wipe(left)">
                                      <p:cBhvr>
                                        <p:cTn id="6" dur="1000" fill="hold"/>
                                        <p:tgtEl>
                                          <p:spTgt spid="245"/>
                                        </p:tgtEl>
                                      </p:cBhvr>
                                    </p:animEffect>
                                    <p:set>
                                      <p:cBhvr>
                                        <p:cTn id="7" fill="hold">
                                          <p:stCondLst>
                                            <p:cond delay="999"/>
                                          </p:stCondLst>
                                        </p:cTn>
                                        <p:tgtEl>
                                          <p:spTgt spid="2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 grpId="0" animBg="1" advAuto="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424</Words>
  <Application>Microsoft Office PowerPoint</Application>
  <PresentationFormat>Özel</PresentationFormat>
  <Paragraphs>211</Paragraphs>
  <Slides>9</Slides>
  <Notes>9</Notes>
  <HiddenSlides>0</HiddenSlides>
  <MMClips>0</MMClips>
  <ScaleCrop>false</ScaleCrop>
  <HeadingPairs>
    <vt:vector size="4" baseType="variant">
      <vt:variant>
        <vt:lpstr>Tema</vt:lpstr>
      </vt:variant>
      <vt:variant>
        <vt:i4>2</vt:i4>
      </vt:variant>
      <vt:variant>
        <vt:lpstr>Slayt Başlıkları</vt:lpstr>
      </vt:variant>
      <vt:variant>
        <vt:i4>9</vt:i4>
      </vt:variant>
    </vt:vector>
  </HeadingPairs>
  <TitlesOfParts>
    <vt:vector size="11" baseType="lpstr">
      <vt:lpstr>Office Teması</vt:lpstr>
      <vt:lpstr>Chalkboard</vt:lpstr>
      <vt:lpstr>Embriyo Transferinde 5 Temel Adım</vt:lpstr>
      <vt:lpstr>Slayt 2</vt:lpstr>
      <vt:lpstr>Slayt 3</vt:lpstr>
      <vt:lpstr>Slayt 4</vt:lpstr>
      <vt:lpstr>Slayt 5</vt:lpstr>
      <vt:lpstr>Slayt 6</vt:lpstr>
      <vt:lpstr>Slayt 7</vt:lpstr>
      <vt:lpstr>Slayt 8</vt:lpstr>
      <vt:lpstr>Slayt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Koyun ve Keçilerde İleri Üreme Teknikleri</dc:title>
  <dc:creator>Toprak</dc:creator>
  <cp:lastModifiedBy>SONY</cp:lastModifiedBy>
  <cp:revision>6</cp:revision>
  <dcterms:created xsi:type="dcterms:W3CDTF">2019-12-20T10:40:14Z</dcterms:created>
  <dcterms:modified xsi:type="dcterms:W3CDTF">2019-12-24T20:46:40Z</dcterms:modified>
</cp:coreProperties>
</file>