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2" name="31 Dikdörtgen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38 Dikdörtgen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39 Dikdörtgen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40 Dikdörtgen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41 Dikdörtgen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56" name="55 Dikdörtgen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64 Dikdörtgen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65 Dikdörtgen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66 Dikdörtgen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Serbest Form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14 Serbest Form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12 Serbest Form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15 Serbest Form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16 Serbest Form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17 Serbest Form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18 Serbest Form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19 Serbest Form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20 Serbest Form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21 Serbest Form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22 Serbest Form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23 Serbest Form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24 Serbest Form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25 Serbest Form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26 Serbest Form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Dikdörtgen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9 Dikdörtgen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Dikdörtgen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Dikdörtgen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6" name="15 Dikdörtgen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16 Dikdörtgen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17 Dikdörtgen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19 Dikdörtgen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20 Dikdörtgen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Dikdörtgen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28 Dikdörtgen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29 Dikdörtgen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8 Düz Bağlayıcı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Grup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Başlık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grpSp>
        <p:nvGrpSpPr>
          <p:cNvPr id="14" name="13 Grup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Grup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Dikdörtgen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14 Dikdörtgen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15 Dikdörtgen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16 Dikdörtgen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upload.wikimedia.org/wikipedia/commons/3/3c/Taurine.sv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http://web.indstate.edu/thcme/mwking/glaresidue.gif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000">
                <a:solidFill>
                  <a:srgbClr val="66FF66"/>
                </a:solidFill>
              </a:rPr>
              <a:t>Protein yapısına girmeyen amino asitler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81200"/>
            <a:ext cx="7772400" cy="447198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sz="3000">
                <a:solidFill>
                  <a:srgbClr val="FF9999"/>
                </a:solidFill>
                <a:sym typeface="Symbol" pitchFamily="18" charset="2"/>
              </a:rPr>
              <a:t>-alanin</a:t>
            </a:r>
            <a:r>
              <a:rPr lang="tr-TR" sz="3000">
                <a:solidFill>
                  <a:srgbClr val="FFFF00"/>
                </a:solidFill>
                <a:sym typeface="Symbol" pitchFamily="18" charset="2"/>
              </a:rPr>
              <a:t>, pantotenik asidin yapısal parçası.</a:t>
            </a:r>
          </a:p>
          <a:p>
            <a:pPr>
              <a:lnSpc>
                <a:spcPct val="80000"/>
              </a:lnSpc>
            </a:pPr>
            <a:r>
              <a:rPr lang="tr-TR" sz="3000">
                <a:solidFill>
                  <a:srgbClr val="FF9999"/>
                </a:solidFill>
                <a:sym typeface="Symbol" pitchFamily="18" charset="2"/>
              </a:rPr>
              <a:t>Homosistein, homoserin, ornitin, sitrülin</a:t>
            </a:r>
            <a:r>
              <a:rPr lang="tr-TR" sz="3000">
                <a:solidFill>
                  <a:srgbClr val="FFFF00"/>
                </a:solidFill>
                <a:sym typeface="Symbol" pitchFamily="18" charset="2"/>
              </a:rPr>
              <a:t>, diğer a.a.lerin metabolizmasında ara üründürler. Ornitin ve sitrülin üre döngüsünde de yer alır.</a:t>
            </a:r>
          </a:p>
          <a:p>
            <a:pPr>
              <a:lnSpc>
                <a:spcPct val="80000"/>
              </a:lnSpc>
            </a:pPr>
            <a:r>
              <a:rPr lang="tr-TR" sz="3000">
                <a:solidFill>
                  <a:srgbClr val="FF9999"/>
                </a:solidFill>
                <a:sym typeface="Symbol" pitchFamily="18" charset="2"/>
              </a:rPr>
              <a:t>GABA, </a:t>
            </a:r>
            <a:r>
              <a:rPr lang="tr-TR" sz="3000">
                <a:solidFill>
                  <a:srgbClr val="FFFF00"/>
                </a:solidFill>
                <a:sym typeface="Symbol" pitchFamily="18" charset="2"/>
              </a:rPr>
              <a:t>-amino bütirik asit, inhibitör nörotransmitter.</a:t>
            </a:r>
            <a:endParaRPr lang="tr-TR" sz="3000">
              <a:solidFill>
                <a:srgbClr val="FF9999"/>
              </a:solidFill>
              <a:sym typeface="Symbol" pitchFamily="18" charset="2"/>
            </a:endParaRPr>
          </a:p>
          <a:p>
            <a:pPr>
              <a:lnSpc>
                <a:spcPct val="80000"/>
              </a:lnSpc>
            </a:pPr>
            <a:r>
              <a:rPr lang="tr-TR" sz="3000">
                <a:solidFill>
                  <a:srgbClr val="FF9999"/>
                </a:solidFill>
                <a:sym typeface="Symbol" pitchFamily="18" charset="2"/>
              </a:rPr>
              <a:t>Taurin,</a:t>
            </a:r>
            <a:r>
              <a:rPr lang="tr-TR" sz="3000">
                <a:solidFill>
                  <a:srgbClr val="FFFF00"/>
                </a:solidFill>
                <a:sym typeface="Symbol" pitchFamily="18" charset="2"/>
              </a:rPr>
              <a:t> -karbonunda bir amino grubu ve COOH yerine bir sulfonik asit taşır. Sisteinin türevidir. S.s.s.de gçrev yapar ve safra asidi konjugasyonunda kullanılır</a:t>
            </a:r>
            <a:r>
              <a:rPr lang="tr-TR" sz="2800">
                <a:solidFill>
                  <a:srgbClr val="FFFF00"/>
                </a:solidFill>
                <a:sym typeface="Symbol" pitchFamily="18" charset="2"/>
              </a:rPr>
              <a:t>.</a:t>
            </a:r>
          </a:p>
        </p:txBody>
      </p:sp>
      <p:pic>
        <p:nvPicPr>
          <p:cNvPr id="50181" name="Picture 5" descr="File:Taurine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6588125" y="5548313"/>
            <a:ext cx="2316163" cy="1309687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7772400" cy="1143000"/>
          </a:xfrm>
        </p:spPr>
        <p:txBody>
          <a:bodyPr/>
          <a:lstStyle/>
          <a:p>
            <a:r>
              <a:rPr lang="tr-TR">
                <a:solidFill>
                  <a:srgbClr val="66FF66"/>
                </a:solidFill>
              </a:rPr>
              <a:t>Türev amino asitler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125538"/>
            <a:ext cx="7772400" cy="4970462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sz="3500">
                <a:solidFill>
                  <a:srgbClr val="FF9999"/>
                </a:solidFill>
              </a:rPr>
              <a:t>Selenosistein,</a:t>
            </a:r>
            <a:r>
              <a:rPr lang="tr-TR" sz="3500">
                <a:solidFill>
                  <a:srgbClr val="FFFF00"/>
                </a:solidFill>
              </a:rPr>
              <a:t> bazı enzimlerin yapısında bulunur ve aktivite için gereklidir (ör.glutatyon peroksidaz). Sisteine benzer ancak kükürt yerine Se bulunur. Genetik kodda doğrudan yer almaz, PTM ile sentezlenmez. Proteine sentez sırasında eklenir.</a:t>
            </a:r>
          </a:p>
          <a:p>
            <a:pPr algn="just">
              <a:buFontTx/>
              <a:buNone/>
            </a:pPr>
            <a:endParaRPr lang="tr-TR" sz="3500">
              <a:solidFill>
                <a:srgbClr val="FFFF00"/>
              </a:solidFill>
            </a:endParaRPr>
          </a:p>
          <a:p>
            <a:pPr algn="just">
              <a:buFontTx/>
              <a:buNone/>
            </a:pPr>
            <a:endParaRPr lang="tr-TR" sz="2400"/>
          </a:p>
          <a:p>
            <a:pPr algn="just">
              <a:buFontTx/>
              <a:buNone/>
            </a:pPr>
            <a:endParaRPr lang="tr-TR" sz="2400" i="1">
              <a:solidFill>
                <a:srgbClr val="66FF66"/>
              </a:solidFill>
            </a:endParaRPr>
          </a:p>
          <a:p>
            <a:pPr algn="just">
              <a:buFontTx/>
              <a:buNone/>
            </a:pPr>
            <a:endParaRPr lang="tr-TR" sz="2400" i="1">
              <a:solidFill>
                <a:srgbClr val="66FF66"/>
              </a:solidFill>
            </a:endParaRPr>
          </a:p>
          <a:p>
            <a:pPr algn="just"/>
            <a:endParaRPr lang="tr-TR" sz="3500">
              <a:solidFill>
                <a:srgbClr val="FF9999"/>
              </a:solidFill>
            </a:endParaRPr>
          </a:p>
        </p:txBody>
      </p:sp>
      <p:pic>
        <p:nvPicPr>
          <p:cNvPr id="5223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275" y="5157788"/>
            <a:ext cx="1909763" cy="83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620713"/>
            <a:ext cx="7772400" cy="5475287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sz="2400" i="1">
                <a:solidFill>
                  <a:srgbClr val="66FF66"/>
                </a:solidFill>
              </a:rPr>
              <a:t>Posttranslasyonel modifikasyon:</a:t>
            </a:r>
            <a:r>
              <a:rPr lang="tr-TR" sz="2400">
                <a:solidFill>
                  <a:srgbClr val="FFFF00"/>
                </a:solidFill>
              </a:rPr>
              <a:t> Proteinlerin yan zincirlerinde translasyonu ve ribozomdan çıkışın ardından gerçekleşen enzimatik kovalent modifikasyonlardır.</a:t>
            </a:r>
          </a:p>
          <a:p>
            <a:pPr algn="just">
              <a:buFontTx/>
              <a:buNone/>
            </a:pPr>
            <a:r>
              <a:rPr lang="tr-TR" sz="2400">
                <a:solidFill>
                  <a:srgbClr val="FF9999"/>
                </a:solidFill>
              </a:rPr>
              <a:t>Hidroksilizin-hidroksiprolin,</a:t>
            </a:r>
            <a:r>
              <a:rPr lang="tr-TR" sz="2400">
                <a:solidFill>
                  <a:srgbClr val="FFFF00"/>
                </a:solidFill>
              </a:rPr>
              <a:t> kollajendeki Pro ve Lys bakiyelerinin hidroksilasyonu, koenzim C vitamini, prolil ve lizil hidroksilaz. </a:t>
            </a:r>
          </a:p>
          <a:p>
            <a:pPr algn="just">
              <a:buFontTx/>
              <a:buNone/>
            </a:pPr>
            <a:r>
              <a:rPr lang="tr-TR" sz="2400">
                <a:solidFill>
                  <a:srgbClr val="FF9999"/>
                </a:solidFill>
                <a:sym typeface="Symbol" pitchFamily="18" charset="2"/>
              </a:rPr>
              <a:t>-karboksiglutamat, p</a:t>
            </a:r>
            <a:r>
              <a:rPr lang="tr-TR" sz="2400">
                <a:solidFill>
                  <a:srgbClr val="FFFF00"/>
                </a:solidFill>
              </a:rPr>
              <a:t>ıhtılaşma faktörleri, ör: protrombinin N-terminalindeki Glu bakiyelerinin karboksilasyonu, koenzim K vitamini. Bu –COO grupları Ca++ ile bağlanmayı sağlar.</a:t>
            </a:r>
          </a:p>
          <a:p>
            <a:pPr algn="just"/>
            <a:endParaRPr lang="tr-TR" sz="2400">
              <a:solidFill>
                <a:srgbClr val="FFFF00"/>
              </a:solidFill>
            </a:endParaRPr>
          </a:p>
          <a:p>
            <a:r>
              <a:rPr lang="tr-TR" sz="2400">
                <a:solidFill>
                  <a:srgbClr val="FF9999"/>
                </a:solidFill>
              </a:rPr>
              <a:t>Sistin,</a:t>
            </a:r>
            <a:r>
              <a:rPr lang="tr-TR"/>
              <a:t> </a:t>
            </a:r>
            <a:r>
              <a:rPr lang="tr-TR" sz="2400">
                <a:solidFill>
                  <a:srgbClr val="FFFF00"/>
                </a:solidFill>
              </a:rPr>
              <a:t>Cys’lerdeki –SH gruplarının oksidasyonuyla disülfid bağı kurulur.</a:t>
            </a:r>
            <a:r>
              <a:rPr lang="tr-TR"/>
              <a:t> </a:t>
            </a:r>
          </a:p>
        </p:txBody>
      </p:sp>
      <p:pic>
        <p:nvPicPr>
          <p:cNvPr id="53252" name="Picture 4" descr="http://web.indstate.edu/thcme/mwking/glaresidue.gif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3995738" y="4292600"/>
            <a:ext cx="1346200" cy="8350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0</TotalTime>
  <Words>190</Words>
  <Application>Microsoft Office PowerPoint</Application>
  <PresentationFormat>Ekran Gösterisi (4:3)</PresentationFormat>
  <Paragraphs>15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Metro</vt:lpstr>
      <vt:lpstr>Protein yapısına girmeyen amino asitler</vt:lpstr>
      <vt:lpstr>Türev amino asitler</vt:lpstr>
      <vt:lpstr>Slayt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Protein yapısına girmeyen amino asitler</dc:title>
  <dc:creator>ELGÜN</dc:creator>
  <cp:lastModifiedBy>user</cp:lastModifiedBy>
  <cp:revision>1</cp:revision>
  <dcterms:created xsi:type="dcterms:W3CDTF">2017-09-22T08:33:23Z</dcterms:created>
  <dcterms:modified xsi:type="dcterms:W3CDTF">2017-09-22T08:33:57Z</dcterms:modified>
</cp:coreProperties>
</file>