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3/3c/Taurine.sv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eb.indstate.edu/thcme/mwking/glaresidue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>
                <a:solidFill>
                  <a:srgbClr val="66FF66"/>
                </a:solidFill>
              </a:rPr>
              <a:t>Protein yapısına girmeyen amino asitler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71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3000">
                <a:solidFill>
                  <a:srgbClr val="FF9999"/>
                </a:solidFill>
                <a:sym typeface="Symbol" pitchFamily="18" charset="2"/>
              </a:rPr>
              <a:t>-alanin</a:t>
            </a:r>
            <a:r>
              <a:rPr lang="tr-TR" sz="3000">
                <a:solidFill>
                  <a:srgbClr val="FFFF00"/>
                </a:solidFill>
                <a:sym typeface="Symbol" pitchFamily="18" charset="2"/>
              </a:rPr>
              <a:t>, pantotenik asidin yapısal parçası.</a:t>
            </a:r>
          </a:p>
          <a:p>
            <a:pPr>
              <a:lnSpc>
                <a:spcPct val="80000"/>
              </a:lnSpc>
            </a:pPr>
            <a:r>
              <a:rPr lang="tr-TR" sz="3000">
                <a:solidFill>
                  <a:srgbClr val="FF9999"/>
                </a:solidFill>
                <a:sym typeface="Symbol" pitchFamily="18" charset="2"/>
              </a:rPr>
              <a:t>Homosistein, homoserin, ornitin, sitrülin</a:t>
            </a:r>
            <a:r>
              <a:rPr lang="tr-TR" sz="3000">
                <a:solidFill>
                  <a:srgbClr val="FFFF00"/>
                </a:solidFill>
                <a:sym typeface="Symbol" pitchFamily="18" charset="2"/>
              </a:rPr>
              <a:t>, diğer a.a.lerin metabolizmasında ara üründürler. Ornitin ve sitrülin üre döngüsünde de yer alır.</a:t>
            </a:r>
          </a:p>
          <a:p>
            <a:pPr>
              <a:lnSpc>
                <a:spcPct val="80000"/>
              </a:lnSpc>
            </a:pPr>
            <a:r>
              <a:rPr lang="tr-TR" sz="3000">
                <a:solidFill>
                  <a:srgbClr val="FF9999"/>
                </a:solidFill>
                <a:sym typeface="Symbol" pitchFamily="18" charset="2"/>
              </a:rPr>
              <a:t>GABA, </a:t>
            </a:r>
            <a:r>
              <a:rPr lang="tr-TR" sz="3000">
                <a:solidFill>
                  <a:srgbClr val="FFFF00"/>
                </a:solidFill>
                <a:sym typeface="Symbol" pitchFamily="18" charset="2"/>
              </a:rPr>
              <a:t>-amino bütirik asit, inhibitör nörotransmitter.</a:t>
            </a:r>
            <a:endParaRPr lang="tr-TR" sz="3000">
              <a:solidFill>
                <a:srgbClr val="FF9999"/>
              </a:solidFill>
              <a:sym typeface="Symbol" pitchFamily="18" charset="2"/>
            </a:endParaRPr>
          </a:p>
          <a:p>
            <a:pPr>
              <a:lnSpc>
                <a:spcPct val="80000"/>
              </a:lnSpc>
            </a:pPr>
            <a:r>
              <a:rPr lang="tr-TR" sz="3000">
                <a:solidFill>
                  <a:srgbClr val="FF9999"/>
                </a:solidFill>
                <a:sym typeface="Symbol" pitchFamily="18" charset="2"/>
              </a:rPr>
              <a:t>Taurin,</a:t>
            </a:r>
            <a:r>
              <a:rPr lang="tr-TR" sz="3000">
                <a:solidFill>
                  <a:srgbClr val="FFFF00"/>
                </a:solidFill>
                <a:sym typeface="Symbol" pitchFamily="18" charset="2"/>
              </a:rPr>
              <a:t> -karbonunda bir amino grubu ve COOH yerine bir sulfonik asit taşır. Sisteinin türevidir. S.s.s.de gçrev yapar ve safra asidi konjugasyonunda kullanılır</a:t>
            </a:r>
            <a:r>
              <a:rPr lang="tr-TR" sz="2800">
                <a:solidFill>
                  <a:srgbClr val="FFFF00"/>
                </a:solidFill>
                <a:sym typeface="Symbol" pitchFamily="18" charset="2"/>
              </a:rPr>
              <a:t>.</a:t>
            </a:r>
          </a:p>
        </p:txBody>
      </p:sp>
      <p:pic>
        <p:nvPicPr>
          <p:cNvPr id="50181" name="Picture 5" descr="File:Taurine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588125" y="5548313"/>
            <a:ext cx="2316163" cy="1309687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tr-TR">
                <a:solidFill>
                  <a:srgbClr val="66FF66"/>
                </a:solidFill>
              </a:rPr>
              <a:t>Türev amino asitler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25538"/>
            <a:ext cx="7772400" cy="49704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3500">
                <a:solidFill>
                  <a:srgbClr val="FF9999"/>
                </a:solidFill>
              </a:rPr>
              <a:t>Selenosistein,</a:t>
            </a:r>
            <a:r>
              <a:rPr lang="tr-TR" sz="3500">
                <a:solidFill>
                  <a:srgbClr val="FFFF00"/>
                </a:solidFill>
              </a:rPr>
              <a:t> bazı enzimlerin yapısında bulunur ve aktivite için gereklidir (ör.glutatyon peroksidaz). Sisteine benzer ancak kükürt yerine Se bulunur. Genetik kodda doğrudan yer almaz, PTM ile sentezlenmez. Proteine sentez sırasında eklenir.</a:t>
            </a:r>
          </a:p>
          <a:p>
            <a:pPr algn="just">
              <a:buFontTx/>
              <a:buNone/>
            </a:pPr>
            <a:endParaRPr lang="tr-TR" sz="3500">
              <a:solidFill>
                <a:srgbClr val="FFFF00"/>
              </a:solidFill>
            </a:endParaRPr>
          </a:p>
          <a:p>
            <a:pPr algn="just">
              <a:buFontTx/>
              <a:buNone/>
            </a:pPr>
            <a:endParaRPr lang="tr-TR" sz="2400"/>
          </a:p>
          <a:p>
            <a:pPr algn="just">
              <a:buFontTx/>
              <a:buNone/>
            </a:pPr>
            <a:endParaRPr lang="tr-TR" sz="2400" i="1">
              <a:solidFill>
                <a:srgbClr val="66FF66"/>
              </a:solidFill>
            </a:endParaRPr>
          </a:p>
          <a:p>
            <a:pPr algn="just">
              <a:buFontTx/>
              <a:buNone/>
            </a:pPr>
            <a:endParaRPr lang="tr-TR" sz="2400" i="1">
              <a:solidFill>
                <a:srgbClr val="66FF66"/>
              </a:solidFill>
            </a:endParaRPr>
          </a:p>
          <a:p>
            <a:pPr algn="just"/>
            <a:endParaRPr lang="tr-TR" sz="3500">
              <a:solidFill>
                <a:srgbClr val="FF9999"/>
              </a:solidFill>
            </a:endParaRPr>
          </a:p>
        </p:txBody>
      </p:sp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5157788"/>
            <a:ext cx="1909763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0713"/>
            <a:ext cx="7772400" cy="5475287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400" i="1">
                <a:solidFill>
                  <a:srgbClr val="66FF66"/>
                </a:solidFill>
              </a:rPr>
              <a:t>Posttranslasyonel modifikasyon:</a:t>
            </a:r>
            <a:r>
              <a:rPr lang="tr-TR" sz="2400">
                <a:solidFill>
                  <a:srgbClr val="FFFF00"/>
                </a:solidFill>
              </a:rPr>
              <a:t> Proteinlerin yan zincirlerinde translasyonu ve ribozomdan çıkışın ardından gerçekleşen enzimatik kovalent modifikasyonlardır.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FF9999"/>
                </a:solidFill>
              </a:rPr>
              <a:t>Hidroksilizin-hidroksiprolin,</a:t>
            </a:r>
            <a:r>
              <a:rPr lang="tr-TR" sz="2400">
                <a:solidFill>
                  <a:srgbClr val="FFFF00"/>
                </a:solidFill>
              </a:rPr>
              <a:t> kollajendeki Pro ve Lys bakiyelerinin hidroksilasyonu, koenzim C vitamini, prolil ve lizil hidroksilaz. </a:t>
            </a:r>
          </a:p>
          <a:p>
            <a:pPr algn="just">
              <a:buFontTx/>
              <a:buNone/>
            </a:pPr>
            <a:r>
              <a:rPr lang="tr-TR" sz="2400">
                <a:solidFill>
                  <a:srgbClr val="FF9999"/>
                </a:solidFill>
                <a:sym typeface="Symbol" pitchFamily="18" charset="2"/>
              </a:rPr>
              <a:t>-karboksiglutamat, p</a:t>
            </a:r>
            <a:r>
              <a:rPr lang="tr-TR" sz="2400">
                <a:solidFill>
                  <a:srgbClr val="FFFF00"/>
                </a:solidFill>
              </a:rPr>
              <a:t>ıhtılaşma faktörleri, ör: protrombinin N-terminalindeki Glu bakiyelerinin karboksilasyonu, koenzim K vitamini. Bu –COO grupları Ca++ ile bağlanmayı sağlar.</a:t>
            </a:r>
          </a:p>
          <a:p>
            <a:pPr algn="just"/>
            <a:endParaRPr lang="tr-TR" sz="2400">
              <a:solidFill>
                <a:srgbClr val="FFFF00"/>
              </a:solidFill>
            </a:endParaRPr>
          </a:p>
          <a:p>
            <a:r>
              <a:rPr lang="tr-TR" sz="2400">
                <a:solidFill>
                  <a:srgbClr val="FF9999"/>
                </a:solidFill>
              </a:rPr>
              <a:t>Sistin,</a:t>
            </a:r>
            <a:r>
              <a:rPr lang="tr-TR"/>
              <a:t> </a:t>
            </a:r>
            <a:r>
              <a:rPr lang="tr-TR" sz="2400">
                <a:solidFill>
                  <a:srgbClr val="FFFF00"/>
                </a:solidFill>
              </a:rPr>
              <a:t>Cys’lerdeki –SH gruplarının oksidasyonuyla disülfid bağı kurulur.</a:t>
            </a:r>
            <a:r>
              <a:rPr lang="tr-TR"/>
              <a:t> </a:t>
            </a:r>
          </a:p>
        </p:txBody>
      </p:sp>
      <p:pic>
        <p:nvPicPr>
          <p:cNvPr id="53252" name="Picture 4" descr="http://web.indstate.edu/thcme/mwking/glaresidue.g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995738" y="4292600"/>
            <a:ext cx="1346200" cy="835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190</Words>
  <Application>Microsoft Office PowerPoint</Application>
  <PresentationFormat>Ekran Gösterisi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Metro</vt:lpstr>
      <vt:lpstr>Protein yapısına girmeyen amino asitler</vt:lpstr>
      <vt:lpstr>Türev amino asitler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yapısına girmeyen amino asitler</dc:title>
  <dc:creator>ELGÜN</dc:creator>
  <cp:lastModifiedBy>user</cp:lastModifiedBy>
  <cp:revision>1</cp:revision>
  <dcterms:created xsi:type="dcterms:W3CDTF">2017-09-22T08:33:23Z</dcterms:created>
  <dcterms:modified xsi:type="dcterms:W3CDTF">2017-09-22T08:33:57Z</dcterms:modified>
</cp:coreProperties>
</file>