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66D080-464B-44A0-ABA3-13F77690AC31}" type="doc">
      <dgm:prSet loTypeId="urn:microsoft.com/office/officeart/2005/8/layout/hProcess11" loCatId="process" qsTypeId="urn:microsoft.com/office/officeart/2005/8/quickstyle/simple1" qsCatId="simple" csTypeId="urn:microsoft.com/office/officeart/2005/8/colors/accent2_2" csCatId="accent2" phldr="1"/>
      <dgm:spPr/>
    </dgm:pt>
    <dgm:pt modelId="{F5E31228-8D5A-4D64-A351-EB61E1A3D62F}">
      <dgm:prSet phldrT="[Text]"/>
      <dgm:spPr/>
      <dgm:t>
        <a:bodyPr/>
        <a:lstStyle/>
        <a:p>
          <a:r>
            <a:rPr lang="tr-TR" dirty="0"/>
            <a:t>Data</a:t>
          </a:r>
        </a:p>
      </dgm:t>
    </dgm:pt>
    <dgm:pt modelId="{E3762822-0E69-4E49-AAEC-3009E494EA71}" type="parTrans" cxnId="{6ECFBA2B-7901-4CA6-B76A-AC655A2E47E2}">
      <dgm:prSet/>
      <dgm:spPr/>
      <dgm:t>
        <a:bodyPr/>
        <a:lstStyle/>
        <a:p>
          <a:endParaRPr lang="tr-TR"/>
        </a:p>
      </dgm:t>
    </dgm:pt>
    <dgm:pt modelId="{CB7F6B22-0844-47A0-8F27-075E0CD19DD8}" type="sibTrans" cxnId="{6ECFBA2B-7901-4CA6-B76A-AC655A2E47E2}">
      <dgm:prSet/>
      <dgm:spPr/>
      <dgm:t>
        <a:bodyPr/>
        <a:lstStyle/>
        <a:p>
          <a:endParaRPr lang="tr-TR"/>
        </a:p>
      </dgm:t>
    </dgm:pt>
    <dgm:pt modelId="{7B22709E-6856-4885-8665-C213F0D9CA8A}">
      <dgm:prSet phldrT="[Text]"/>
      <dgm:spPr/>
      <dgm:t>
        <a:bodyPr/>
        <a:lstStyle/>
        <a:p>
          <a:r>
            <a:rPr lang="tr-TR" dirty="0"/>
            <a:t>Information</a:t>
          </a:r>
        </a:p>
      </dgm:t>
    </dgm:pt>
    <dgm:pt modelId="{21984F53-6CE0-4FC5-9ED7-CAEDFE7D6FCB}" type="parTrans" cxnId="{F90B5DE4-AA4E-4060-877B-E04E80523D70}">
      <dgm:prSet/>
      <dgm:spPr/>
      <dgm:t>
        <a:bodyPr/>
        <a:lstStyle/>
        <a:p>
          <a:endParaRPr lang="tr-TR"/>
        </a:p>
      </dgm:t>
    </dgm:pt>
    <dgm:pt modelId="{34EDDCBA-57A7-4796-9B60-999FECB41686}" type="sibTrans" cxnId="{F90B5DE4-AA4E-4060-877B-E04E80523D70}">
      <dgm:prSet/>
      <dgm:spPr/>
      <dgm:t>
        <a:bodyPr/>
        <a:lstStyle/>
        <a:p>
          <a:endParaRPr lang="tr-TR"/>
        </a:p>
      </dgm:t>
    </dgm:pt>
    <dgm:pt modelId="{7B32AD84-A69C-4DC6-80A3-A24B6F93B179}">
      <dgm:prSet phldrT="[Text]"/>
      <dgm:spPr/>
      <dgm:t>
        <a:bodyPr/>
        <a:lstStyle/>
        <a:p>
          <a:r>
            <a:rPr lang="tr-TR" dirty="0"/>
            <a:t>Business Intelligence</a:t>
          </a:r>
        </a:p>
      </dgm:t>
    </dgm:pt>
    <dgm:pt modelId="{EB90CC33-F608-4A59-90DB-5C5CA82CE19D}" type="parTrans" cxnId="{6DCAD661-F0FD-4843-92FC-04C8BB15F560}">
      <dgm:prSet/>
      <dgm:spPr/>
      <dgm:t>
        <a:bodyPr/>
        <a:lstStyle/>
        <a:p>
          <a:endParaRPr lang="tr-TR"/>
        </a:p>
      </dgm:t>
    </dgm:pt>
    <dgm:pt modelId="{1B2CA93A-5918-4A6F-9199-1BA8712885A2}" type="sibTrans" cxnId="{6DCAD661-F0FD-4843-92FC-04C8BB15F560}">
      <dgm:prSet/>
      <dgm:spPr/>
      <dgm:t>
        <a:bodyPr/>
        <a:lstStyle/>
        <a:p>
          <a:endParaRPr lang="tr-TR"/>
        </a:p>
      </dgm:t>
    </dgm:pt>
    <dgm:pt modelId="{02AF9666-6BF4-44E7-97A1-C51F00737FF5}" type="pres">
      <dgm:prSet presAssocID="{1566D080-464B-44A0-ABA3-13F77690AC31}" presName="Name0" presStyleCnt="0">
        <dgm:presLayoutVars>
          <dgm:dir/>
          <dgm:resizeHandles val="exact"/>
        </dgm:presLayoutVars>
      </dgm:prSet>
      <dgm:spPr/>
    </dgm:pt>
    <dgm:pt modelId="{7E59ED65-BF1B-4667-AF56-ADC4D70D79F0}" type="pres">
      <dgm:prSet presAssocID="{1566D080-464B-44A0-ABA3-13F77690AC31}" presName="arrow" presStyleLbl="bgShp" presStyleIdx="0" presStyleCnt="1"/>
      <dgm:spPr/>
    </dgm:pt>
    <dgm:pt modelId="{D805E053-95E8-4434-81A3-166F24E03706}" type="pres">
      <dgm:prSet presAssocID="{1566D080-464B-44A0-ABA3-13F77690AC31}" presName="points" presStyleCnt="0"/>
      <dgm:spPr/>
    </dgm:pt>
    <dgm:pt modelId="{00808D3E-0997-4F0C-82FD-041BCDB578FC}" type="pres">
      <dgm:prSet presAssocID="{F5E31228-8D5A-4D64-A351-EB61E1A3D62F}" presName="compositeA" presStyleCnt="0"/>
      <dgm:spPr/>
    </dgm:pt>
    <dgm:pt modelId="{35985740-98BC-4292-9432-6B1DDFF5EE33}" type="pres">
      <dgm:prSet presAssocID="{F5E31228-8D5A-4D64-A351-EB61E1A3D62F}" presName="textA" presStyleLbl="revTx" presStyleIdx="0" presStyleCnt="3">
        <dgm:presLayoutVars>
          <dgm:bulletEnabled val="1"/>
        </dgm:presLayoutVars>
      </dgm:prSet>
      <dgm:spPr/>
    </dgm:pt>
    <dgm:pt modelId="{3BAC51ED-57FE-4918-87E6-BE35C049465A}" type="pres">
      <dgm:prSet presAssocID="{F5E31228-8D5A-4D64-A351-EB61E1A3D62F}" presName="circleA" presStyleLbl="node1" presStyleIdx="0" presStyleCnt="3"/>
      <dgm:spPr/>
    </dgm:pt>
    <dgm:pt modelId="{A8ADC942-AC1E-43A3-A9F7-5761EA1A903E}" type="pres">
      <dgm:prSet presAssocID="{F5E31228-8D5A-4D64-A351-EB61E1A3D62F}" presName="spaceA" presStyleCnt="0"/>
      <dgm:spPr/>
    </dgm:pt>
    <dgm:pt modelId="{EFD0BEAA-F169-4DE6-A91A-136D8B665A3C}" type="pres">
      <dgm:prSet presAssocID="{CB7F6B22-0844-47A0-8F27-075E0CD19DD8}" presName="space" presStyleCnt="0"/>
      <dgm:spPr/>
    </dgm:pt>
    <dgm:pt modelId="{1FF87DBB-7991-45F5-B5A9-C5A90A5EABA0}" type="pres">
      <dgm:prSet presAssocID="{7B22709E-6856-4885-8665-C213F0D9CA8A}" presName="compositeB" presStyleCnt="0"/>
      <dgm:spPr/>
    </dgm:pt>
    <dgm:pt modelId="{712E6208-26F9-41DC-9251-44BF111F0B3E}" type="pres">
      <dgm:prSet presAssocID="{7B22709E-6856-4885-8665-C213F0D9CA8A}" presName="textB" presStyleLbl="revTx" presStyleIdx="1" presStyleCnt="3">
        <dgm:presLayoutVars>
          <dgm:bulletEnabled val="1"/>
        </dgm:presLayoutVars>
      </dgm:prSet>
      <dgm:spPr/>
    </dgm:pt>
    <dgm:pt modelId="{255848CF-8ECF-42DC-A95C-C400BAE1FD78}" type="pres">
      <dgm:prSet presAssocID="{7B22709E-6856-4885-8665-C213F0D9CA8A}" presName="circleB" presStyleLbl="node1" presStyleIdx="1" presStyleCnt="3"/>
      <dgm:spPr/>
    </dgm:pt>
    <dgm:pt modelId="{21692FD6-3CF4-46B1-AA37-6245AE6E72B0}" type="pres">
      <dgm:prSet presAssocID="{7B22709E-6856-4885-8665-C213F0D9CA8A}" presName="spaceB" presStyleCnt="0"/>
      <dgm:spPr/>
    </dgm:pt>
    <dgm:pt modelId="{A0DDC1DD-9105-401A-852B-2DA0CF3586F1}" type="pres">
      <dgm:prSet presAssocID="{34EDDCBA-57A7-4796-9B60-999FECB41686}" presName="space" presStyleCnt="0"/>
      <dgm:spPr/>
    </dgm:pt>
    <dgm:pt modelId="{A8ADA8FF-A7F1-4492-A107-538EB906D9DC}" type="pres">
      <dgm:prSet presAssocID="{7B32AD84-A69C-4DC6-80A3-A24B6F93B179}" presName="compositeA" presStyleCnt="0"/>
      <dgm:spPr/>
    </dgm:pt>
    <dgm:pt modelId="{9C5D1594-C337-4693-A929-797F27CCDA67}" type="pres">
      <dgm:prSet presAssocID="{7B32AD84-A69C-4DC6-80A3-A24B6F93B179}" presName="textA" presStyleLbl="revTx" presStyleIdx="2" presStyleCnt="3">
        <dgm:presLayoutVars>
          <dgm:bulletEnabled val="1"/>
        </dgm:presLayoutVars>
      </dgm:prSet>
      <dgm:spPr/>
    </dgm:pt>
    <dgm:pt modelId="{931FF7E5-A107-4761-A4AA-49C471DF03AD}" type="pres">
      <dgm:prSet presAssocID="{7B32AD84-A69C-4DC6-80A3-A24B6F93B179}" presName="circleA" presStyleLbl="node1" presStyleIdx="2" presStyleCnt="3"/>
      <dgm:spPr/>
    </dgm:pt>
    <dgm:pt modelId="{6023AEEB-6518-4352-B952-233E7EF85B56}" type="pres">
      <dgm:prSet presAssocID="{7B32AD84-A69C-4DC6-80A3-A24B6F93B179}" presName="spaceA" presStyleCnt="0"/>
      <dgm:spPr/>
    </dgm:pt>
  </dgm:ptLst>
  <dgm:cxnLst>
    <dgm:cxn modelId="{77C03A28-786C-4FB6-A0C3-898E5ED73949}" type="presOf" srcId="{7B22709E-6856-4885-8665-C213F0D9CA8A}" destId="{712E6208-26F9-41DC-9251-44BF111F0B3E}" srcOrd="0" destOrd="0" presId="urn:microsoft.com/office/officeart/2005/8/layout/hProcess11"/>
    <dgm:cxn modelId="{6ECFBA2B-7901-4CA6-B76A-AC655A2E47E2}" srcId="{1566D080-464B-44A0-ABA3-13F77690AC31}" destId="{F5E31228-8D5A-4D64-A351-EB61E1A3D62F}" srcOrd="0" destOrd="0" parTransId="{E3762822-0E69-4E49-AAEC-3009E494EA71}" sibTransId="{CB7F6B22-0844-47A0-8F27-075E0CD19DD8}"/>
    <dgm:cxn modelId="{6DCAD661-F0FD-4843-92FC-04C8BB15F560}" srcId="{1566D080-464B-44A0-ABA3-13F77690AC31}" destId="{7B32AD84-A69C-4DC6-80A3-A24B6F93B179}" srcOrd="2" destOrd="0" parTransId="{EB90CC33-F608-4A59-90DB-5C5CA82CE19D}" sibTransId="{1B2CA93A-5918-4A6F-9199-1BA8712885A2}"/>
    <dgm:cxn modelId="{CE1590A4-E2D7-4445-8F8A-46A92B3985A7}" type="presOf" srcId="{7B32AD84-A69C-4DC6-80A3-A24B6F93B179}" destId="{9C5D1594-C337-4693-A929-797F27CCDA67}" srcOrd="0" destOrd="0" presId="urn:microsoft.com/office/officeart/2005/8/layout/hProcess11"/>
    <dgm:cxn modelId="{F90B5DE4-AA4E-4060-877B-E04E80523D70}" srcId="{1566D080-464B-44A0-ABA3-13F77690AC31}" destId="{7B22709E-6856-4885-8665-C213F0D9CA8A}" srcOrd="1" destOrd="0" parTransId="{21984F53-6CE0-4FC5-9ED7-CAEDFE7D6FCB}" sibTransId="{34EDDCBA-57A7-4796-9B60-999FECB41686}"/>
    <dgm:cxn modelId="{158DFBE6-C095-4AF7-8E3B-6552F2A446B5}" type="presOf" srcId="{F5E31228-8D5A-4D64-A351-EB61E1A3D62F}" destId="{35985740-98BC-4292-9432-6B1DDFF5EE33}" srcOrd="0" destOrd="0" presId="urn:microsoft.com/office/officeart/2005/8/layout/hProcess11"/>
    <dgm:cxn modelId="{7D5D14E9-E7C2-43EA-AD11-7646020521BA}" type="presOf" srcId="{1566D080-464B-44A0-ABA3-13F77690AC31}" destId="{02AF9666-6BF4-44E7-97A1-C51F00737FF5}" srcOrd="0" destOrd="0" presId="urn:microsoft.com/office/officeart/2005/8/layout/hProcess11"/>
    <dgm:cxn modelId="{FFB51C45-697A-47A6-A0BB-4D9D14A67619}" type="presParOf" srcId="{02AF9666-6BF4-44E7-97A1-C51F00737FF5}" destId="{7E59ED65-BF1B-4667-AF56-ADC4D70D79F0}" srcOrd="0" destOrd="0" presId="urn:microsoft.com/office/officeart/2005/8/layout/hProcess11"/>
    <dgm:cxn modelId="{42347A21-DF1E-4A64-8CD9-FABD22F18289}" type="presParOf" srcId="{02AF9666-6BF4-44E7-97A1-C51F00737FF5}" destId="{D805E053-95E8-4434-81A3-166F24E03706}" srcOrd="1" destOrd="0" presId="urn:microsoft.com/office/officeart/2005/8/layout/hProcess11"/>
    <dgm:cxn modelId="{AA3EF838-ECF3-49DF-A14F-D46E03809AF9}" type="presParOf" srcId="{D805E053-95E8-4434-81A3-166F24E03706}" destId="{00808D3E-0997-4F0C-82FD-041BCDB578FC}" srcOrd="0" destOrd="0" presId="urn:microsoft.com/office/officeart/2005/8/layout/hProcess11"/>
    <dgm:cxn modelId="{467E2569-6FC9-4A81-BB50-34CE5F3BBB40}" type="presParOf" srcId="{00808D3E-0997-4F0C-82FD-041BCDB578FC}" destId="{35985740-98BC-4292-9432-6B1DDFF5EE33}" srcOrd="0" destOrd="0" presId="urn:microsoft.com/office/officeart/2005/8/layout/hProcess11"/>
    <dgm:cxn modelId="{3BB4EB35-FB36-4195-A134-66B3D19DB5FF}" type="presParOf" srcId="{00808D3E-0997-4F0C-82FD-041BCDB578FC}" destId="{3BAC51ED-57FE-4918-87E6-BE35C049465A}" srcOrd="1" destOrd="0" presId="urn:microsoft.com/office/officeart/2005/8/layout/hProcess11"/>
    <dgm:cxn modelId="{B62D0915-3263-40D6-8417-186A7D7424DE}" type="presParOf" srcId="{00808D3E-0997-4F0C-82FD-041BCDB578FC}" destId="{A8ADC942-AC1E-43A3-A9F7-5761EA1A903E}" srcOrd="2" destOrd="0" presId="urn:microsoft.com/office/officeart/2005/8/layout/hProcess11"/>
    <dgm:cxn modelId="{CE99AA73-0FB9-4FED-A22B-C21E31B392E2}" type="presParOf" srcId="{D805E053-95E8-4434-81A3-166F24E03706}" destId="{EFD0BEAA-F169-4DE6-A91A-136D8B665A3C}" srcOrd="1" destOrd="0" presId="urn:microsoft.com/office/officeart/2005/8/layout/hProcess11"/>
    <dgm:cxn modelId="{1A3D981C-D3C4-44EA-ADF6-4CF475BA9DE9}" type="presParOf" srcId="{D805E053-95E8-4434-81A3-166F24E03706}" destId="{1FF87DBB-7991-45F5-B5A9-C5A90A5EABA0}" srcOrd="2" destOrd="0" presId="urn:microsoft.com/office/officeart/2005/8/layout/hProcess11"/>
    <dgm:cxn modelId="{11478FBE-C33A-4466-8888-1C5054AA7FAB}" type="presParOf" srcId="{1FF87DBB-7991-45F5-B5A9-C5A90A5EABA0}" destId="{712E6208-26F9-41DC-9251-44BF111F0B3E}" srcOrd="0" destOrd="0" presId="urn:microsoft.com/office/officeart/2005/8/layout/hProcess11"/>
    <dgm:cxn modelId="{816660FF-75DE-4A83-B3A7-83A97883EA5D}" type="presParOf" srcId="{1FF87DBB-7991-45F5-B5A9-C5A90A5EABA0}" destId="{255848CF-8ECF-42DC-A95C-C400BAE1FD78}" srcOrd="1" destOrd="0" presId="urn:microsoft.com/office/officeart/2005/8/layout/hProcess11"/>
    <dgm:cxn modelId="{F18DC022-9347-4C86-87B4-A38A2BCFCEDF}" type="presParOf" srcId="{1FF87DBB-7991-45F5-B5A9-C5A90A5EABA0}" destId="{21692FD6-3CF4-46B1-AA37-6245AE6E72B0}" srcOrd="2" destOrd="0" presId="urn:microsoft.com/office/officeart/2005/8/layout/hProcess11"/>
    <dgm:cxn modelId="{6B694ACF-F9D8-450E-A6A4-40D474CB93C3}" type="presParOf" srcId="{D805E053-95E8-4434-81A3-166F24E03706}" destId="{A0DDC1DD-9105-401A-852B-2DA0CF3586F1}" srcOrd="3" destOrd="0" presId="urn:microsoft.com/office/officeart/2005/8/layout/hProcess11"/>
    <dgm:cxn modelId="{3D2AC801-A3BC-47B8-8B41-47F65E050780}" type="presParOf" srcId="{D805E053-95E8-4434-81A3-166F24E03706}" destId="{A8ADA8FF-A7F1-4492-A107-538EB906D9DC}" srcOrd="4" destOrd="0" presId="urn:microsoft.com/office/officeart/2005/8/layout/hProcess11"/>
    <dgm:cxn modelId="{063F4E13-89DA-4CFB-9958-8530EA31B139}" type="presParOf" srcId="{A8ADA8FF-A7F1-4492-A107-538EB906D9DC}" destId="{9C5D1594-C337-4693-A929-797F27CCDA67}" srcOrd="0" destOrd="0" presId="urn:microsoft.com/office/officeart/2005/8/layout/hProcess11"/>
    <dgm:cxn modelId="{D730F638-588E-4D6F-B9DA-C4480447AFE0}" type="presParOf" srcId="{A8ADA8FF-A7F1-4492-A107-538EB906D9DC}" destId="{931FF7E5-A107-4761-A4AA-49C471DF03AD}" srcOrd="1" destOrd="0" presId="urn:microsoft.com/office/officeart/2005/8/layout/hProcess11"/>
    <dgm:cxn modelId="{35A3763B-E95B-492B-9B96-E683F77AFB17}" type="presParOf" srcId="{A8ADA8FF-A7F1-4492-A107-538EB906D9DC}" destId="{6023AEEB-6518-4352-B952-233E7EF85B5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9ED65-BF1B-4667-AF56-ADC4D70D79F0}">
      <dsp:nvSpPr>
        <dsp:cNvPr id="0" name=""/>
        <dsp:cNvSpPr/>
      </dsp:nvSpPr>
      <dsp:spPr>
        <a:xfrm>
          <a:off x="0" y="1305401"/>
          <a:ext cx="10515600" cy="1740535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985740-98BC-4292-9432-6B1DDFF5EE33}">
      <dsp:nvSpPr>
        <dsp:cNvPr id="0" name=""/>
        <dsp:cNvSpPr/>
      </dsp:nvSpPr>
      <dsp:spPr>
        <a:xfrm>
          <a:off x="4621" y="0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b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/>
            <a:t>Data</a:t>
          </a:r>
        </a:p>
      </dsp:txBody>
      <dsp:txXfrm>
        <a:off x="4621" y="0"/>
        <a:ext cx="3049934" cy="1740535"/>
      </dsp:txXfrm>
    </dsp:sp>
    <dsp:sp modelId="{3BAC51ED-57FE-4918-87E6-BE35C049465A}">
      <dsp:nvSpPr>
        <dsp:cNvPr id="0" name=""/>
        <dsp:cNvSpPr/>
      </dsp:nvSpPr>
      <dsp:spPr>
        <a:xfrm>
          <a:off x="1312021" y="1958102"/>
          <a:ext cx="435133" cy="435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E6208-26F9-41DC-9251-44BF111F0B3E}">
      <dsp:nvSpPr>
        <dsp:cNvPr id="0" name=""/>
        <dsp:cNvSpPr/>
      </dsp:nvSpPr>
      <dsp:spPr>
        <a:xfrm>
          <a:off x="3207052" y="2610802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/>
            <a:t>Information</a:t>
          </a:r>
        </a:p>
      </dsp:txBody>
      <dsp:txXfrm>
        <a:off x="3207052" y="2610802"/>
        <a:ext cx="3049934" cy="1740535"/>
      </dsp:txXfrm>
    </dsp:sp>
    <dsp:sp modelId="{255848CF-8ECF-42DC-A95C-C400BAE1FD78}">
      <dsp:nvSpPr>
        <dsp:cNvPr id="0" name=""/>
        <dsp:cNvSpPr/>
      </dsp:nvSpPr>
      <dsp:spPr>
        <a:xfrm>
          <a:off x="4514453" y="1958102"/>
          <a:ext cx="435133" cy="435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D1594-C337-4693-A929-797F27CCDA67}">
      <dsp:nvSpPr>
        <dsp:cNvPr id="0" name=""/>
        <dsp:cNvSpPr/>
      </dsp:nvSpPr>
      <dsp:spPr>
        <a:xfrm>
          <a:off x="6409484" y="0"/>
          <a:ext cx="3049934" cy="1740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b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 dirty="0"/>
            <a:t>Business Intelligence</a:t>
          </a:r>
        </a:p>
      </dsp:txBody>
      <dsp:txXfrm>
        <a:off x="6409484" y="0"/>
        <a:ext cx="3049934" cy="1740535"/>
      </dsp:txXfrm>
    </dsp:sp>
    <dsp:sp modelId="{931FF7E5-A107-4761-A4AA-49C471DF03AD}">
      <dsp:nvSpPr>
        <dsp:cNvPr id="0" name=""/>
        <dsp:cNvSpPr/>
      </dsp:nvSpPr>
      <dsp:spPr>
        <a:xfrm>
          <a:off x="7716884" y="1958102"/>
          <a:ext cx="435133" cy="435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50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09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8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6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2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4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54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7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BE52C-B4E3-4011-9D29-1D7AAAC4388B}" type="datetimeFigureOut">
              <a:rPr lang="en-US" smtClean="0"/>
              <a:t>1/14/2020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D446E-EC7B-4828-AB2E-8D778A12C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17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Information </a:t>
            </a:r>
            <a:r>
              <a:rPr lang="tr-TR" dirty="0" err="1"/>
              <a:t>Technology</a:t>
            </a:r>
            <a:r>
              <a:rPr lang="tr-TR" dirty="0"/>
              <a:t> in Business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Society</a:t>
            </a:r>
            <a:r>
              <a:rPr lang="tr-TR" dirty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IT </a:t>
            </a:r>
            <a:r>
              <a:rPr lang="tr-TR" dirty="0" err="1"/>
              <a:t>Infrastructure</a:t>
            </a:r>
            <a:r>
              <a:rPr lang="tr-TR" dirty="0"/>
              <a:t>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94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478ED-12C0-4973-82D9-8B9294AED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</a:t>
            </a:r>
            <a:r>
              <a:rPr lang="tr-TR" dirty="0"/>
              <a:t>. </a:t>
            </a:r>
            <a:r>
              <a:rPr lang="en-US" b="1" i="1" dirty="0"/>
              <a:t>Enterprise Software Applications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6578A-4BB7-447A-BDDB-040D88672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Enterprise apps support business processes.</a:t>
            </a:r>
          </a:p>
          <a:p>
            <a:pPr lvl="1"/>
            <a:r>
              <a:rPr lang="tr-TR" sz="4400" dirty="0"/>
              <a:t>What is BP?</a:t>
            </a:r>
          </a:p>
          <a:p>
            <a:r>
              <a:rPr lang="tr-TR" sz="4800" dirty="0"/>
              <a:t>These apps increase the efficiency, flexibility and introduce new ways of doing business.</a:t>
            </a:r>
          </a:p>
        </p:txBody>
      </p:sp>
    </p:spTree>
    <p:extLst>
      <p:ext uri="{BB962C8B-B14F-4D97-AF65-F5344CB8AC3E}">
        <p14:creationId xmlns:p14="http://schemas.microsoft.com/office/powerpoint/2010/main" val="2379481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8A71-0A9C-4A80-912C-665C1AE3E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F23D3-B377-4E79-BC30-946852418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Laudon K. and J. Laudon (2018), Managing Information Systems Managing the Digital Firm, Pearson, 15th Ed.</a:t>
            </a:r>
          </a:p>
          <a:p>
            <a:r>
              <a:rPr lang="tr-TR" altLang="en-US" dirty="0"/>
              <a:t>Laudon K. and J. Laudon (2005), Essentials of Management Information Systems, Pearson, 6ed.</a:t>
            </a:r>
          </a:p>
          <a:p>
            <a:r>
              <a:rPr lang="en-US" dirty="0"/>
              <a:t>Plant </a:t>
            </a:r>
            <a:r>
              <a:rPr lang="tr-TR" dirty="0"/>
              <a:t>R. </a:t>
            </a:r>
            <a:r>
              <a:rPr lang="en-US" dirty="0"/>
              <a:t>and </a:t>
            </a:r>
            <a:r>
              <a:rPr lang="tr-TR" dirty="0"/>
              <a:t>S. </a:t>
            </a:r>
            <a:r>
              <a:rPr lang="en-US" dirty="0"/>
              <a:t>Murrell (2007), An Executive’s Guide to Information Technology</a:t>
            </a:r>
            <a:r>
              <a:rPr lang="tr-TR" dirty="0"/>
              <a:t>, Cambridge University Press.</a:t>
            </a:r>
          </a:p>
          <a:p>
            <a:r>
              <a:rPr lang="tr-TR" dirty="0"/>
              <a:t>Baltzan P. (2018), </a:t>
            </a:r>
            <a:r>
              <a:rPr lang="tr-TR" i="1" dirty="0"/>
              <a:t>Business Driven Information Systems</a:t>
            </a:r>
            <a:r>
              <a:rPr lang="tr-TR" dirty="0"/>
              <a:t>, McGraw Hill Education, 6th Ed.</a:t>
            </a:r>
          </a:p>
        </p:txBody>
      </p:sp>
    </p:spTree>
    <p:extLst>
      <p:ext uri="{BB962C8B-B14F-4D97-AF65-F5344CB8AC3E}">
        <p14:creationId xmlns:p14="http://schemas.microsoft.com/office/powerpoint/2010/main" val="275411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IT </a:t>
            </a:r>
            <a:r>
              <a:rPr lang="tr-TR" b="1" dirty="0" err="1"/>
              <a:t>Infrastructure</a:t>
            </a:r>
            <a:r>
              <a:rPr lang="tr-TR" b="1" dirty="0"/>
              <a:t> Components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</a:t>
            </a:r>
            <a:r>
              <a:rPr lang="en-US" dirty="0" err="1"/>
              <a:t>ptimizing</a:t>
            </a:r>
            <a:r>
              <a:rPr lang="en-US" dirty="0"/>
              <a:t> the business requirements for operational purposes.</a:t>
            </a:r>
            <a:endParaRPr lang="tr-TR" dirty="0"/>
          </a:p>
          <a:p>
            <a:r>
              <a:rPr lang="en-US" dirty="0"/>
              <a:t>Infrastructure includes </a:t>
            </a:r>
            <a:endParaRPr lang="tr-TR" dirty="0"/>
          </a:p>
          <a:p>
            <a:pPr lvl="1"/>
            <a:r>
              <a:rPr lang="en-US" dirty="0"/>
              <a:t>Hardware</a:t>
            </a:r>
            <a:endParaRPr lang="tr-TR" dirty="0"/>
          </a:p>
          <a:p>
            <a:pPr lvl="1"/>
            <a:r>
              <a:rPr lang="en-US" dirty="0"/>
              <a:t>Software</a:t>
            </a:r>
            <a:endParaRPr lang="tr-TR" dirty="0"/>
          </a:p>
          <a:p>
            <a:pPr lvl="1"/>
            <a:r>
              <a:rPr lang="tr-TR" dirty="0"/>
              <a:t>Data </a:t>
            </a:r>
            <a:r>
              <a:rPr lang="tr-TR" dirty="0" err="1"/>
              <a:t>management</a:t>
            </a:r>
            <a:endParaRPr lang="tr-TR" dirty="0"/>
          </a:p>
          <a:p>
            <a:pPr lvl="1"/>
            <a:r>
              <a:rPr lang="tr-TR" dirty="0"/>
              <a:t>Enterprise software </a:t>
            </a:r>
            <a:r>
              <a:rPr lang="tr-TR" dirty="0" err="1"/>
              <a:t>applications</a:t>
            </a:r>
            <a:endParaRPr lang="tr-TR" dirty="0"/>
          </a:p>
          <a:p>
            <a:pPr lvl="1"/>
            <a:r>
              <a:rPr lang="tr-TR" dirty="0"/>
              <a:t>T</a:t>
            </a:r>
            <a:r>
              <a:rPr lang="en-US" dirty="0"/>
              <a:t>he architecture of the networks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87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IT </a:t>
            </a:r>
            <a:r>
              <a:rPr lang="tr-TR" b="1" dirty="0" err="1"/>
              <a:t>Infrastructure</a:t>
            </a:r>
            <a:r>
              <a:rPr lang="tr-TR" b="1"/>
              <a:t> Components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tr-TR" sz="3600" dirty="0" err="1"/>
              <a:t>These</a:t>
            </a:r>
            <a:r>
              <a:rPr lang="tr-TR" sz="3600" dirty="0"/>
              <a:t> </a:t>
            </a:r>
            <a:r>
              <a:rPr lang="tr-TR" sz="3600" dirty="0" err="1"/>
              <a:t>components</a:t>
            </a:r>
            <a:r>
              <a:rPr lang="tr-TR" sz="3600" dirty="0"/>
              <a:t> </a:t>
            </a:r>
            <a:r>
              <a:rPr lang="tr-TR" sz="3600" dirty="0" err="1"/>
              <a:t>must</a:t>
            </a:r>
            <a:r>
              <a:rPr lang="tr-TR" sz="3600" dirty="0"/>
              <a:t> </a:t>
            </a:r>
            <a:r>
              <a:rPr lang="tr-TR" sz="3600" dirty="0" err="1"/>
              <a:t>work</a:t>
            </a:r>
            <a:r>
              <a:rPr lang="tr-TR" sz="3600" dirty="0"/>
              <a:t> in </a:t>
            </a:r>
            <a:r>
              <a:rPr lang="tr-TR" sz="3600" dirty="0" err="1"/>
              <a:t>harmony</a:t>
            </a:r>
            <a:r>
              <a:rPr lang="tr-TR" sz="3600" dirty="0"/>
              <a:t>.</a:t>
            </a:r>
          </a:p>
          <a:p>
            <a:endParaRPr lang="tr-TR" sz="3600" dirty="0"/>
          </a:p>
          <a:p>
            <a:r>
              <a:rPr lang="tr-TR" sz="3600" dirty="0" err="1"/>
              <a:t>Which</a:t>
            </a:r>
            <a:r>
              <a:rPr lang="tr-TR" sz="3600" dirty="0"/>
              <a:t> IT </a:t>
            </a:r>
            <a:r>
              <a:rPr lang="tr-TR" sz="3600" dirty="0" err="1"/>
              <a:t>infrastructure</a:t>
            </a:r>
            <a:r>
              <a:rPr lang="tr-TR" sz="3600" dirty="0"/>
              <a:t> </a:t>
            </a:r>
            <a:r>
              <a:rPr lang="tr-TR" sz="3600" dirty="0" err="1"/>
              <a:t>components</a:t>
            </a:r>
            <a:r>
              <a:rPr lang="tr-TR" sz="3600" dirty="0"/>
              <a:t> do </a:t>
            </a:r>
            <a:r>
              <a:rPr lang="tr-TR" sz="3600" dirty="0" err="1"/>
              <a:t>we</a:t>
            </a:r>
            <a:r>
              <a:rPr lang="tr-TR" sz="3600" dirty="0"/>
              <a:t> buy </a:t>
            </a:r>
            <a:r>
              <a:rPr lang="tr-TR" sz="3600" dirty="0" err="1"/>
              <a:t>or</a:t>
            </a:r>
            <a:r>
              <a:rPr lang="tr-TR" sz="3600" dirty="0"/>
              <a:t> </a:t>
            </a:r>
            <a:r>
              <a:rPr lang="tr-TR" sz="3600" dirty="0" err="1"/>
              <a:t>rent</a:t>
            </a:r>
            <a:r>
              <a:rPr lang="tr-TR" sz="3600" dirty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8936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1. </a:t>
            </a:r>
            <a:r>
              <a:rPr lang="en-US" b="1" i="1" dirty="0"/>
              <a:t>Computer Hardware Platforms: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Includes client machines such as desktops and mobile computing devices.</a:t>
            </a:r>
          </a:p>
          <a:p>
            <a:r>
              <a:rPr lang="tr-TR" sz="4000" dirty="0"/>
              <a:t>This platform also includes servers - </a:t>
            </a:r>
            <a:r>
              <a:rPr lang="en-US" sz="4000" dirty="0"/>
              <a:t>a more powerful machine providing resources to several clients</a:t>
            </a:r>
            <a:r>
              <a:rPr lang="tr-TR" sz="4000" dirty="0"/>
              <a:t> over a network.</a:t>
            </a:r>
          </a:p>
        </p:txBody>
      </p:sp>
    </p:spTree>
    <p:extLst>
      <p:ext uri="{BB962C8B-B14F-4D97-AF65-F5344CB8AC3E}">
        <p14:creationId xmlns:p14="http://schemas.microsoft.com/office/powerpoint/2010/main" val="28518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37C16-6DCE-44C4-9D3C-56EC96716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1. </a:t>
            </a:r>
            <a:r>
              <a:rPr lang="en-US" b="1" i="1" dirty="0"/>
              <a:t>Computer Hardware Platforms: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0CF2D-7B3C-46A3-9E3C-F7D9B2FCD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Key decision: </a:t>
            </a:r>
          </a:p>
          <a:p>
            <a:pPr lvl="1"/>
            <a:r>
              <a:rPr lang="en-US" sz="3200" dirty="0"/>
              <a:t>how different functions (such as data storage, queries, displaying etc.) are partitioned between the client and the server. </a:t>
            </a:r>
            <a:endParaRPr lang="tr-TR" sz="3200" dirty="0"/>
          </a:p>
          <a:p>
            <a:r>
              <a:rPr lang="tr-TR" sz="3600" dirty="0"/>
              <a:t>Introduction of mobike computing devices has changed this platform.</a:t>
            </a:r>
          </a:p>
          <a:p>
            <a:r>
              <a:rPr lang="tr-TR" sz="3600" dirty="0"/>
              <a:t>Mainframes still exist.</a:t>
            </a:r>
            <a:endParaRPr lang="en-US" sz="36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107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1AA56-14B9-4A3F-8E3E-29BECDA5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2. </a:t>
            </a:r>
            <a:r>
              <a:rPr lang="en-US" b="1" i="1" dirty="0"/>
              <a:t>Operating System Platforms: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D4CF6-5409-47B6-9C43-23119C209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tr-TR" sz="3600" dirty="0"/>
              <a:t>A choice between different operating systems</a:t>
            </a:r>
          </a:p>
          <a:p>
            <a:pPr lvl="1"/>
            <a:r>
              <a:rPr lang="tr-TR" sz="3200" dirty="0"/>
              <a:t>Microsoft Windows, Unix and Linux.</a:t>
            </a:r>
          </a:p>
          <a:p>
            <a:pPr lvl="1"/>
            <a:r>
              <a:rPr lang="tr-TR" sz="3200" dirty="0"/>
              <a:t>Apple IOS, Android – mobile operating systems</a:t>
            </a:r>
          </a:p>
          <a:p>
            <a:pPr lvl="1"/>
            <a:r>
              <a:rPr lang="tr-TR" sz="3200" dirty="0"/>
              <a:t>Google’s Chrome OS – for cloud computing</a:t>
            </a:r>
          </a:p>
        </p:txBody>
      </p:sp>
    </p:spTree>
    <p:extLst>
      <p:ext uri="{BB962C8B-B14F-4D97-AF65-F5344CB8AC3E}">
        <p14:creationId xmlns:p14="http://schemas.microsoft.com/office/powerpoint/2010/main" val="297162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87DC0-06CF-40B8-BF9E-858047948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2. </a:t>
            </a:r>
            <a:r>
              <a:rPr lang="en-US" b="1" i="1" dirty="0"/>
              <a:t>Operating System Platforms:</a:t>
            </a:r>
            <a:endParaRPr lang="tr-TR" dirty="0"/>
          </a:p>
        </p:txBody>
      </p:sp>
      <p:pic>
        <p:nvPicPr>
          <p:cNvPr id="4" name="Resim 2">
            <a:extLst>
              <a:ext uri="{FF2B5EF4-FFF2-40B4-BE49-F238E27FC236}">
                <a16:creationId xmlns:a16="http://schemas.microsoft.com/office/drawing/2014/main" id="{650E2726-90DA-46E4-8ECA-4D65439853B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267" y="1825625"/>
            <a:ext cx="10659533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0437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54173-FFD2-4353-90E7-0082000A2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</a:t>
            </a:r>
            <a:r>
              <a:rPr lang="tr-TR" dirty="0"/>
              <a:t>. </a:t>
            </a:r>
            <a:r>
              <a:rPr lang="en-US" b="1" i="1" dirty="0"/>
              <a:t>Enterprise Software Applications</a:t>
            </a:r>
            <a:endParaRPr lang="tr-TR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C976A84-6E54-479E-BD9A-D99061B457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93273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2475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478ED-12C0-4973-82D9-8B9294AED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</a:t>
            </a:r>
            <a:r>
              <a:rPr lang="tr-TR" dirty="0"/>
              <a:t>. </a:t>
            </a:r>
            <a:r>
              <a:rPr lang="en-US" b="1" i="1" dirty="0"/>
              <a:t>Enterprise Software Applications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6578A-4BB7-447A-BDDB-040D88672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T</a:t>
            </a:r>
            <a:r>
              <a:rPr lang="en-US" sz="4000" dirty="0"/>
              <a:t>o collect data and store them into one comprehensive database, we use several enterprise applications, such as ERP, DSS, MIS or TPS. </a:t>
            </a:r>
            <a:endParaRPr lang="tr-TR" sz="4000" dirty="0"/>
          </a:p>
          <a:p>
            <a:r>
              <a:rPr lang="en-US" sz="4000" dirty="0"/>
              <a:t>These applications help use increasing the productivity and strengthen our relations with suppliers and customers.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6562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350</Words>
  <Application>Microsoft Office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Information Technology in Business and Society II</vt:lpstr>
      <vt:lpstr>IT Infrastructure Components</vt:lpstr>
      <vt:lpstr>IT Infrastructure Components</vt:lpstr>
      <vt:lpstr>1. Computer Hardware Platforms:</vt:lpstr>
      <vt:lpstr>1. Computer Hardware Platforms:</vt:lpstr>
      <vt:lpstr>2. Operating System Platforms:</vt:lpstr>
      <vt:lpstr>2. Operating System Platforms:</vt:lpstr>
      <vt:lpstr>3. Enterprise Software Applications</vt:lpstr>
      <vt:lpstr>3. Enterprise Software Applications</vt:lpstr>
      <vt:lpstr>3. Enterprise Software Applications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24</cp:revision>
  <dcterms:created xsi:type="dcterms:W3CDTF">2020-01-14T12:45:37Z</dcterms:created>
  <dcterms:modified xsi:type="dcterms:W3CDTF">2020-01-14T19:19:42Z</dcterms:modified>
</cp:coreProperties>
</file>