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2" r:id="rId2"/>
    <p:sldId id="263" r:id="rId3"/>
    <p:sldId id="264" r:id="rId4"/>
    <p:sldId id="270" r:id="rId5"/>
    <p:sldId id="269" r:id="rId6"/>
    <p:sldId id="267" r:id="rId7"/>
    <p:sldId id="268" r:id="rId8"/>
    <p:sldId id="266" r:id="rId9"/>
    <p:sldId id="265" r:id="rId10"/>
    <p:sldId id="274" r:id="rId11"/>
    <p:sldId id="273" r:id="rId12"/>
    <p:sldId id="27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3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53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9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80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63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38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0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05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56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2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63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8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1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317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73892" y="2532754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0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Çipura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38929" y="3591169"/>
            <a:ext cx="171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Sparus</a:t>
            </a:r>
            <a:r>
              <a:rPr lang="tr-TR" i="1" dirty="0" smtClean="0"/>
              <a:t> </a:t>
            </a:r>
            <a:r>
              <a:rPr lang="tr-TR" i="1" dirty="0" err="1" smtClean="0"/>
              <a:t>aurata</a:t>
            </a:r>
            <a:endParaRPr lang="tr-TR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Sparidae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44125" y="2771659"/>
            <a:ext cx="439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Sıcaklık, 22-25 </a:t>
            </a:r>
            <a:r>
              <a:rPr lang="tr-TR" dirty="0"/>
              <a:t>°C,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5-50</a:t>
            </a:r>
            <a:endParaRPr lang="tr-TR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Tropik, </a:t>
            </a:r>
            <a:r>
              <a:rPr lang="tr-TR" dirty="0" err="1" smtClean="0"/>
              <a:t>subtropik</a:t>
            </a:r>
            <a:r>
              <a:rPr lang="tr-TR" dirty="0" smtClean="0"/>
              <a:t> ve ılıman kuzey denizleri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60" y="4769469"/>
            <a:ext cx="3332162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Metin kutusu 11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34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923273" y="2736428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Levrek Balığı: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52477" y="3552476"/>
            <a:ext cx="224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Dicentrarchus</a:t>
            </a:r>
            <a:r>
              <a:rPr lang="tr-TR" i="1" dirty="0" smtClean="0"/>
              <a:t> </a:t>
            </a:r>
            <a:r>
              <a:rPr lang="tr-TR" i="1" dirty="0" err="1" smtClean="0"/>
              <a:t>labrax</a:t>
            </a:r>
            <a:endParaRPr lang="tr-TR" dirty="0" smtClean="0"/>
          </a:p>
        </p:txBody>
      </p:sp>
      <p:sp>
        <p:nvSpPr>
          <p:cNvPr id="9" name="Metin kutusu 8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Serranidae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89724" y="2775120"/>
            <a:ext cx="439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Akdeniz, İspanya, Portekiz ve Fas kıyıları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Sıcaklık, </a:t>
            </a:r>
            <a:r>
              <a:rPr lang="tr-TR" dirty="0" smtClean="0"/>
              <a:t>22-24 </a:t>
            </a:r>
            <a:r>
              <a:rPr lang="tr-TR" dirty="0"/>
              <a:t>°</a:t>
            </a:r>
            <a:r>
              <a:rPr lang="tr-TR" dirty="0" smtClean="0"/>
              <a:t>C büyüme,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Yumurtlama Akdeniz de Ocak-Mart, Atlantik ve Kuzey Denizi Nisan da</a:t>
            </a: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43" y="4837625"/>
            <a:ext cx="3057525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Metin kutusu 11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948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3" y="2736428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Orkinos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802821" y="3144452"/>
            <a:ext cx="224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Thunnus</a:t>
            </a:r>
            <a:r>
              <a:rPr lang="tr-TR" i="1" dirty="0" smtClean="0"/>
              <a:t> </a:t>
            </a:r>
            <a:r>
              <a:rPr lang="tr-TR" i="1" dirty="0" err="1" smtClean="0"/>
              <a:t>thynnus</a:t>
            </a:r>
            <a:endParaRPr lang="tr-TR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3944125" y="2803956"/>
            <a:ext cx="4398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Yumurtlama Haziran-Temmuz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Doğal stokların korunması için ICCAT kurulmuştur.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Yetiştiricilikte kota uygulanmaktadır.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7" y="4607589"/>
            <a:ext cx="2815310" cy="1991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11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96537" y="2543696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Türkiye’de yetiştiriciliği yapılan türler: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878676" y="3247734"/>
            <a:ext cx="3873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Çipura 	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Sparus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auratus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Levrek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Dicentrarchus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labrax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Mersin (</a:t>
            </a:r>
            <a:r>
              <a:rPr lang="tr-TR" sz="2800" dirty="0" err="1" smtClean="0">
                <a:latin typeface="Bodoni MT Poster Compressed" panose="02070706080601050204" pitchFamily="18" charset="-94"/>
              </a:rPr>
              <a:t>Huso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 ve </a:t>
            </a:r>
            <a:r>
              <a:rPr lang="tr-TR" sz="2800" dirty="0" err="1" smtClean="0">
                <a:latin typeface="Bodoni MT Poster Compressed" panose="02070706080601050204" pitchFamily="18" charset="-94"/>
              </a:rPr>
              <a:t>Acipenser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 türleri)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Kalkan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Scophtalmus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maximus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Sarıkuyruk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Seriola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dumerilii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Orkinos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Thunnus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thynnus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pic>
        <p:nvPicPr>
          <p:cNvPr id="6146" name="Picture 2" descr="orkinos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26" y="2487717"/>
            <a:ext cx="2161539" cy="1510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lkan balığı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47" y="3774297"/>
            <a:ext cx="2660708" cy="189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82452" y="1405522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019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71598" y="2510444"/>
            <a:ext cx="781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Yetiştiriciliği yapılan deniz balıklarının özellikleri;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62545" y="308957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Kefal Balığı: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1917" y="3458907"/>
            <a:ext cx="1840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cephalus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chelo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capito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saliens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auratus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labeo</a:t>
            </a:r>
            <a:endParaRPr lang="tr-TR" i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27333" y="3274241"/>
            <a:ext cx="3327400" cy="198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520587" y="3458907"/>
            <a:ext cx="2627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Tuzlu, acı ve tatlı sular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3,5-35°C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Omnivor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Katadrom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0" y="3294729"/>
            <a:ext cx="2850060" cy="1503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06" y="5038598"/>
            <a:ext cx="2506056" cy="1668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Metin kutusu 11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8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Mercan Balıkları: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16836" y="3103067"/>
            <a:ext cx="351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Pagrus</a:t>
            </a:r>
            <a:r>
              <a:rPr lang="tr-TR" i="1" dirty="0" smtClean="0"/>
              <a:t> majör </a:t>
            </a:r>
            <a:r>
              <a:rPr lang="tr-TR" dirty="0" smtClean="0"/>
              <a:t>(Kırmızı mercan)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Pagrus</a:t>
            </a:r>
            <a:r>
              <a:rPr lang="tr-TR" i="1" dirty="0" smtClean="0"/>
              <a:t> </a:t>
            </a:r>
            <a:r>
              <a:rPr lang="tr-TR" i="1" dirty="0" err="1" smtClean="0"/>
              <a:t>pagrus</a:t>
            </a:r>
            <a:r>
              <a:rPr lang="tr-TR" dirty="0" smtClean="0"/>
              <a:t> (Fangri mercan)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559782" y="3067067"/>
            <a:ext cx="3370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 ve tropikal bölgelerde tuzlu su, nadiren acı sular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300 bin adet yumurta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</a:t>
            </a:r>
            <a:r>
              <a:rPr lang="tr-TR" dirty="0"/>
              <a:t>8-29 </a:t>
            </a:r>
            <a:r>
              <a:rPr lang="tr-TR" dirty="0" smtClean="0"/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30" y="4767834"/>
            <a:ext cx="2903583" cy="170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81" y="3561554"/>
            <a:ext cx="3015637" cy="1645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6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Mersin Balıkları: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04349" y="3591169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Huso</a:t>
            </a:r>
            <a:r>
              <a:rPr lang="tr-TR" dirty="0" smtClean="0"/>
              <a:t> ve </a:t>
            </a:r>
            <a:r>
              <a:rPr lang="tr-TR" dirty="0" err="1" smtClean="0"/>
              <a:t>Acipenser</a:t>
            </a:r>
            <a:r>
              <a:rPr lang="tr-TR" dirty="0" smtClean="0"/>
              <a:t> (Karadeniz)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540887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Acipenseridae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613564" y="2980368"/>
            <a:ext cx="3691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Anadrom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Benthophagous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12-17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Yumurtalar </a:t>
            </a:r>
            <a:r>
              <a:rPr lang="tr-TR" dirty="0" err="1" smtClean="0"/>
              <a:t>demersal</a:t>
            </a:r>
            <a:r>
              <a:rPr lang="tr-TR" dirty="0" smtClean="0"/>
              <a:t> ve yapışkan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Siyah havyar </a:t>
            </a:r>
            <a:r>
              <a:rPr lang="tr-TR" dirty="0" err="1" smtClean="0"/>
              <a:t>eldesi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80" y="4701227"/>
            <a:ext cx="3329248" cy="215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590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Sarıkuyruk Balığı: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0" y="5006621"/>
            <a:ext cx="3044681" cy="143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540887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Carangidae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204349" y="3591169"/>
            <a:ext cx="455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Seriola</a:t>
            </a:r>
            <a:r>
              <a:rPr lang="tr-TR" i="1" dirty="0" smtClean="0"/>
              <a:t> </a:t>
            </a:r>
            <a:r>
              <a:rPr lang="tr-TR" i="1" dirty="0" err="1" smtClean="0"/>
              <a:t>dumerilii</a:t>
            </a:r>
            <a:r>
              <a:rPr lang="tr-TR" dirty="0" smtClean="0"/>
              <a:t>  (Akdeniz ve Ege) ve </a:t>
            </a:r>
            <a:r>
              <a:rPr lang="tr-TR" i="1" dirty="0" err="1" smtClean="0"/>
              <a:t>Seriola</a:t>
            </a:r>
            <a:r>
              <a:rPr lang="tr-TR" i="1" dirty="0" smtClean="0"/>
              <a:t> </a:t>
            </a:r>
            <a:r>
              <a:rPr lang="tr-TR" i="1" dirty="0" err="1" smtClean="0"/>
              <a:t>quinqueradiata</a:t>
            </a:r>
            <a:r>
              <a:rPr lang="tr-TR" i="1" dirty="0" smtClean="0"/>
              <a:t> (Japonya)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652655" y="2957615"/>
            <a:ext cx="3691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Epipelajik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Cinsi olgunluk 3 yaş başlar, erkek 4 yaş, dişi 5 yaştır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Mayıs – temmuz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30-36</a:t>
            </a:r>
            <a:endParaRPr lang="tr-T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Siyah havyar </a:t>
            </a:r>
            <a:r>
              <a:rPr lang="tr-TR" dirty="0" err="1" smtClean="0"/>
              <a:t>eldesi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367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Kalkan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62786" y="3150594"/>
            <a:ext cx="455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Psetta</a:t>
            </a:r>
            <a:r>
              <a:rPr lang="tr-TR" i="1" dirty="0" smtClean="0"/>
              <a:t> </a:t>
            </a:r>
            <a:r>
              <a:rPr lang="tr-TR" i="1" dirty="0" err="1" smtClean="0"/>
              <a:t>maxima</a:t>
            </a:r>
            <a:r>
              <a:rPr lang="tr-TR" i="1" dirty="0" smtClean="0"/>
              <a:t> </a:t>
            </a:r>
            <a:r>
              <a:rPr lang="tr-TR" dirty="0" smtClean="0"/>
              <a:t>(Karadeniz, Ege ve Akdeniz</a:t>
            </a:r>
            <a:r>
              <a:rPr lang="tr-TR" i="1" dirty="0" smtClean="0"/>
              <a:t>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305098" y="3763950"/>
            <a:ext cx="4862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Demersal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Yumurtalar </a:t>
            </a:r>
            <a:r>
              <a:rPr lang="tr-TR" dirty="0" err="1" smtClean="0"/>
              <a:t>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Nisan-Mayıs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30-36</a:t>
            </a:r>
            <a:endParaRPr lang="tr-T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Sıcaklık; </a:t>
            </a:r>
            <a:r>
              <a:rPr lang="tr-TR" dirty="0" err="1" smtClean="0"/>
              <a:t>opt</a:t>
            </a:r>
            <a:r>
              <a:rPr lang="tr-TR" dirty="0" smtClean="0"/>
              <a:t>. 6-22 </a:t>
            </a:r>
            <a:r>
              <a:rPr lang="tr-TR" dirty="0"/>
              <a:t>°</a:t>
            </a:r>
            <a:r>
              <a:rPr lang="tr-TR" dirty="0" smtClean="0"/>
              <a:t>C, üreme 8-15</a:t>
            </a:r>
            <a:r>
              <a:rPr lang="tr-TR" dirty="0"/>
              <a:t> °C</a:t>
            </a:r>
            <a:r>
              <a:rPr lang="tr-TR" dirty="0" smtClean="0"/>
              <a:t>, büyüme 14-18</a:t>
            </a:r>
            <a:r>
              <a:rPr lang="tr-TR" dirty="0"/>
              <a:t> °C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5" y="2776451"/>
            <a:ext cx="4202129" cy="3018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13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Yılan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86735" y="3591169"/>
            <a:ext cx="39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smtClean="0"/>
              <a:t>Anguilla </a:t>
            </a:r>
            <a:r>
              <a:rPr lang="tr-TR" i="1" dirty="0" err="1" smtClean="0"/>
              <a:t>anguilla</a:t>
            </a:r>
            <a:r>
              <a:rPr lang="tr-TR" dirty="0" smtClean="0"/>
              <a:t> (Avrupa yılan balığı)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Angulidae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693222" y="2760172"/>
            <a:ext cx="4398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Katadrom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Cinsi olgunluk 6 yaş, üremek için </a:t>
            </a:r>
            <a:r>
              <a:rPr lang="tr-TR" dirty="0" err="1" smtClean="0"/>
              <a:t>Saragossa</a:t>
            </a:r>
            <a:r>
              <a:rPr lang="tr-TR" dirty="0" smtClean="0"/>
              <a:t> körfezine göç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Mart-temmuz aylarında </a:t>
            </a:r>
            <a:r>
              <a:rPr lang="tr-TR" dirty="0" err="1" smtClean="0"/>
              <a:t>leptocephalli</a:t>
            </a:r>
            <a:r>
              <a:rPr lang="tr-TR" dirty="0" smtClean="0"/>
              <a:t> görülür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Yetiştiriciliği doğadan yavru temini ile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01" y="4524996"/>
            <a:ext cx="3367535" cy="1845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Metin kutusu 11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82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Somon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86735" y="3591169"/>
            <a:ext cx="39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Salmo</a:t>
            </a:r>
            <a:r>
              <a:rPr lang="tr-TR" i="1" dirty="0" smtClean="0"/>
              <a:t> </a:t>
            </a:r>
            <a:r>
              <a:rPr lang="tr-TR" dirty="0" smtClean="0"/>
              <a:t>ve</a:t>
            </a:r>
            <a:r>
              <a:rPr lang="tr-TR" i="1" dirty="0" smtClean="0"/>
              <a:t> </a:t>
            </a:r>
            <a:r>
              <a:rPr lang="tr-TR" i="1" dirty="0" err="1" smtClean="0"/>
              <a:t>Oncorhynchus</a:t>
            </a:r>
            <a:r>
              <a:rPr lang="tr-TR" i="1" dirty="0" smtClean="0"/>
              <a:t> </a:t>
            </a:r>
            <a:r>
              <a:rPr lang="tr-TR" dirty="0" smtClean="0"/>
              <a:t>cinsleri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Salmonidae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003266" y="2697735"/>
            <a:ext cx="439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Anadrom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Alevin, yavru ve </a:t>
            </a:r>
            <a:r>
              <a:rPr lang="tr-TR" dirty="0" err="1" smtClean="0"/>
              <a:t>parr</a:t>
            </a:r>
            <a:r>
              <a:rPr lang="tr-TR" dirty="0" smtClean="0"/>
              <a:t> dönemi </a:t>
            </a:r>
            <a:r>
              <a:rPr lang="tr-TR" dirty="0" err="1" smtClean="0"/>
              <a:t>tatlısularda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Post-</a:t>
            </a:r>
            <a:r>
              <a:rPr lang="tr-TR" dirty="0" err="1" smtClean="0"/>
              <a:t>smolt</a:t>
            </a:r>
            <a:r>
              <a:rPr lang="tr-TR" dirty="0" smtClean="0"/>
              <a:t>, grilse deniz ortamı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Ekim-Ocak, bazen Şubat- Mart yumurtlama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48" y="4501221"/>
            <a:ext cx="2613509" cy="1421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54" y="4874471"/>
            <a:ext cx="2466975" cy="162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Metin kutusu 11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8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365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677</TotalTime>
  <Words>397</Words>
  <Application>Microsoft Office PowerPoint</Application>
  <PresentationFormat>Geniş ekran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Bodoni MT Poster Compressed</vt:lpstr>
      <vt:lpstr>Trebuchet MS</vt:lpstr>
      <vt:lpstr>Wingdings</vt:lpstr>
      <vt:lpstr>Wingdings 3</vt:lpstr>
      <vt:lpstr>Yüzeyler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91</cp:revision>
  <dcterms:created xsi:type="dcterms:W3CDTF">2017-06-01T08:33:22Z</dcterms:created>
  <dcterms:modified xsi:type="dcterms:W3CDTF">2018-04-30T13:04:51Z</dcterms:modified>
</cp:coreProperties>
</file>