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53" r:id="rId2"/>
    <p:sldId id="354" r:id="rId3"/>
    <p:sldId id="259" r:id="rId4"/>
    <p:sldId id="262" r:id="rId5"/>
    <p:sldId id="355" r:id="rId6"/>
    <p:sldId id="263" r:id="rId7"/>
    <p:sldId id="264" r:id="rId8"/>
    <p:sldId id="265" r:id="rId9"/>
    <p:sldId id="356" r:id="rId10"/>
    <p:sldId id="267" r:id="rId11"/>
    <p:sldId id="273" r:id="rId12"/>
    <p:sldId id="275" r:id="rId13"/>
    <p:sldId id="276" r:id="rId14"/>
    <p:sldId id="357" r:id="rId15"/>
    <p:sldId id="358" r:id="rId16"/>
    <p:sldId id="277" r:id="rId17"/>
    <p:sldId id="282" r:id="rId18"/>
    <p:sldId id="283" r:id="rId19"/>
    <p:sldId id="286" r:id="rId20"/>
    <p:sldId id="287" r:id="rId21"/>
    <p:sldId id="288" r:id="rId22"/>
    <p:sldId id="289" r:id="rId23"/>
    <p:sldId id="359" r:id="rId24"/>
    <p:sldId id="360" r:id="rId25"/>
    <p:sldId id="294" r:id="rId26"/>
    <p:sldId id="361" r:id="rId27"/>
    <p:sldId id="296" r:id="rId28"/>
    <p:sldId id="297" r:id="rId29"/>
    <p:sldId id="298" r:id="rId30"/>
    <p:sldId id="302" r:id="rId31"/>
    <p:sldId id="303" r:id="rId32"/>
    <p:sldId id="306" r:id="rId33"/>
    <p:sldId id="362" r:id="rId34"/>
    <p:sldId id="307" r:id="rId35"/>
    <p:sldId id="363" r:id="rId36"/>
    <p:sldId id="317" r:id="rId37"/>
    <p:sldId id="319" r:id="rId38"/>
    <p:sldId id="322" r:id="rId39"/>
    <p:sldId id="323" r:id="rId40"/>
    <p:sldId id="324" r:id="rId41"/>
    <p:sldId id="327" r:id="rId42"/>
    <p:sldId id="364" r:id="rId43"/>
    <p:sldId id="332" r:id="rId44"/>
    <p:sldId id="333" r:id="rId45"/>
    <p:sldId id="334" r:id="rId46"/>
    <p:sldId id="336" r:id="rId47"/>
    <p:sldId id="337" r:id="rId48"/>
    <p:sldId id="338" r:id="rId49"/>
    <p:sldId id="365" r:id="rId50"/>
    <p:sldId id="341" r:id="rId51"/>
    <p:sldId id="339" r:id="rId52"/>
    <p:sldId id="340" r:id="rId53"/>
    <p:sldId id="366" r:id="rId54"/>
    <p:sldId id="348" r:id="rId55"/>
    <p:sldId id="349" r:id="rId5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EBD00-DDE2-4262-9D28-9EB4BE6CC50D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88D3-B6F1-4EA2-9A9A-930AA6518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97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3CB23-B7C7-4B0F-A6DE-B86EA46F362D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2C32A-0EC2-4C10-BE9F-4A513E4467F0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0B02D-D390-4217-8972-B461EBA7BCD8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0F36A-E165-48EC-AD02-BAB95D3A3D8C}" type="slidenum">
              <a:rPr lang="en-US" altLang="tr-TR"/>
              <a:pPr/>
              <a:t>18</a:t>
            </a:fld>
            <a:endParaRPr lang="en-US" altLang="tr-T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7CCF8-65A9-4B76-8FA9-FC422EEF0F69}" type="slidenum">
              <a:rPr lang="en-US" altLang="tr-TR"/>
              <a:pPr/>
              <a:t>19</a:t>
            </a:fld>
            <a:endParaRPr lang="en-US" altLang="tr-T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A86A6-5165-492B-9E2E-C943C6CCA307}" type="slidenum">
              <a:rPr lang="en-US" altLang="tr-TR"/>
              <a:pPr/>
              <a:t>20</a:t>
            </a:fld>
            <a:endParaRPr lang="en-US" altLang="tr-TR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95965-DDEE-418C-ADD3-0A86890B1074}" type="slidenum">
              <a:rPr lang="en-US" altLang="tr-TR"/>
              <a:pPr/>
              <a:t>21</a:t>
            </a:fld>
            <a:endParaRPr lang="en-US" altLang="tr-TR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83CD5-AE26-4C32-A9EB-8BE0C19FC901}" type="slidenum">
              <a:rPr lang="en-US" altLang="tr-TR"/>
              <a:pPr/>
              <a:t>22</a:t>
            </a:fld>
            <a:endParaRPr lang="en-US" altLang="tr-TR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E6DFE-EBE4-4A95-BA88-CF2CFF97AA47}" type="slidenum">
              <a:rPr lang="en-US" altLang="tr-TR"/>
              <a:pPr/>
              <a:t>25</a:t>
            </a:fld>
            <a:endParaRPr lang="en-US" altLang="tr-TR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3DB42-1822-4EFB-9C1F-F2133B638EFF}" type="slidenum">
              <a:rPr lang="en-US" altLang="tr-TR"/>
              <a:pPr/>
              <a:t>27</a:t>
            </a:fld>
            <a:endParaRPr lang="en-US" altLang="tr-TR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1BC60-DD02-4BBC-A0A0-3233F7F128A4}" type="slidenum">
              <a:rPr lang="en-US" altLang="tr-TR"/>
              <a:pPr/>
              <a:t>28</a:t>
            </a:fld>
            <a:endParaRPr lang="en-US" altLang="tr-TR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7B6D4-0C92-422A-AD6F-F69208A25957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79407-6BE4-4DCC-A2B0-F6F1DCC59CDF}" type="slidenum">
              <a:rPr lang="en-US" altLang="tr-TR"/>
              <a:pPr/>
              <a:t>29</a:t>
            </a:fld>
            <a:endParaRPr lang="en-US" altLang="tr-TR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5B6B7-1468-449A-A04E-0B5EBDF1537F}" type="slidenum">
              <a:rPr lang="en-US" altLang="tr-TR"/>
              <a:pPr/>
              <a:t>30</a:t>
            </a:fld>
            <a:endParaRPr lang="en-US" altLang="tr-TR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B1E9F-9B9A-4D49-ABC5-D8404F68F92D}" type="slidenum">
              <a:rPr lang="en-US" altLang="tr-TR"/>
              <a:pPr/>
              <a:t>31</a:t>
            </a:fld>
            <a:endParaRPr lang="en-US" altLang="tr-TR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C3123-75CA-45E8-B035-372078A7B89A}" type="slidenum">
              <a:rPr lang="en-US" altLang="tr-TR"/>
              <a:pPr/>
              <a:t>32</a:t>
            </a:fld>
            <a:endParaRPr lang="en-US" altLang="tr-TR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7E8A5-E9FB-4555-8ED5-698C46B603BF}" type="slidenum">
              <a:rPr lang="en-US" altLang="tr-TR"/>
              <a:pPr/>
              <a:t>34</a:t>
            </a:fld>
            <a:endParaRPr lang="en-US" altLang="tr-TR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8FF33-E7CA-4578-A6E5-47B99EF17888}" type="slidenum">
              <a:rPr lang="en-US" altLang="tr-TR"/>
              <a:pPr/>
              <a:t>36</a:t>
            </a:fld>
            <a:endParaRPr lang="en-US" altLang="tr-TR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6F027-1114-41D5-9AEE-C856BB6496B5}" type="slidenum">
              <a:rPr lang="en-US" altLang="tr-TR"/>
              <a:pPr/>
              <a:t>37</a:t>
            </a:fld>
            <a:endParaRPr lang="en-US" altLang="tr-TR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4D5A5-AA55-49C0-A8F4-04B5A7FE59F8}" type="slidenum">
              <a:rPr lang="en-US" altLang="tr-TR"/>
              <a:pPr/>
              <a:t>38</a:t>
            </a:fld>
            <a:endParaRPr lang="en-US" altLang="tr-TR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2E84F-3424-478E-B545-19480C6A77A3}" type="slidenum">
              <a:rPr lang="en-US" altLang="tr-TR"/>
              <a:pPr/>
              <a:t>39</a:t>
            </a:fld>
            <a:endParaRPr lang="en-US" altLang="tr-TR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9FA52-3C3C-48FE-9910-4AFB58C3D631}" type="slidenum">
              <a:rPr lang="en-US" altLang="tr-TR"/>
              <a:pPr/>
              <a:t>40</a:t>
            </a:fld>
            <a:endParaRPr lang="en-US" altLang="tr-TR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2C046-A7FF-4FD4-AE37-ED64FE3A5EF5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3EF6F-C3B3-4F5B-85D4-C48031884051}" type="slidenum">
              <a:rPr lang="en-US" altLang="tr-TR"/>
              <a:pPr/>
              <a:t>41</a:t>
            </a:fld>
            <a:endParaRPr lang="en-US" altLang="tr-TR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B7CB-1A19-4C8C-BF33-1B9791661A48}" type="slidenum">
              <a:rPr lang="en-US" altLang="tr-TR"/>
              <a:pPr/>
              <a:t>43</a:t>
            </a:fld>
            <a:endParaRPr lang="en-US" altLang="tr-TR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C9297-C5AF-431F-B4EE-574386265A57}" type="slidenum">
              <a:rPr lang="en-US" altLang="tr-TR"/>
              <a:pPr/>
              <a:t>44</a:t>
            </a:fld>
            <a:endParaRPr lang="en-US" altLang="tr-TR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F4DD1-5536-4C29-B635-E431C2FE410B}" type="slidenum">
              <a:rPr lang="en-US" altLang="tr-TR"/>
              <a:pPr/>
              <a:t>45</a:t>
            </a:fld>
            <a:endParaRPr lang="en-US" altLang="tr-TR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B38BE-206C-42D5-8852-A9AB970EC324}" type="slidenum">
              <a:rPr lang="en-US" altLang="tr-TR"/>
              <a:pPr/>
              <a:t>46</a:t>
            </a:fld>
            <a:endParaRPr lang="en-US" altLang="tr-TR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89E11-DDE6-42DA-BAFE-6AD261291BEB}" type="slidenum">
              <a:rPr lang="en-US" altLang="tr-TR"/>
              <a:pPr/>
              <a:t>47</a:t>
            </a:fld>
            <a:endParaRPr lang="en-US" altLang="tr-TR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657E9-B3A5-4421-83FE-DFC5F59C5C7B}" type="slidenum">
              <a:rPr lang="en-US" altLang="tr-TR"/>
              <a:pPr/>
              <a:t>48</a:t>
            </a:fld>
            <a:endParaRPr lang="en-US" altLang="tr-TR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14FA1-5BAF-4AD7-88EB-50B21EEC84A5}" type="slidenum">
              <a:rPr lang="en-US" altLang="tr-TR"/>
              <a:pPr/>
              <a:t>50</a:t>
            </a:fld>
            <a:endParaRPr lang="en-US" altLang="tr-TR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EB7A6-958C-47C8-A568-EF25CFB90FA4}" type="slidenum">
              <a:rPr lang="en-US" altLang="tr-TR"/>
              <a:pPr/>
              <a:t>51</a:t>
            </a:fld>
            <a:endParaRPr lang="en-US" altLang="tr-TR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F1FFC-BC26-447A-B9C5-6AE1D6FF5201}" type="slidenum">
              <a:rPr lang="en-US" altLang="tr-TR"/>
              <a:pPr/>
              <a:t>52</a:t>
            </a:fld>
            <a:endParaRPr lang="en-US" altLang="tr-TR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4D6E2-3615-49B0-A0C1-0B44CC27C9A4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AE429-6963-40D7-9CEC-3671C572866B}" type="slidenum">
              <a:rPr lang="en-US" altLang="tr-TR"/>
              <a:pPr/>
              <a:t>54</a:t>
            </a:fld>
            <a:endParaRPr lang="en-US" altLang="tr-TR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01986-5950-44A4-A09D-FC660F96B56F}" type="slidenum">
              <a:rPr lang="en-US" altLang="tr-TR"/>
              <a:pPr/>
              <a:t>55</a:t>
            </a:fld>
            <a:endParaRPr lang="en-US" altLang="tr-TR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4F810-F025-4F01-81B2-85047400E2C8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6A423-36BF-485B-BCC6-ADE4C890F669}" type="slidenum">
              <a:rPr lang="en-US" altLang="tr-TR"/>
              <a:pPr/>
              <a:t>10</a:t>
            </a:fld>
            <a:endParaRPr lang="en-US" altLang="tr-TR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C418F-911A-4B0D-872B-D99BD68E49B6}" type="slidenum">
              <a:rPr lang="en-US" altLang="tr-TR"/>
              <a:pPr/>
              <a:t>11</a:t>
            </a:fld>
            <a:endParaRPr lang="en-US" altLang="tr-TR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79FE1-7A2C-41C1-A34D-23A8CFC598A7}" type="slidenum">
              <a:rPr lang="en-US" altLang="tr-TR"/>
              <a:pPr/>
              <a:t>12</a:t>
            </a:fld>
            <a:endParaRPr lang="en-US" altLang="tr-TR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12CD1-7FE0-4F39-BDA6-D26A97751E07}" type="slidenum">
              <a:rPr lang="en-US" altLang="tr-TR"/>
              <a:pPr/>
              <a:t>13</a:t>
            </a:fld>
            <a:endParaRPr lang="en-US" altLang="tr-TR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6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18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80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79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33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89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86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92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67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9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5994E-56D3-45F1-89C2-71E804BC144F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4FFDC-64F0-4D30-937B-983221F141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24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P53 ve </a:t>
            </a:r>
            <a:r>
              <a:rPr lang="tr-TR" dirty="0" err="1" smtClean="0"/>
              <a:t>Apoptoz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68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figure_09_0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8520113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33400" y="34962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Tümör hücreleri ile yapılan </a:t>
            </a:r>
            <a:r>
              <a:rPr lang="tr-TR" dirty="0" err="1" smtClean="0"/>
              <a:t>sekanslama</a:t>
            </a:r>
            <a:r>
              <a:rPr lang="tr-TR" dirty="0" smtClean="0"/>
              <a:t> çalışmalarında p53’ün daha çok </a:t>
            </a:r>
            <a:r>
              <a:rPr lang="tr-TR" dirty="0" err="1" smtClean="0"/>
              <a:t>missense</a:t>
            </a:r>
            <a:r>
              <a:rPr lang="tr-TR" dirty="0" smtClean="0"/>
              <a:t> mutasyonları taşıdığı gösterilmiştir (aminoasit değişikliğine sebep olan mutasyonlar)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69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9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37457"/>
            <a:ext cx="5448300" cy="421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57200" y="52972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Hücrede meydana gelen pek çok değişiklik; DNA’nın fazla </a:t>
            </a:r>
            <a:r>
              <a:rPr lang="tr-TR" dirty="0" err="1" smtClean="0"/>
              <a:t>demetillenmesi</a:t>
            </a:r>
            <a:r>
              <a:rPr lang="tr-TR" dirty="0" smtClean="0"/>
              <a:t>, </a:t>
            </a:r>
            <a:r>
              <a:rPr lang="tr-TR" dirty="0" err="1" smtClean="0"/>
              <a:t>hipoksia</a:t>
            </a:r>
            <a:r>
              <a:rPr lang="tr-TR" dirty="0" smtClean="0"/>
              <a:t>, </a:t>
            </a:r>
            <a:r>
              <a:rPr lang="tr-TR" dirty="0" err="1" smtClean="0"/>
              <a:t>myc</a:t>
            </a:r>
            <a:r>
              <a:rPr lang="tr-TR" dirty="0" smtClean="0"/>
              <a:t> </a:t>
            </a:r>
            <a:r>
              <a:rPr lang="tr-TR" dirty="0" err="1" smtClean="0"/>
              <a:t>onkogeninin</a:t>
            </a:r>
            <a:r>
              <a:rPr lang="tr-TR" dirty="0" smtClean="0"/>
              <a:t> ifadesinin artması, p53 proteininin ifade artışına sebep olur. </a:t>
            </a:r>
          </a:p>
        </p:txBody>
      </p:sp>
    </p:spTree>
    <p:extLst>
      <p:ext uri="{BB962C8B-B14F-4D97-AF65-F5344CB8AC3E}">
        <p14:creationId xmlns:p14="http://schemas.microsoft.com/office/powerpoint/2010/main" val="10251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09_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3" y="1143000"/>
            <a:ext cx="2458228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733800" y="533400"/>
            <a:ext cx="5257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Hücre herhangi bir </a:t>
            </a:r>
            <a:r>
              <a:rPr lang="tr-TR" dirty="0" err="1" smtClean="0"/>
              <a:t>genotoksik</a:t>
            </a:r>
            <a:r>
              <a:rPr lang="tr-TR" dirty="0" smtClean="0"/>
              <a:t> ajana maruz kaldığında (X-ışını gibi) p53 ifadesi artar ve bu artışa bağlı olarak p21</a:t>
            </a:r>
            <a:r>
              <a:rPr lang="tr-TR" baseline="30000" dirty="0" smtClean="0"/>
              <a:t>Cip1 </a:t>
            </a:r>
            <a:r>
              <a:rPr lang="tr-TR" dirty="0" smtClean="0"/>
              <a:t>ifadesi artış gösterir.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P53’ün </a:t>
            </a:r>
            <a:r>
              <a:rPr lang="tr-TR" dirty="0" err="1" smtClean="0"/>
              <a:t>mutant</a:t>
            </a:r>
            <a:r>
              <a:rPr lang="tr-TR" dirty="0" smtClean="0"/>
              <a:t> olduğu hücrelerde bu artışın olmadığı gözlenmiştir.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bulgular p53’ün CDK inhibitörü olan p21 üzerinden hücre döngüsünü durdurabileceğine işaret etmektedir.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05200"/>
            <a:ext cx="37147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09_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4229949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800600" y="281047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</a:t>
            </a:r>
            <a:r>
              <a:rPr lang="tr-TR" dirty="0" smtClean="0"/>
              <a:t>53’ün </a:t>
            </a:r>
            <a:r>
              <a:rPr lang="tr-TR" dirty="0" err="1" smtClean="0"/>
              <a:t>mutant</a:t>
            </a:r>
            <a:r>
              <a:rPr lang="tr-TR" dirty="0" smtClean="0"/>
              <a:t> olduğu hücrelerde hücreler </a:t>
            </a:r>
            <a:r>
              <a:rPr lang="tr-TR" dirty="0" err="1" smtClean="0"/>
              <a:t>growth</a:t>
            </a:r>
            <a:r>
              <a:rPr lang="tr-TR" dirty="0" smtClean="0"/>
              <a:t> </a:t>
            </a:r>
            <a:r>
              <a:rPr lang="tr-TR" dirty="0" err="1" smtClean="0"/>
              <a:t>arreste</a:t>
            </a:r>
            <a:r>
              <a:rPr lang="tr-TR" dirty="0" smtClean="0"/>
              <a:t> ya da </a:t>
            </a:r>
            <a:r>
              <a:rPr lang="tr-TR" dirty="0" err="1" smtClean="0"/>
              <a:t>apoptoza</a:t>
            </a:r>
            <a:r>
              <a:rPr lang="tr-TR" dirty="0" smtClean="0"/>
              <a:t> gitmeyi tercih etmezler.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3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DNA hasarları ve düzensiz büyüme sinyalleri p53’ün stabilizasyonunu arttırır.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97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Hücrede dengesiz bir sinyalleşme ya da DNA kırığı olduğunda bu durumu takip eden ve p53’e haber veren 3 sistem mevcuttur.</a:t>
            </a:r>
          </a:p>
          <a:p>
            <a:pPr marL="0" indent="0">
              <a:buNone/>
            </a:pPr>
            <a:r>
              <a:rPr lang="tr-TR" sz="2800" dirty="0" smtClean="0"/>
              <a:t>	</a:t>
            </a:r>
            <a:r>
              <a:rPr lang="tr-TR" sz="2400" dirty="0" smtClean="0"/>
              <a:t>1. </a:t>
            </a:r>
            <a:r>
              <a:rPr lang="tr-TR" sz="2400" dirty="0" err="1" smtClean="0"/>
              <a:t>İonizing</a:t>
            </a:r>
            <a:r>
              <a:rPr lang="tr-TR" sz="2400" dirty="0" smtClean="0"/>
              <a:t> radyasyonları (X-ışınları gibi) ile 	oluşan çift 	sarmal kırıkları (DSB)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smtClean="0"/>
              <a:t>2. Tek sarmal kırıkları (SSB) (UV radyasyonu ile oluşan 	kırıklar)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smtClean="0"/>
              <a:t>3. Bozulmuş büyüme sinyalleri. Bu sistem pRb-E2F hücre 	döngüsü proteinlerindeki </a:t>
            </a:r>
            <a:r>
              <a:rPr lang="tr-TR" sz="2400" dirty="0" err="1" smtClean="0"/>
              <a:t>deregülasyon</a:t>
            </a:r>
            <a:r>
              <a:rPr lang="tr-TR" sz="2400" dirty="0" smtClean="0"/>
              <a:t> ile aktifleşir.</a:t>
            </a:r>
          </a:p>
        </p:txBody>
      </p:sp>
    </p:spTree>
    <p:extLst>
      <p:ext uri="{BB962C8B-B14F-4D97-AF65-F5344CB8AC3E}">
        <p14:creationId xmlns:p14="http://schemas.microsoft.com/office/powerpoint/2010/main" val="357198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09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" y="533399"/>
            <a:ext cx="4766290" cy="54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2235875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P53’ün </a:t>
            </a:r>
            <a:r>
              <a:rPr lang="en-US" dirty="0" err="1" smtClean="0"/>
              <a:t>seviyesi</a:t>
            </a:r>
            <a:r>
              <a:rPr lang="en-US" dirty="0" smtClean="0"/>
              <a:t> </a:t>
            </a:r>
            <a:r>
              <a:rPr lang="en-US" dirty="0" err="1" smtClean="0"/>
              <a:t>hücrede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değişiklik</a:t>
            </a:r>
            <a:r>
              <a:rPr lang="en-US" dirty="0" smtClean="0"/>
              <a:t> </a:t>
            </a:r>
            <a:r>
              <a:rPr lang="en-US" dirty="0" err="1" smtClean="0"/>
              <a:t>gösterebilir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P53 </a:t>
            </a:r>
            <a:r>
              <a:rPr lang="en-US" dirty="0" smtClean="0"/>
              <a:t>de</a:t>
            </a:r>
            <a:r>
              <a:rPr lang="tr-TR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proteinler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ubikutinasyon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hücrede</a:t>
            </a:r>
            <a:r>
              <a:rPr lang="en-US" dirty="0" smtClean="0"/>
              <a:t> </a:t>
            </a:r>
            <a:r>
              <a:rPr lang="en-US" dirty="0" err="1" smtClean="0"/>
              <a:t>yıkılır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seviyesi</a:t>
            </a:r>
            <a:r>
              <a:rPr lang="en-US" dirty="0" smtClean="0"/>
              <a:t> </a:t>
            </a:r>
            <a:r>
              <a:rPr lang="en-US" dirty="0" err="1" smtClean="0"/>
              <a:t>azalır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 </a:t>
            </a:r>
            <a:r>
              <a:rPr lang="en-US" dirty="0" err="1" smtClean="0"/>
              <a:t>yıkılma</a:t>
            </a:r>
            <a:r>
              <a:rPr lang="en-US" dirty="0" smtClean="0"/>
              <a:t> normal </a:t>
            </a:r>
            <a:r>
              <a:rPr lang="en-US" dirty="0" err="1" smtClean="0"/>
              <a:t>hücrelerde</a:t>
            </a:r>
            <a:r>
              <a:rPr lang="en-US" dirty="0" smtClean="0"/>
              <a:t> MDM2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Böylece</a:t>
            </a:r>
            <a:r>
              <a:rPr lang="en-US" dirty="0" smtClean="0"/>
              <a:t> normal </a:t>
            </a:r>
            <a:r>
              <a:rPr lang="en-US" dirty="0" err="1" smtClean="0"/>
              <a:t>hücrelerde</a:t>
            </a:r>
            <a:r>
              <a:rPr lang="en-US" dirty="0" smtClean="0"/>
              <a:t> p53 </a:t>
            </a:r>
            <a:r>
              <a:rPr lang="en-US" dirty="0" err="1" smtClean="0"/>
              <a:t>seviyesi</a:t>
            </a:r>
            <a:r>
              <a:rPr lang="en-US" dirty="0" smtClean="0"/>
              <a:t> </a:t>
            </a:r>
            <a:r>
              <a:rPr lang="en-US" dirty="0" err="1" smtClean="0"/>
              <a:t>bazal</a:t>
            </a:r>
            <a:r>
              <a:rPr lang="en-US" dirty="0" smtClean="0"/>
              <a:t> </a:t>
            </a:r>
            <a:r>
              <a:rPr lang="en-US" dirty="0" err="1" smtClean="0"/>
              <a:t>düzeylerde</a:t>
            </a:r>
            <a:r>
              <a:rPr lang="en-US" dirty="0" smtClean="0"/>
              <a:t> </a:t>
            </a:r>
            <a:r>
              <a:rPr lang="en-US" dirty="0" err="1" smtClean="0"/>
              <a:t>seyreder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09_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9400"/>
            <a:ext cx="7769225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2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09_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4800"/>
            <a:ext cx="8494713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5814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Hücrede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sorun</a:t>
            </a:r>
            <a:r>
              <a:rPr lang="en-US" dirty="0" smtClean="0"/>
              <a:t> </a:t>
            </a:r>
            <a:r>
              <a:rPr lang="en-US" dirty="0" err="1" smtClean="0"/>
              <a:t>olduğunda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p53’e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gittiğinde</a:t>
            </a:r>
            <a:r>
              <a:rPr lang="en-US" dirty="0" smtClean="0"/>
              <a:t> p53’ün </a:t>
            </a:r>
            <a:r>
              <a:rPr lang="en-US" dirty="0" err="1" smtClean="0"/>
              <a:t>seviyesinin</a:t>
            </a:r>
            <a:r>
              <a:rPr lang="en-US" dirty="0" smtClean="0"/>
              <a:t> </a:t>
            </a:r>
            <a:r>
              <a:rPr lang="en-US" dirty="0" err="1" smtClean="0"/>
              <a:t>artması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mdm2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yıkılmaması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 durum p53’ün N </a:t>
            </a:r>
            <a:r>
              <a:rPr lang="en-US" dirty="0" err="1" smtClean="0"/>
              <a:t>terminalinde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fosforlanma</a:t>
            </a:r>
            <a:r>
              <a:rPr lang="en-US" dirty="0" smtClean="0"/>
              <a:t> </a:t>
            </a:r>
            <a:r>
              <a:rPr lang="en-US" dirty="0" err="1" smtClean="0"/>
              <a:t>bölgelerinden</a:t>
            </a:r>
            <a:r>
              <a:rPr lang="en-US" dirty="0" smtClean="0"/>
              <a:t> </a:t>
            </a:r>
            <a:r>
              <a:rPr lang="en-US" dirty="0" err="1" smtClean="0"/>
              <a:t>foslarlanması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engellenir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 </a:t>
            </a:r>
            <a:r>
              <a:rPr lang="en-US" dirty="0" err="1" smtClean="0"/>
              <a:t>fosforilasyon</a:t>
            </a:r>
            <a:r>
              <a:rPr lang="en-US" dirty="0" smtClean="0"/>
              <a:t> ATM, Chk1 </a:t>
            </a:r>
            <a:r>
              <a:rPr lang="en-US" dirty="0" err="1" smtClean="0"/>
              <a:t>ve</a:t>
            </a:r>
            <a:r>
              <a:rPr lang="en-US" dirty="0" smtClean="0"/>
              <a:t> Chk2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kinazlar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gerçekleştirilir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 </a:t>
            </a:r>
            <a:r>
              <a:rPr lang="en-US" dirty="0" err="1" smtClean="0"/>
              <a:t>kinazlar</a:t>
            </a:r>
            <a:r>
              <a:rPr lang="en-US" dirty="0" smtClean="0"/>
              <a:t> </a:t>
            </a:r>
            <a:r>
              <a:rPr lang="en-US" dirty="0" err="1" smtClean="0"/>
              <a:t>özellikle</a:t>
            </a:r>
            <a:r>
              <a:rPr lang="en-US" dirty="0" smtClean="0"/>
              <a:t> DNA </a:t>
            </a:r>
            <a:r>
              <a:rPr lang="en-US" dirty="0" err="1" smtClean="0"/>
              <a:t>hasarından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hale </a:t>
            </a:r>
            <a:r>
              <a:rPr lang="en-US" dirty="0" err="1" smtClean="0"/>
              <a:t>gelir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ATM </a:t>
            </a:r>
            <a:r>
              <a:rPr lang="en-US" dirty="0" err="1" smtClean="0"/>
              <a:t>kinaz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mdm2’yi </a:t>
            </a:r>
            <a:r>
              <a:rPr lang="en-US" dirty="0" err="1" smtClean="0"/>
              <a:t>fosforlar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inaktif</a:t>
            </a:r>
            <a:r>
              <a:rPr lang="en-US" dirty="0" smtClean="0"/>
              <a:t> hale </a:t>
            </a:r>
            <a:r>
              <a:rPr lang="en-US" dirty="0" err="1" smtClean="0"/>
              <a:t>getirir</a:t>
            </a:r>
            <a:r>
              <a:rPr lang="en-US" dirty="0" smtClean="0"/>
              <a:t> </a:t>
            </a:r>
            <a:r>
              <a:rPr lang="en-US" dirty="0" err="1" smtClean="0"/>
              <a:t>böylece</a:t>
            </a:r>
            <a:r>
              <a:rPr lang="en-US" dirty="0" smtClean="0"/>
              <a:t> mdm2 </a:t>
            </a:r>
            <a:r>
              <a:rPr lang="en-US" dirty="0" err="1" smtClean="0"/>
              <a:t>bağımlı</a:t>
            </a:r>
            <a:r>
              <a:rPr lang="en-US" dirty="0" smtClean="0"/>
              <a:t> p53 </a:t>
            </a:r>
            <a:r>
              <a:rPr lang="en-US" dirty="0" err="1" smtClean="0"/>
              <a:t>yıkımı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yoldan</a:t>
            </a:r>
            <a:r>
              <a:rPr lang="en-US" dirty="0" smtClean="0"/>
              <a:t> </a:t>
            </a:r>
            <a:r>
              <a:rPr lang="en-US" dirty="0" err="1" smtClean="0"/>
              <a:t>engellenmiş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Mdm2 </a:t>
            </a:r>
            <a:r>
              <a:rPr lang="en-US" dirty="0" err="1" smtClean="0"/>
              <a:t>onkogendir</a:t>
            </a:r>
            <a:r>
              <a:rPr lang="en-US" dirty="0" smtClean="0"/>
              <a:t> </a:t>
            </a:r>
            <a:r>
              <a:rPr lang="en-US" dirty="0" err="1" smtClean="0"/>
              <a:t>ama</a:t>
            </a:r>
            <a:r>
              <a:rPr lang="en-US" dirty="0" smtClean="0"/>
              <a:t> normal </a:t>
            </a:r>
            <a:r>
              <a:rPr lang="en-US" dirty="0" err="1" smtClean="0"/>
              <a:t>onkogenlerden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p53’ü antagonize </a:t>
            </a:r>
            <a:r>
              <a:rPr lang="en-US" dirty="0" err="1" smtClean="0"/>
              <a:t>ederek</a:t>
            </a:r>
            <a:r>
              <a:rPr lang="en-US" dirty="0" smtClean="0"/>
              <a:t> </a:t>
            </a:r>
            <a:r>
              <a:rPr lang="en-US" dirty="0" err="1" smtClean="0"/>
              <a:t>çalışır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p53’ün </a:t>
            </a:r>
            <a:r>
              <a:rPr lang="en-US" dirty="0" err="1" smtClean="0"/>
              <a:t>ifadesinin</a:t>
            </a:r>
            <a:r>
              <a:rPr lang="en-US" dirty="0" smtClean="0"/>
              <a:t> </a:t>
            </a:r>
            <a:r>
              <a:rPr lang="en-US" dirty="0" err="1" smtClean="0"/>
              <a:t>düşürerek</a:t>
            </a:r>
            <a:r>
              <a:rPr lang="en-US" dirty="0" smtClean="0"/>
              <a:t> </a:t>
            </a:r>
            <a:r>
              <a:rPr lang="en-US" dirty="0" err="1" smtClean="0"/>
              <a:t>hücrenin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döngüsünden</a:t>
            </a:r>
            <a:r>
              <a:rPr lang="en-US" dirty="0" smtClean="0"/>
              <a:t> </a:t>
            </a:r>
            <a:r>
              <a:rPr lang="en-US" dirty="0" err="1" smtClean="0"/>
              <a:t>kaçışını</a:t>
            </a:r>
            <a:r>
              <a:rPr lang="en-US" dirty="0" smtClean="0"/>
              <a:t>, </a:t>
            </a:r>
            <a:r>
              <a:rPr lang="en-US" dirty="0" err="1" smtClean="0"/>
              <a:t>senesense</a:t>
            </a:r>
            <a:r>
              <a:rPr lang="en-US" dirty="0" smtClean="0"/>
              <a:t> </a:t>
            </a:r>
            <a:r>
              <a:rPr lang="en-US" dirty="0" err="1" smtClean="0"/>
              <a:t>girmesini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apoptoza</a:t>
            </a:r>
            <a:r>
              <a:rPr lang="en-US" dirty="0" smtClean="0"/>
              <a:t> </a:t>
            </a:r>
            <a:r>
              <a:rPr lang="en-US" dirty="0" err="1" smtClean="0"/>
              <a:t>gitmesini</a:t>
            </a:r>
            <a:r>
              <a:rPr lang="en-US" dirty="0" smtClean="0"/>
              <a:t> </a:t>
            </a:r>
            <a:r>
              <a:rPr lang="en-US" dirty="0" err="1" smtClean="0"/>
              <a:t>engeller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09_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625916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533400"/>
            <a:ext cx="2895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Mitojenik</a:t>
            </a:r>
            <a:r>
              <a:rPr lang="en-US" dirty="0" smtClean="0"/>
              <a:t> </a:t>
            </a:r>
            <a:r>
              <a:rPr lang="en-US" dirty="0" err="1" smtClean="0"/>
              <a:t>sinyaller</a:t>
            </a:r>
            <a:r>
              <a:rPr lang="en-US" dirty="0" smtClean="0"/>
              <a:t> Mdm2’yi </a:t>
            </a:r>
            <a:r>
              <a:rPr lang="en-US" dirty="0" err="1" smtClean="0"/>
              <a:t>aktifleştirerek</a:t>
            </a:r>
            <a:r>
              <a:rPr lang="en-US" dirty="0" smtClean="0"/>
              <a:t> p53’ün </a:t>
            </a:r>
            <a:r>
              <a:rPr lang="en-US" dirty="0" err="1" smtClean="0"/>
              <a:t>yıkımına</a:t>
            </a:r>
            <a:r>
              <a:rPr lang="en-US" dirty="0" smtClean="0"/>
              <a:t> </a:t>
            </a:r>
            <a:r>
              <a:rPr lang="en-US" dirty="0" err="1" smtClean="0"/>
              <a:t>sebep</a:t>
            </a:r>
            <a:r>
              <a:rPr lang="en-US" dirty="0" smtClean="0"/>
              <a:t> </a:t>
            </a:r>
            <a:r>
              <a:rPr lang="en-US" dirty="0" err="1" smtClean="0"/>
              <a:t>olurken</a:t>
            </a:r>
            <a:r>
              <a:rPr lang="en-US" dirty="0" smtClean="0"/>
              <a:t> </a:t>
            </a:r>
            <a:r>
              <a:rPr lang="en-US" dirty="0" err="1" smtClean="0"/>
              <a:t>hücredeki</a:t>
            </a:r>
            <a:r>
              <a:rPr lang="en-US" dirty="0" smtClean="0"/>
              <a:t> en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mekanizmasını</a:t>
            </a:r>
            <a:r>
              <a:rPr lang="en-US" dirty="0" smtClean="0"/>
              <a:t> da </a:t>
            </a:r>
            <a:r>
              <a:rPr lang="en-US" dirty="0" err="1" smtClean="0"/>
              <a:t>ortadan</a:t>
            </a:r>
            <a:r>
              <a:rPr lang="en-US" dirty="0" smtClean="0"/>
              <a:t> </a:t>
            </a:r>
            <a:r>
              <a:rPr lang="en-US" dirty="0" err="1" smtClean="0"/>
              <a:t>kaldırabilirler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P53 ve </a:t>
            </a:r>
            <a:r>
              <a:rPr lang="tr-TR" sz="3200" b="1" dirty="0" err="1" smtClean="0"/>
              <a:t>apoptoz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Hücrede DNA bütünlüğünün bozulması ya da hücrenin herhangi bir </a:t>
            </a:r>
            <a:r>
              <a:rPr lang="tr-TR" sz="2800" dirty="0" err="1" smtClean="0"/>
              <a:t>defekti</a:t>
            </a:r>
            <a:r>
              <a:rPr lang="tr-TR" sz="2800" dirty="0" smtClean="0"/>
              <a:t> olması durumunda p53 proteini ortamın ne kadar stres altında olduğuna karar verir ve hücrenin tamire mi yoksa ölüme mi gitmesi gerektiğine karar verir.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83783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09_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17500"/>
            <a:ext cx="7642225" cy="62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4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09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8524875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Mdm2’yi </a:t>
            </a:r>
            <a:r>
              <a:rPr lang="en-US" dirty="0" err="1" smtClean="0"/>
              <a:t>etkileyen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protein de p14ARF’tır (</a:t>
            </a:r>
            <a:r>
              <a:rPr lang="en-US" dirty="0" err="1" smtClean="0"/>
              <a:t>farede</a:t>
            </a:r>
            <a:r>
              <a:rPr lang="en-US" dirty="0" smtClean="0"/>
              <a:t> p16INK4A)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 descr="fig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69875"/>
            <a:ext cx="5670550" cy="63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5720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ARF’lar</a:t>
            </a:r>
            <a:r>
              <a:rPr lang="en-US" dirty="0" smtClean="0"/>
              <a:t> Mdm2’ye </a:t>
            </a:r>
            <a:r>
              <a:rPr lang="en-US" dirty="0" err="1" smtClean="0"/>
              <a:t>bağlanarak</a:t>
            </a:r>
            <a:r>
              <a:rPr lang="en-US" dirty="0" smtClean="0"/>
              <a:t> p53 </a:t>
            </a:r>
            <a:r>
              <a:rPr lang="en-US" dirty="0" err="1" smtClean="0"/>
              <a:t>üzerindeki</a:t>
            </a:r>
            <a:r>
              <a:rPr lang="en-US" dirty="0" smtClean="0"/>
              <a:t> </a:t>
            </a:r>
            <a:r>
              <a:rPr lang="en-US" dirty="0" err="1" smtClean="0"/>
              <a:t>aktivitesine</a:t>
            </a:r>
            <a:r>
              <a:rPr lang="en-US" dirty="0" smtClean="0"/>
              <a:t> </a:t>
            </a:r>
            <a:r>
              <a:rPr lang="en-US" dirty="0" err="1" smtClean="0"/>
              <a:t>engel</a:t>
            </a:r>
            <a:r>
              <a:rPr lang="en-US" dirty="0" smtClean="0"/>
              <a:t> </a:t>
            </a:r>
            <a:r>
              <a:rPr lang="en-US" dirty="0" err="1" smtClean="0"/>
              <a:t>olurlar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Düşmanımın</a:t>
            </a:r>
            <a:r>
              <a:rPr lang="en-US" dirty="0" smtClean="0"/>
              <a:t> </a:t>
            </a:r>
            <a:r>
              <a:rPr lang="en-US" dirty="0" err="1" smtClean="0"/>
              <a:t>düşmanı</a:t>
            </a:r>
            <a:r>
              <a:rPr lang="en-US" dirty="0" smtClean="0"/>
              <a:t> </a:t>
            </a:r>
            <a:r>
              <a:rPr lang="en-US" dirty="0" err="1" smtClean="0"/>
              <a:t>dostumdur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Bu </a:t>
            </a:r>
            <a:r>
              <a:rPr lang="en-US" dirty="0" err="1" smtClean="0">
                <a:sym typeface="Wingdings"/>
              </a:rPr>
              <a:t>sayede</a:t>
            </a:r>
            <a:r>
              <a:rPr lang="en-US" dirty="0" smtClean="0">
                <a:sym typeface="Wingdings"/>
              </a:rPr>
              <a:t> p53 </a:t>
            </a:r>
            <a:r>
              <a:rPr lang="en-US" dirty="0" err="1" smtClean="0">
                <a:sym typeface="Wingdings"/>
              </a:rPr>
              <a:t>seviyesi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hücrede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artabilir</a:t>
            </a:r>
            <a:r>
              <a:rPr lang="en-US" dirty="0" smtClean="0">
                <a:sym typeface="Wingding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ARF </a:t>
            </a:r>
            <a:r>
              <a:rPr lang="en-US" dirty="0" err="1" smtClean="0"/>
              <a:t>ve</a:t>
            </a:r>
            <a:r>
              <a:rPr lang="en-US" dirty="0" smtClean="0"/>
              <a:t> p53’e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apoptoz</a:t>
            </a:r>
            <a:r>
              <a:rPr lang="en-US" dirty="0" smtClean="0"/>
              <a:t>,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yolaklarını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ederek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 </a:t>
            </a:r>
            <a:r>
              <a:rPr lang="en-US" dirty="0" err="1" smtClean="0"/>
              <a:t>kanserleşmeden</a:t>
            </a:r>
            <a:r>
              <a:rPr lang="en-US" dirty="0" smtClean="0"/>
              <a:t> </a:t>
            </a:r>
            <a:r>
              <a:rPr lang="en-US" dirty="0" err="1" smtClean="0"/>
              <a:t>korurlar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32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ARF’ın</a:t>
            </a:r>
            <a:r>
              <a:rPr lang="en-US" sz="2800" dirty="0" smtClean="0"/>
              <a:t> </a:t>
            </a:r>
            <a:r>
              <a:rPr lang="en-US" sz="2800" dirty="0" err="1" smtClean="0"/>
              <a:t>regülasyonu</a:t>
            </a:r>
            <a:r>
              <a:rPr lang="en-US" sz="2800" dirty="0" smtClean="0"/>
              <a:t> E2F </a:t>
            </a:r>
            <a:r>
              <a:rPr lang="en-US" sz="2800" dirty="0" err="1" smtClean="0"/>
              <a:t>transkripsiyon</a:t>
            </a:r>
            <a:r>
              <a:rPr lang="en-US" sz="2800" dirty="0" smtClean="0"/>
              <a:t> </a:t>
            </a:r>
            <a:r>
              <a:rPr lang="en-US" sz="2800" dirty="0" err="1" smtClean="0"/>
              <a:t>faktörünün</a:t>
            </a:r>
            <a:r>
              <a:rPr lang="en-US" sz="2800" dirty="0" smtClean="0"/>
              <a:t> </a:t>
            </a:r>
            <a:r>
              <a:rPr lang="en-US" sz="2800" dirty="0" err="1" smtClean="0"/>
              <a:t>seviyesi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düzenlenir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E2F’in </a:t>
            </a:r>
            <a:r>
              <a:rPr lang="en-US" sz="2800" dirty="0" err="1" smtClean="0"/>
              <a:t>ifadesi</a:t>
            </a:r>
            <a:r>
              <a:rPr lang="en-US" sz="2800" dirty="0" smtClean="0"/>
              <a:t> </a:t>
            </a:r>
            <a:r>
              <a:rPr lang="en-US" sz="2800" dirty="0" err="1" smtClean="0"/>
              <a:t>çok</a:t>
            </a:r>
            <a:r>
              <a:rPr lang="en-US" sz="2800" dirty="0" smtClean="0"/>
              <a:t> </a:t>
            </a:r>
            <a:r>
              <a:rPr lang="en-US" sz="2800" dirty="0" err="1" smtClean="0"/>
              <a:t>yüksek</a:t>
            </a:r>
            <a:r>
              <a:rPr lang="en-US" sz="2800" dirty="0" smtClean="0"/>
              <a:t> </a:t>
            </a:r>
            <a:r>
              <a:rPr lang="en-US" sz="2800" dirty="0" err="1" smtClean="0"/>
              <a:t>ise</a:t>
            </a:r>
            <a:r>
              <a:rPr lang="en-US" sz="2800" dirty="0" smtClean="0"/>
              <a:t> </a:t>
            </a:r>
            <a:r>
              <a:rPr lang="en-US" sz="2800" dirty="0" err="1" smtClean="0"/>
              <a:t>Rb’de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sorun</a:t>
            </a:r>
            <a:r>
              <a:rPr lang="en-US" sz="2800" dirty="0" smtClean="0"/>
              <a:t> </a:t>
            </a:r>
            <a:r>
              <a:rPr lang="en-US" sz="2800" dirty="0" err="1" smtClean="0"/>
              <a:t>var</a:t>
            </a:r>
            <a:r>
              <a:rPr lang="en-US" sz="2800" dirty="0" smtClean="0"/>
              <a:t> </a:t>
            </a:r>
            <a:r>
              <a:rPr lang="en-US" sz="2800" dirty="0" err="1" smtClean="0"/>
              <a:t>demektir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Hücreler</a:t>
            </a:r>
            <a:r>
              <a:rPr lang="en-US" sz="2800" dirty="0" smtClean="0"/>
              <a:t> E2F’in </a:t>
            </a:r>
            <a:r>
              <a:rPr lang="en-US" sz="2800" dirty="0" err="1" smtClean="0"/>
              <a:t>çok</a:t>
            </a:r>
            <a:r>
              <a:rPr lang="en-US" sz="2800" dirty="0" smtClean="0"/>
              <a:t> </a:t>
            </a:r>
            <a:r>
              <a:rPr lang="en-US" sz="2800" dirty="0" err="1" smtClean="0"/>
              <a:t>ifade</a:t>
            </a:r>
            <a:r>
              <a:rPr lang="en-US" sz="2800" dirty="0" smtClean="0"/>
              <a:t> </a:t>
            </a:r>
            <a:r>
              <a:rPr lang="en-US" sz="2800" dirty="0" err="1" smtClean="0"/>
              <a:t>edilmesine</a:t>
            </a:r>
            <a:r>
              <a:rPr lang="en-US" sz="2800" dirty="0" smtClean="0"/>
              <a:t> </a:t>
            </a:r>
            <a:r>
              <a:rPr lang="en-US" sz="2800" dirty="0" err="1" smtClean="0"/>
              <a:t>karşı</a:t>
            </a:r>
            <a:r>
              <a:rPr lang="en-US" sz="2800" dirty="0" smtClean="0"/>
              <a:t> </a:t>
            </a:r>
            <a:r>
              <a:rPr lang="en-US" sz="2800" dirty="0" err="1" smtClean="0"/>
              <a:t>önlem</a:t>
            </a:r>
            <a:r>
              <a:rPr lang="en-US" sz="2800" dirty="0" smtClean="0"/>
              <a:t> </a:t>
            </a:r>
            <a:r>
              <a:rPr lang="en-US" sz="2800" dirty="0" err="1" smtClean="0"/>
              <a:t>alırlar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direkt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apoptozu</a:t>
            </a:r>
            <a:r>
              <a:rPr lang="en-US" sz="2800" dirty="0" smtClean="0"/>
              <a:t> </a:t>
            </a:r>
            <a:r>
              <a:rPr lang="en-US" sz="2800" dirty="0" err="1" smtClean="0"/>
              <a:t>başlatan</a:t>
            </a:r>
            <a:r>
              <a:rPr lang="en-US" sz="2800" dirty="0" smtClean="0"/>
              <a:t> </a:t>
            </a:r>
            <a:r>
              <a:rPr lang="en-US" sz="2800" dirty="0" err="1" smtClean="0"/>
              <a:t>genlerin</a:t>
            </a:r>
            <a:r>
              <a:rPr lang="en-US" sz="2800" dirty="0" smtClean="0"/>
              <a:t> </a:t>
            </a:r>
            <a:r>
              <a:rPr lang="en-US" sz="2800" dirty="0" err="1" smtClean="0"/>
              <a:t>ifadelerini</a:t>
            </a:r>
            <a:r>
              <a:rPr lang="en-US" sz="2800" dirty="0" smtClean="0"/>
              <a:t> </a:t>
            </a:r>
            <a:r>
              <a:rPr lang="en-US" sz="2800" dirty="0" err="1" smtClean="0"/>
              <a:t>arttırılar</a:t>
            </a:r>
            <a:r>
              <a:rPr lang="en-US" sz="2800" dirty="0" smtClean="0"/>
              <a:t>: </a:t>
            </a:r>
            <a:r>
              <a:rPr lang="en-US" sz="2800" dirty="0" err="1" smtClean="0"/>
              <a:t>kaspazlar</a:t>
            </a:r>
            <a:r>
              <a:rPr lang="en-US" sz="2800" dirty="0" smtClean="0"/>
              <a:t> (3, 7, 8 </a:t>
            </a:r>
            <a:r>
              <a:rPr lang="en-US" sz="2800" dirty="0" err="1" smtClean="0"/>
              <a:t>ve</a:t>
            </a:r>
            <a:r>
              <a:rPr lang="en-US" sz="2800" dirty="0" smtClean="0"/>
              <a:t> 9), pro-</a:t>
            </a:r>
            <a:r>
              <a:rPr lang="en-US" sz="2800" dirty="0" err="1" smtClean="0"/>
              <a:t>apoptotik</a:t>
            </a:r>
            <a:r>
              <a:rPr lang="en-US" sz="2800" dirty="0" smtClean="0"/>
              <a:t> Bcl-2 </a:t>
            </a:r>
            <a:r>
              <a:rPr lang="en-US" sz="2800" dirty="0" err="1" smtClean="0"/>
              <a:t>alakalı</a:t>
            </a:r>
            <a:r>
              <a:rPr lang="en-US" sz="2800" dirty="0" smtClean="0"/>
              <a:t> </a:t>
            </a:r>
            <a:r>
              <a:rPr lang="en-US" sz="2800" dirty="0" err="1" smtClean="0"/>
              <a:t>proteinler</a:t>
            </a:r>
            <a:r>
              <a:rPr lang="en-US" sz="2800" dirty="0" smtClean="0"/>
              <a:t> (</a:t>
            </a:r>
            <a:r>
              <a:rPr lang="en-US" sz="2800" dirty="0" err="1" smtClean="0"/>
              <a:t>Bim</a:t>
            </a:r>
            <a:r>
              <a:rPr lang="en-US" sz="2800" dirty="0" smtClean="0"/>
              <a:t>, </a:t>
            </a:r>
            <a:r>
              <a:rPr lang="en-US" sz="2800" dirty="0" err="1" smtClean="0"/>
              <a:t>Noxa</a:t>
            </a:r>
            <a:r>
              <a:rPr lang="en-US" sz="2800" dirty="0" smtClean="0"/>
              <a:t>, PUMA), Apaf-1 </a:t>
            </a:r>
            <a:r>
              <a:rPr lang="en-US" sz="2800" dirty="0" err="1" smtClean="0"/>
              <a:t>ve</a:t>
            </a:r>
            <a:r>
              <a:rPr lang="en-US" sz="2800" dirty="0" smtClean="0"/>
              <a:t> p73. </a:t>
            </a:r>
          </a:p>
          <a:p>
            <a:r>
              <a:rPr lang="en-US" sz="2800" dirty="0" err="1" smtClean="0"/>
              <a:t>pRb</a:t>
            </a:r>
            <a:r>
              <a:rPr lang="en-US" sz="2800" dirty="0" smtClean="0"/>
              <a:t>      E2F       ARF      MDM2       p53       </a:t>
            </a:r>
            <a:r>
              <a:rPr lang="en-US" sz="2800" dirty="0" err="1" smtClean="0"/>
              <a:t>apoptoz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0" y="5445153"/>
            <a:ext cx="317376" cy="228600"/>
            <a:chOff x="1676400" y="5445153"/>
            <a:chExt cx="317376" cy="228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76400" y="5562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993776" y="5445153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2590800" y="5562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645024" y="5428145"/>
            <a:ext cx="317376" cy="228600"/>
            <a:chOff x="1676400" y="5445153"/>
            <a:chExt cx="317376" cy="228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76400" y="5562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993776" y="5445153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169024" y="5445153"/>
            <a:ext cx="317376" cy="228600"/>
            <a:chOff x="1676400" y="5445153"/>
            <a:chExt cx="317376" cy="228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676400" y="5562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93776" y="5445153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6324600" y="5562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223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table_0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30200"/>
            <a:ext cx="56610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1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P53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apoptoz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tamir</a:t>
            </a:r>
            <a:r>
              <a:rPr lang="en-US" dirty="0" smtClean="0"/>
              <a:t> </a:t>
            </a:r>
            <a:r>
              <a:rPr lang="en-US" dirty="0" err="1" smtClean="0"/>
              <a:t>edilemeyecek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ağır</a:t>
            </a:r>
            <a:r>
              <a:rPr lang="en-US" dirty="0" smtClean="0"/>
              <a:t> </a:t>
            </a:r>
            <a:r>
              <a:rPr lang="en-US" dirty="0" err="1" smtClean="0"/>
              <a:t>durumda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p53; </a:t>
            </a:r>
            <a:r>
              <a:rPr lang="en-US" dirty="0" err="1" smtClean="0"/>
              <a:t>ağır</a:t>
            </a:r>
            <a:r>
              <a:rPr lang="en-US" dirty="0" smtClean="0"/>
              <a:t> </a:t>
            </a:r>
            <a:r>
              <a:rPr lang="en-US" dirty="0" err="1" smtClean="0"/>
              <a:t>genomik</a:t>
            </a:r>
            <a:r>
              <a:rPr lang="en-US" dirty="0" smtClean="0"/>
              <a:t> </a:t>
            </a:r>
            <a:r>
              <a:rPr lang="en-US" dirty="0" err="1" smtClean="0"/>
              <a:t>hasar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anoxia (</a:t>
            </a:r>
            <a:r>
              <a:rPr lang="en-US" dirty="0" err="1" smtClean="0"/>
              <a:t>oksijensizlik</a:t>
            </a:r>
            <a:r>
              <a:rPr lang="en-US" dirty="0" smtClean="0"/>
              <a:t>) </a:t>
            </a:r>
            <a:r>
              <a:rPr lang="en-US" dirty="0" err="1" smtClean="0"/>
              <a:t>gibi</a:t>
            </a:r>
            <a:r>
              <a:rPr lang="en-US" dirty="0" smtClean="0"/>
              <a:t> p53 </a:t>
            </a:r>
            <a:r>
              <a:rPr lang="en-US" dirty="0" err="1" smtClean="0"/>
              <a:t>hücreyi</a:t>
            </a:r>
            <a:r>
              <a:rPr lang="en-US" dirty="0" smtClean="0"/>
              <a:t> </a:t>
            </a:r>
            <a:r>
              <a:rPr lang="en-US" dirty="0" err="1" smtClean="0"/>
              <a:t>apoptoza</a:t>
            </a:r>
            <a:r>
              <a:rPr lang="en-US" dirty="0" smtClean="0"/>
              <a:t> </a:t>
            </a:r>
            <a:r>
              <a:rPr lang="en-US" dirty="0" err="1" smtClean="0"/>
              <a:t>sürükler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54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_09_1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256"/>
            <a:ext cx="4106863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1752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Apoptoza</a:t>
            </a:r>
            <a:r>
              <a:rPr lang="en-US" dirty="0" smtClean="0"/>
              <a:t> </a:t>
            </a:r>
            <a:r>
              <a:rPr lang="en-US" dirty="0" err="1" smtClean="0"/>
              <a:t>giren</a:t>
            </a:r>
            <a:r>
              <a:rPr lang="en-US" dirty="0" smtClean="0"/>
              <a:t> </a:t>
            </a:r>
            <a:r>
              <a:rPr lang="en-US" dirty="0" err="1" smtClean="0"/>
              <a:t>hücrenin</a:t>
            </a:r>
            <a:r>
              <a:rPr lang="en-US" dirty="0" smtClean="0"/>
              <a:t> </a:t>
            </a:r>
            <a:r>
              <a:rPr lang="en-US" dirty="0" err="1" smtClean="0"/>
              <a:t>yüzeyi</a:t>
            </a:r>
            <a:r>
              <a:rPr lang="en-US" dirty="0" smtClean="0"/>
              <a:t> </a:t>
            </a:r>
            <a:r>
              <a:rPr lang="en-US" dirty="0" err="1" smtClean="0"/>
              <a:t>baloncuklar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ure_09_1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0"/>
            <a:ext cx="85312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8790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Apoptoza</a:t>
            </a:r>
            <a:r>
              <a:rPr lang="en-US" dirty="0" smtClean="0"/>
              <a:t> </a:t>
            </a:r>
            <a:r>
              <a:rPr lang="en-US" dirty="0" err="1" smtClean="0"/>
              <a:t>giren</a:t>
            </a:r>
            <a:r>
              <a:rPr lang="en-US" dirty="0" smtClean="0"/>
              <a:t> </a:t>
            </a:r>
            <a:r>
              <a:rPr lang="en-US" dirty="0" err="1" smtClean="0"/>
              <a:t>hücrenin</a:t>
            </a:r>
            <a:r>
              <a:rPr lang="en-US" dirty="0" smtClean="0"/>
              <a:t> </a:t>
            </a:r>
            <a:r>
              <a:rPr lang="en-US" dirty="0" err="1" smtClean="0"/>
              <a:t>çekirdeği</a:t>
            </a:r>
            <a:r>
              <a:rPr lang="en-US" dirty="0" smtClean="0"/>
              <a:t> </a:t>
            </a:r>
            <a:r>
              <a:rPr lang="en-US" dirty="0" err="1" smtClean="0"/>
              <a:t>yoğun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alır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igure_09_1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"/>
            <a:ext cx="5502275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7526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Apoptoza</a:t>
            </a:r>
            <a:r>
              <a:rPr lang="en-US" dirty="0" smtClean="0"/>
              <a:t> </a:t>
            </a:r>
            <a:r>
              <a:rPr lang="en-US" dirty="0" err="1" smtClean="0"/>
              <a:t>giren</a:t>
            </a:r>
            <a:r>
              <a:rPr lang="en-US" dirty="0" smtClean="0"/>
              <a:t> </a:t>
            </a:r>
            <a:r>
              <a:rPr lang="en-US" dirty="0" err="1" smtClean="0"/>
              <a:t>hücrenin</a:t>
            </a:r>
            <a:r>
              <a:rPr lang="en-US" dirty="0" smtClean="0"/>
              <a:t> </a:t>
            </a:r>
            <a:r>
              <a:rPr lang="en-US" dirty="0" err="1" smtClean="0"/>
              <a:t>DNA’sı</a:t>
            </a:r>
            <a:r>
              <a:rPr lang="en-US" dirty="0" smtClean="0"/>
              <a:t> </a:t>
            </a:r>
            <a:r>
              <a:rPr lang="en-US" dirty="0" err="1" smtClean="0"/>
              <a:t>fragmente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apoptotik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parçalanır</a:t>
            </a:r>
            <a:r>
              <a:rPr lang="en-US" dirty="0" smtClean="0"/>
              <a:t>. Bu </a:t>
            </a:r>
            <a:r>
              <a:rPr lang="en-US" dirty="0" err="1" smtClean="0"/>
              <a:t>parçalar</a:t>
            </a:r>
            <a:r>
              <a:rPr lang="en-US" dirty="0" smtClean="0"/>
              <a:t> </a:t>
            </a:r>
            <a:r>
              <a:rPr lang="en-US" dirty="0" err="1" smtClean="0"/>
              <a:t>komşu</a:t>
            </a:r>
            <a:r>
              <a:rPr lang="en-US" dirty="0" smtClean="0"/>
              <a:t> </a:t>
            </a:r>
            <a:r>
              <a:rPr lang="en-US" dirty="0" err="1" smtClean="0"/>
              <a:t>hücreler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sindirilir</a:t>
            </a:r>
            <a:r>
              <a:rPr lang="en-US" dirty="0" smtClean="0"/>
              <a:t>. </a:t>
            </a:r>
            <a:r>
              <a:rPr lang="en-US" dirty="0" err="1" smtClean="0"/>
              <a:t>Makrofajlar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fagositoz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igure_0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6200"/>
            <a:ext cx="6019800" cy="460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124200" y="2743200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SV40 DNA virüsü ile </a:t>
            </a:r>
            <a:r>
              <a:rPr lang="tr-TR" dirty="0" err="1" smtClean="0"/>
              <a:t>transforme</a:t>
            </a:r>
            <a:r>
              <a:rPr lang="tr-TR" dirty="0" smtClean="0"/>
              <a:t> olmuş fare hücrelerinde LT-antijeni ile birlikte çöken ve </a:t>
            </a:r>
            <a:r>
              <a:rPr lang="tr-TR" dirty="0" err="1" smtClean="0"/>
              <a:t>transforme</a:t>
            </a:r>
            <a:r>
              <a:rPr lang="tr-TR" dirty="0" smtClean="0"/>
              <a:t> olan hücrelerde varlığına rastlanan 53-54 </a:t>
            </a:r>
            <a:r>
              <a:rPr lang="tr-TR" dirty="0" err="1" smtClean="0"/>
              <a:t>KDa</a:t>
            </a:r>
            <a:r>
              <a:rPr lang="tr-TR" dirty="0" smtClean="0"/>
              <a:t> ağırlığında bir proteine rastlanmıştır ve bu proteine p53 denmiştir.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proteinin </a:t>
            </a:r>
            <a:r>
              <a:rPr lang="tr-TR" dirty="0" err="1" smtClean="0"/>
              <a:t>viral</a:t>
            </a:r>
            <a:r>
              <a:rPr lang="tr-TR" dirty="0" smtClean="0"/>
              <a:t> değil hücresel olduğu bulunmuştur.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Daha sonra kimyasal </a:t>
            </a:r>
            <a:r>
              <a:rPr lang="tr-TR" dirty="0" err="1" smtClean="0"/>
              <a:t>karsinojene</a:t>
            </a:r>
            <a:r>
              <a:rPr lang="tr-TR" dirty="0" smtClean="0"/>
              <a:t> maruz bırakılan hücrelerde de aynı proteinin varlığı tespit edilmiştir.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bulgular </a:t>
            </a:r>
            <a:r>
              <a:rPr lang="tr-TR" dirty="0" err="1" smtClean="0"/>
              <a:t>Large</a:t>
            </a:r>
            <a:r>
              <a:rPr lang="tr-TR" dirty="0" smtClean="0"/>
              <a:t>-T antijeninin konakçı hücrenin proteinlere bağlandığını göstermiştir. 7 yıl sonra LT-antijeninin Rb’ye de bağlandığı bulunmuştur.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8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Fig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33400"/>
            <a:ext cx="8535987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1148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Apoptotic </a:t>
            </a:r>
            <a:r>
              <a:rPr lang="en-US" dirty="0" err="1" smtClean="0"/>
              <a:t>hücrelerin</a:t>
            </a:r>
            <a:r>
              <a:rPr lang="en-US" dirty="0" smtClean="0"/>
              <a:t> </a:t>
            </a:r>
            <a:r>
              <a:rPr lang="en-US" dirty="0" err="1" smtClean="0"/>
              <a:t>makrofajlar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fagositoz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apoptotik</a:t>
            </a:r>
            <a:r>
              <a:rPr lang="en-US" dirty="0" smtClean="0"/>
              <a:t> </a:t>
            </a:r>
            <a:r>
              <a:rPr lang="en-US" dirty="0" err="1" smtClean="0"/>
              <a:t>hücrelerin</a:t>
            </a:r>
            <a:r>
              <a:rPr lang="en-US" dirty="0" smtClean="0"/>
              <a:t> </a:t>
            </a:r>
            <a:r>
              <a:rPr lang="en-US" dirty="0" err="1" smtClean="0"/>
              <a:t>yüzeyindeki</a:t>
            </a:r>
            <a:r>
              <a:rPr lang="en-US" dirty="0" smtClean="0"/>
              <a:t> “</a:t>
            </a:r>
            <a:r>
              <a:rPr lang="en-US" dirty="0" err="1" smtClean="0"/>
              <a:t>beni</a:t>
            </a:r>
            <a:r>
              <a:rPr lang="en-US" dirty="0" smtClean="0"/>
              <a:t> ye” </a:t>
            </a:r>
            <a:r>
              <a:rPr lang="en-US" dirty="0" err="1" smtClean="0"/>
              <a:t>sinyalleri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mümkündür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Normal </a:t>
            </a:r>
            <a:r>
              <a:rPr lang="en-US" dirty="0" err="1" smtClean="0"/>
              <a:t>hücrelerin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zarının</a:t>
            </a:r>
            <a:r>
              <a:rPr lang="en-US" dirty="0" smtClean="0"/>
              <a:t>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kısmında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fosfatidilserin</a:t>
            </a:r>
            <a:r>
              <a:rPr lang="en-US" dirty="0" smtClean="0"/>
              <a:t> (PS) </a:t>
            </a:r>
            <a:r>
              <a:rPr lang="en-US" dirty="0" err="1" smtClean="0"/>
              <a:t>apoptotik</a:t>
            </a:r>
            <a:r>
              <a:rPr lang="en-US" dirty="0" smtClean="0"/>
              <a:t> </a:t>
            </a:r>
            <a:r>
              <a:rPr lang="en-US" dirty="0" err="1" smtClean="0"/>
              <a:t>hücrelerde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dışında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alır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PS </a:t>
            </a:r>
            <a:r>
              <a:rPr lang="en-US" dirty="0" err="1" smtClean="0"/>
              <a:t>makrofajlarda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annexin</a:t>
            </a:r>
            <a:r>
              <a:rPr lang="en-US" dirty="0" smtClean="0"/>
              <a:t> </a:t>
            </a:r>
            <a:r>
              <a:rPr lang="en-US" dirty="0" err="1" smtClean="0"/>
              <a:t>reseptörleri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tanınır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fagositozu</a:t>
            </a:r>
            <a:r>
              <a:rPr lang="en-US" dirty="0" smtClean="0"/>
              <a:t> </a:t>
            </a:r>
            <a:r>
              <a:rPr lang="en-US" dirty="0" err="1" smtClean="0"/>
              <a:t>indükler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figure_09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8000"/>
            <a:ext cx="85312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table_09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55600"/>
            <a:ext cx="4686300" cy="615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9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53 </a:t>
            </a:r>
            <a:r>
              <a:rPr lang="en-US" dirty="0" err="1" smtClean="0"/>
              <a:t>bağımsız</a:t>
            </a:r>
            <a:r>
              <a:rPr lang="en-US" dirty="0" smtClean="0"/>
              <a:t> </a:t>
            </a:r>
            <a:r>
              <a:rPr lang="en-US" dirty="0" err="1" smtClean="0"/>
              <a:t>apoptoz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Hücreler</a:t>
            </a:r>
            <a:r>
              <a:rPr lang="en-US" dirty="0" smtClean="0"/>
              <a:t> her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apoptoza</a:t>
            </a:r>
            <a:r>
              <a:rPr lang="en-US" dirty="0" smtClean="0"/>
              <a:t> </a:t>
            </a:r>
            <a:r>
              <a:rPr lang="en-US" dirty="0" err="1" smtClean="0"/>
              <a:t>gitmek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p53’e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duymazlar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P53’ün </a:t>
            </a:r>
            <a:r>
              <a:rPr lang="en-US" dirty="0" err="1" smtClean="0"/>
              <a:t>fonksiyonunu</a:t>
            </a:r>
            <a:r>
              <a:rPr lang="en-US" dirty="0" smtClean="0"/>
              <a:t> </a:t>
            </a:r>
            <a:r>
              <a:rPr lang="en-US" dirty="0" err="1" smtClean="0"/>
              <a:t>kaybetmesi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hücrelerinin</a:t>
            </a:r>
            <a:r>
              <a:rPr lang="en-US" dirty="0" smtClean="0"/>
              <a:t> </a:t>
            </a:r>
            <a:r>
              <a:rPr lang="en-US" dirty="0" err="1" smtClean="0"/>
              <a:t>apopt</a:t>
            </a:r>
            <a:r>
              <a:rPr lang="tr-TR" dirty="0" smtClean="0"/>
              <a:t>o</a:t>
            </a:r>
            <a:r>
              <a:rPr lang="en-US" dirty="0" err="1" smtClean="0"/>
              <a:t>zdan</a:t>
            </a:r>
            <a:r>
              <a:rPr lang="en-US" dirty="0" smtClean="0"/>
              <a:t> </a:t>
            </a:r>
            <a:r>
              <a:rPr lang="en-US" dirty="0" err="1" smtClean="0"/>
              <a:t>kaçmak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kullandığı</a:t>
            </a:r>
            <a:r>
              <a:rPr lang="en-US" dirty="0" smtClean="0"/>
              <a:t> </a:t>
            </a:r>
            <a:r>
              <a:rPr lang="en-US" dirty="0" err="1" smtClean="0"/>
              <a:t>mekanizmalardan</a:t>
            </a:r>
            <a:r>
              <a:rPr lang="en-US" dirty="0" smtClean="0"/>
              <a:t> </a:t>
            </a: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tanesidir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 cell lymphoma gene (bcl-2)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konudaki</a:t>
            </a:r>
            <a:r>
              <a:rPr lang="en-US" dirty="0" smtClean="0"/>
              <a:t> ilk </a:t>
            </a:r>
            <a:r>
              <a:rPr lang="en-US" dirty="0" err="1" smtClean="0"/>
              <a:t>proteindir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araştırmalar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onkogen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bcl-2’nin normal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onkoen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davranmadığını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anti-</a:t>
            </a:r>
            <a:r>
              <a:rPr lang="en-US" dirty="0" err="1" smtClean="0"/>
              <a:t>apoptotik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protein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göstermiştir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P53 </a:t>
            </a:r>
            <a:r>
              <a:rPr lang="en-US" dirty="0" err="1" smtClean="0"/>
              <a:t>ile</a:t>
            </a:r>
            <a:r>
              <a:rPr lang="en-US" dirty="0" smtClean="0"/>
              <a:t> tam </a:t>
            </a:r>
            <a:r>
              <a:rPr lang="en-US" dirty="0" err="1" smtClean="0"/>
              <a:t>anlamıyla</a:t>
            </a:r>
            <a:r>
              <a:rPr lang="en-US" dirty="0" smtClean="0"/>
              <a:t> zıt </a:t>
            </a:r>
            <a:r>
              <a:rPr lang="en-US" dirty="0" err="1" smtClean="0"/>
              <a:t>çalışırlar</a:t>
            </a:r>
            <a:r>
              <a:rPr lang="en-US" dirty="0" smtClean="0"/>
              <a:t>. </a:t>
            </a:r>
            <a:r>
              <a:rPr lang="en-US" dirty="0" err="1" smtClean="0"/>
              <a:t>Biri</a:t>
            </a:r>
            <a:r>
              <a:rPr lang="en-US" dirty="0" smtClean="0"/>
              <a:t> </a:t>
            </a:r>
            <a:r>
              <a:rPr lang="en-US" dirty="0" err="1" smtClean="0"/>
              <a:t>apoptozu</a:t>
            </a:r>
            <a:r>
              <a:rPr lang="en-US" dirty="0" smtClean="0"/>
              <a:t> </a:t>
            </a:r>
            <a:r>
              <a:rPr lang="en-US" dirty="0" err="1" smtClean="0"/>
              <a:t>indükler</a:t>
            </a:r>
            <a:r>
              <a:rPr lang="en-US" dirty="0" smtClean="0"/>
              <a:t> </a:t>
            </a:r>
            <a:r>
              <a:rPr lang="en-US" dirty="0" err="1" smtClean="0"/>
              <a:t>diğeri</a:t>
            </a:r>
            <a:r>
              <a:rPr lang="en-US" dirty="0" smtClean="0"/>
              <a:t> </a:t>
            </a:r>
            <a:r>
              <a:rPr lang="en-US" dirty="0" err="1" smtClean="0"/>
              <a:t>engel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90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figure_09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1225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0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_09_24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06700"/>
            <a:ext cx="2186513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Bcl-2 </a:t>
            </a:r>
            <a:r>
              <a:rPr lang="en-US" sz="3600" b="1" dirty="0" err="1" smtClean="0"/>
              <a:t>nasıl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çalışır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Bcl-2 </a:t>
            </a:r>
            <a:r>
              <a:rPr lang="en-US" dirty="0" err="1" smtClean="0"/>
              <a:t>mitakondrinin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membranında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alır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Apoptozda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oyunculardan</a:t>
            </a:r>
            <a:r>
              <a:rPr lang="en-US" dirty="0" smtClean="0"/>
              <a:t> </a:t>
            </a:r>
            <a:r>
              <a:rPr lang="en-US" dirty="0" err="1" smtClean="0"/>
              <a:t>biri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sitokrom</a:t>
            </a:r>
            <a:r>
              <a:rPr lang="en-US" dirty="0" smtClean="0"/>
              <a:t> c </a:t>
            </a:r>
            <a:r>
              <a:rPr lang="en-US" dirty="0" err="1" smtClean="0"/>
              <a:t>mitokondrinin</a:t>
            </a:r>
            <a:r>
              <a:rPr lang="en-US" dirty="0" smtClean="0"/>
              <a:t>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membranının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alır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tr-TR" dirty="0" smtClean="0"/>
              <a:t>  </a:t>
            </a:r>
            <a:r>
              <a:rPr lang="en-US" dirty="0" err="1" smtClean="0"/>
              <a:t>elektron</a:t>
            </a:r>
            <a:r>
              <a:rPr lang="en-US" dirty="0" smtClean="0"/>
              <a:t> </a:t>
            </a:r>
            <a:r>
              <a:rPr lang="en-US" dirty="0" err="1" smtClean="0"/>
              <a:t>transferi</a:t>
            </a:r>
            <a:r>
              <a:rPr lang="en-US" dirty="0" smtClean="0"/>
              <a:t> </a:t>
            </a:r>
            <a:r>
              <a:rPr lang="en-US" dirty="0" err="1" smtClean="0"/>
              <a:t>yapar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Hücrede</a:t>
            </a:r>
            <a:r>
              <a:rPr lang="en-US" dirty="0" smtClean="0"/>
              <a:t> </a:t>
            </a:r>
            <a:r>
              <a:rPr lang="en-US" dirty="0" err="1" smtClean="0"/>
              <a:t>apoptoz</a:t>
            </a:r>
            <a:r>
              <a:rPr lang="en-US" dirty="0" smtClean="0"/>
              <a:t> </a:t>
            </a:r>
            <a:r>
              <a:rPr lang="en-US" dirty="0" err="1" smtClean="0"/>
              <a:t>sinyali</a:t>
            </a:r>
            <a:r>
              <a:rPr lang="en-US" dirty="0" smtClean="0"/>
              <a:t> </a:t>
            </a:r>
            <a:r>
              <a:rPr lang="en-US" dirty="0" err="1" smtClean="0"/>
              <a:t>yayılınca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açılır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sitokrom</a:t>
            </a:r>
            <a:r>
              <a:rPr lang="en-US" dirty="0" smtClean="0"/>
              <a:t> </a:t>
            </a:r>
            <a:r>
              <a:rPr lang="en-US" dirty="0" err="1" smtClean="0"/>
              <a:t>c’ler</a:t>
            </a:r>
            <a:r>
              <a:rPr lang="en-US" dirty="0"/>
              <a:t> </a:t>
            </a:r>
            <a:r>
              <a:rPr lang="en-US" dirty="0" err="1" smtClean="0"/>
              <a:t>sitoplazmaya</a:t>
            </a:r>
            <a:r>
              <a:rPr lang="en-US" dirty="0" smtClean="0"/>
              <a:t> </a:t>
            </a:r>
            <a:r>
              <a:rPr lang="en-US" dirty="0" err="1" smtClean="0"/>
              <a:t>dağılır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Sitoplazmik</a:t>
            </a:r>
            <a:r>
              <a:rPr lang="en-US" dirty="0" smtClean="0"/>
              <a:t> </a:t>
            </a:r>
            <a:r>
              <a:rPr lang="en-US" dirty="0" err="1" smtClean="0"/>
              <a:t>sitokom</a:t>
            </a:r>
            <a:r>
              <a:rPr lang="en-US" dirty="0" smtClean="0"/>
              <a:t> c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apoptotik</a:t>
            </a:r>
            <a:r>
              <a:rPr lang="en-US" dirty="0"/>
              <a:t> </a:t>
            </a:r>
            <a:r>
              <a:rPr lang="en-US" dirty="0" err="1" smtClean="0"/>
              <a:t>proteinler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etkileşime</a:t>
            </a:r>
            <a:r>
              <a:rPr lang="en-US" dirty="0" smtClean="0"/>
              <a:t> </a:t>
            </a:r>
            <a:r>
              <a:rPr lang="en-US" dirty="0" err="1" smtClean="0"/>
              <a:t>geçer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olayı</a:t>
            </a:r>
            <a:r>
              <a:rPr lang="en-US" dirty="0" smtClean="0"/>
              <a:t> </a:t>
            </a:r>
            <a:r>
              <a:rPr lang="en-US" dirty="0" err="1" smtClean="0"/>
              <a:t>başlatır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Bcl-2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kannalları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özellikle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kanalları</a:t>
            </a:r>
            <a:r>
              <a:rPr lang="en-US" dirty="0" smtClean="0"/>
              <a:t> </a:t>
            </a:r>
            <a:r>
              <a:rPr lang="en-US" dirty="0" err="1" smtClean="0"/>
              <a:t>kapalı</a:t>
            </a:r>
            <a:r>
              <a:rPr lang="en-US" dirty="0" smtClean="0"/>
              <a:t> </a:t>
            </a:r>
            <a:r>
              <a:rPr lang="en-US" dirty="0" err="1" smtClean="0"/>
              <a:t>tutarak</a:t>
            </a:r>
            <a:r>
              <a:rPr lang="en-US" dirty="0" smtClean="0"/>
              <a:t> </a:t>
            </a:r>
            <a:r>
              <a:rPr lang="en-US" dirty="0" err="1" smtClean="0"/>
              <a:t>sitokrom</a:t>
            </a:r>
            <a:r>
              <a:rPr lang="en-US" dirty="0" smtClean="0"/>
              <a:t> </a:t>
            </a:r>
            <a:r>
              <a:rPr lang="en-US" dirty="0" err="1" smtClean="0"/>
              <a:t>c’nin</a:t>
            </a:r>
            <a:r>
              <a:rPr lang="en-US" dirty="0" smtClean="0"/>
              <a:t> </a:t>
            </a:r>
            <a:r>
              <a:rPr lang="en-US" dirty="0" err="1" smtClean="0"/>
              <a:t>sitoplazmaya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yayılmasını</a:t>
            </a:r>
            <a:r>
              <a:rPr lang="en-US" dirty="0" smtClean="0"/>
              <a:t> </a:t>
            </a:r>
            <a:r>
              <a:rPr lang="en-US" dirty="0" err="1" smtClean="0"/>
              <a:t>engeller</a:t>
            </a:r>
            <a:r>
              <a:rPr lang="en-US" dirty="0" smtClean="0"/>
              <a:t>, anti-</a:t>
            </a:r>
            <a:r>
              <a:rPr lang="en-US" dirty="0" err="1" smtClean="0"/>
              <a:t>apoptotik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akraba</a:t>
            </a:r>
            <a:r>
              <a:rPr lang="en-US" dirty="0" smtClean="0"/>
              <a:t> </a:t>
            </a:r>
            <a:r>
              <a:rPr lang="en-US" dirty="0" err="1" smtClean="0"/>
              <a:t>proteinler</a:t>
            </a:r>
            <a:r>
              <a:rPr lang="en-US" dirty="0" smtClean="0"/>
              <a:t> tam </a:t>
            </a:r>
            <a:r>
              <a:rPr lang="en-US" dirty="0" err="1" smtClean="0"/>
              <a:t>tersine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kanalların</a:t>
            </a:r>
            <a:r>
              <a:rPr lang="en-US" dirty="0" smtClean="0"/>
              <a:t> </a:t>
            </a:r>
            <a:r>
              <a:rPr lang="en-US" dirty="0" err="1" smtClean="0"/>
              <a:t>açılması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çalışır</a:t>
            </a:r>
            <a:r>
              <a:rPr lang="en-US" dirty="0" smtClean="0"/>
              <a:t> (</a:t>
            </a:r>
            <a:r>
              <a:rPr lang="en-US" dirty="0" err="1" smtClean="0"/>
              <a:t>Bax</a:t>
            </a:r>
            <a:r>
              <a:rPr lang="en-US" dirty="0" smtClean="0"/>
              <a:t>, Bad, </a:t>
            </a:r>
            <a:r>
              <a:rPr lang="en-US" dirty="0" err="1" smtClean="0"/>
              <a:t>Bak</a:t>
            </a:r>
            <a:r>
              <a:rPr lang="en-US" dirty="0" smtClean="0"/>
              <a:t>, Bid)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65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figure_09_2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9900"/>
            <a:ext cx="8501063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figure_09_2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152400"/>
            <a:ext cx="8531225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3434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Apoptoz</a:t>
            </a:r>
            <a:r>
              <a:rPr lang="en-US" dirty="0" smtClean="0"/>
              <a:t> </a:t>
            </a:r>
            <a:r>
              <a:rPr lang="en-US" dirty="0" err="1" smtClean="0"/>
              <a:t>ilerledikçe</a:t>
            </a:r>
            <a:r>
              <a:rPr lang="en-US" dirty="0" smtClean="0"/>
              <a:t> </a:t>
            </a:r>
            <a:r>
              <a:rPr lang="en-US" dirty="0" err="1" smtClean="0"/>
              <a:t>Bax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Bak</a:t>
            </a:r>
            <a:r>
              <a:rPr lang="en-US" dirty="0" smtClean="0"/>
              <a:t> </a:t>
            </a:r>
            <a:r>
              <a:rPr lang="en-US" dirty="0" err="1" smtClean="0"/>
              <a:t>proteinleri</a:t>
            </a:r>
            <a:r>
              <a:rPr lang="en-US" dirty="0" smtClean="0"/>
              <a:t> </a:t>
            </a:r>
            <a:r>
              <a:rPr lang="en-US" dirty="0" err="1" smtClean="0"/>
              <a:t>mitokondrinin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membranında</a:t>
            </a:r>
            <a:r>
              <a:rPr lang="en-US" dirty="0" smtClean="0"/>
              <a:t> </a:t>
            </a:r>
            <a:r>
              <a:rPr lang="en-US" dirty="0" err="1" smtClean="0"/>
              <a:t>birikmeye</a:t>
            </a:r>
            <a:r>
              <a:rPr lang="en-US" dirty="0" smtClean="0"/>
              <a:t> </a:t>
            </a:r>
            <a:r>
              <a:rPr lang="en-US" dirty="0" err="1" smtClean="0"/>
              <a:t>başlarlar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organelin</a:t>
            </a:r>
            <a:r>
              <a:rPr lang="en-US" dirty="0" smtClean="0"/>
              <a:t> </a:t>
            </a:r>
            <a:r>
              <a:rPr lang="en-US" dirty="0" err="1" smtClean="0"/>
              <a:t>parçalanmasına</a:t>
            </a:r>
            <a:r>
              <a:rPr lang="en-US" dirty="0" smtClean="0"/>
              <a:t> </a:t>
            </a:r>
            <a:r>
              <a:rPr lang="en-US" dirty="0" err="1" smtClean="0"/>
              <a:t>sebep</a:t>
            </a:r>
            <a:r>
              <a:rPr lang="en-US" dirty="0" smtClean="0"/>
              <a:t> </a:t>
            </a:r>
            <a:r>
              <a:rPr lang="en-US" dirty="0" err="1" smtClean="0"/>
              <a:t>olurlar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Hücrenin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merkezi</a:t>
            </a:r>
            <a:r>
              <a:rPr lang="en-US" dirty="0" smtClean="0"/>
              <a:t> </a:t>
            </a:r>
            <a:r>
              <a:rPr lang="en-US" dirty="0" err="1" smtClean="0"/>
              <a:t>çökmüş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 smtClean="0"/>
              <a:t>genomunda</a:t>
            </a:r>
            <a:r>
              <a:rPr lang="en-US" dirty="0" smtClean="0"/>
              <a:t> 24 </a:t>
            </a:r>
            <a:r>
              <a:rPr lang="en-US" dirty="0" err="1" smtClean="0"/>
              <a:t>adet</a:t>
            </a:r>
            <a:r>
              <a:rPr lang="en-US" dirty="0" smtClean="0"/>
              <a:t> Bcl-2 </a:t>
            </a:r>
            <a:r>
              <a:rPr lang="en-US" dirty="0" err="1" smtClean="0"/>
              <a:t>alakalı</a:t>
            </a:r>
            <a:r>
              <a:rPr lang="en-US" dirty="0" smtClean="0"/>
              <a:t> gen </a:t>
            </a:r>
            <a:r>
              <a:rPr lang="en-US" dirty="0" err="1" smtClean="0"/>
              <a:t>vardır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6 </a:t>
            </a:r>
            <a:r>
              <a:rPr lang="en-US" dirty="0" err="1" smtClean="0"/>
              <a:t>tanesi</a:t>
            </a:r>
            <a:r>
              <a:rPr lang="en-US" dirty="0" smtClean="0"/>
              <a:t> anti-</a:t>
            </a:r>
            <a:r>
              <a:rPr lang="en-US" dirty="0" err="1" smtClean="0"/>
              <a:t>apoptotik</a:t>
            </a:r>
            <a:r>
              <a:rPr lang="en-US" dirty="0" smtClean="0"/>
              <a:t> </a:t>
            </a:r>
            <a:r>
              <a:rPr lang="en-US" dirty="0" err="1" smtClean="0"/>
              <a:t>geri</a:t>
            </a:r>
            <a:r>
              <a:rPr lang="en-US" dirty="0" smtClean="0"/>
              <a:t> </a:t>
            </a:r>
            <a:r>
              <a:rPr lang="en-US" dirty="0" err="1" smtClean="0"/>
              <a:t>kalanı</a:t>
            </a:r>
            <a:r>
              <a:rPr lang="en-US" dirty="0" smtClean="0"/>
              <a:t> pro-</a:t>
            </a:r>
            <a:r>
              <a:rPr lang="en-US" dirty="0" err="1" smtClean="0"/>
              <a:t>apoptotiktir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figure_09_2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79400"/>
            <a:ext cx="6337300" cy="629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figure_09_2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2900"/>
            <a:ext cx="8531225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2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table_0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31800"/>
            <a:ext cx="5472113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2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figure_09_2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"/>
            <a:ext cx="8531225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6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figure_09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4162"/>
            <a:ext cx="5478463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23188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Apoptotik</a:t>
            </a:r>
            <a:r>
              <a:rPr lang="en-US" b="1" dirty="0" smtClean="0"/>
              <a:t> </a:t>
            </a:r>
            <a:r>
              <a:rPr lang="en-US" b="1" dirty="0" err="1" smtClean="0"/>
              <a:t>kaspaz</a:t>
            </a:r>
            <a:r>
              <a:rPr lang="en-US" b="1" dirty="0" smtClean="0"/>
              <a:t> </a:t>
            </a:r>
            <a:r>
              <a:rPr lang="en-US" b="1" dirty="0" err="1" smtClean="0"/>
              <a:t>yolağı</a:t>
            </a:r>
            <a:r>
              <a:rPr lang="en-US" b="1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ICAD</a:t>
            </a:r>
            <a:r>
              <a:rPr lang="en-US" dirty="0" smtClean="0"/>
              <a:t>: Inhibitor of the </a:t>
            </a:r>
            <a:r>
              <a:rPr lang="en-US" dirty="0" err="1" smtClean="0"/>
              <a:t>caspase</a:t>
            </a:r>
            <a:r>
              <a:rPr lang="en-US" dirty="0" smtClean="0"/>
              <a:t> activated </a:t>
            </a:r>
            <a:r>
              <a:rPr lang="en-US" dirty="0" err="1" smtClean="0"/>
              <a:t>DNAse</a:t>
            </a:r>
            <a:r>
              <a:rPr lang="en-US" dirty="0" smtClean="0"/>
              <a:t>, </a:t>
            </a:r>
            <a:r>
              <a:rPr lang="en-US" dirty="0" err="1" smtClean="0"/>
              <a:t>DNAse’I</a:t>
            </a:r>
            <a:r>
              <a:rPr lang="en-US" dirty="0" smtClean="0"/>
              <a:t> </a:t>
            </a:r>
            <a:r>
              <a:rPr lang="en-US" dirty="0" err="1" smtClean="0"/>
              <a:t>özgür</a:t>
            </a:r>
            <a:r>
              <a:rPr lang="en-US" dirty="0" smtClean="0"/>
              <a:t> </a:t>
            </a:r>
            <a:r>
              <a:rPr lang="en-US" dirty="0" err="1" smtClean="0"/>
              <a:t>bırakır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gidip</a:t>
            </a:r>
            <a:r>
              <a:rPr lang="en-US" dirty="0" smtClean="0"/>
              <a:t> </a:t>
            </a:r>
            <a:r>
              <a:rPr lang="en-US" dirty="0" err="1" smtClean="0"/>
              <a:t>kromozomal</a:t>
            </a:r>
            <a:r>
              <a:rPr lang="en-US" dirty="0" smtClean="0"/>
              <a:t> </a:t>
            </a:r>
            <a:r>
              <a:rPr lang="en-US" dirty="0" err="1" smtClean="0"/>
              <a:t>DNA’yı</a:t>
            </a:r>
            <a:r>
              <a:rPr lang="en-US" dirty="0" smtClean="0"/>
              <a:t> </a:t>
            </a:r>
            <a:r>
              <a:rPr lang="en-US" dirty="0" err="1" smtClean="0"/>
              <a:t>parçalar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iskeletinde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rolleri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lamin</a:t>
            </a:r>
            <a:r>
              <a:rPr lang="en-US" dirty="0" smtClean="0"/>
              <a:t>, </a:t>
            </a:r>
            <a:r>
              <a:rPr lang="en-US" dirty="0" err="1" smtClean="0"/>
              <a:t>vimentin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aktin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proteinler</a:t>
            </a:r>
            <a:r>
              <a:rPr lang="en-US" dirty="0" smtClean="0"/>
              <a:t> </a:t>
            </a:r>
            <a:r>
              <a:rPr lang="en-US" dirty="0" err="1" smtClean="0"/>
              <a:t>parçalanınca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iskeleti</a:t>
            </a:r>
            <a:r>
              <a:rPr lang="en-US" dirty="0" smtClean="0"/>
              <a:t> </a:t>
            </a:r>
            <a:r>
              <a:rPr lang="en-US" dirty="0" err="1" smtClean="0"/>
              <a:t>çöker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yüzeyinde</a:t>
            </a:r>
            <a:r>
              <a:rPr lang="en-US" dirty="0" smtClean="0"/>
              <a:t> </a:t>
            </a:r>
            <a:r>
              <a:rPr lang="en-US" dirty="0" err="1" smtClean="0"/>
              <a:t>baloncuk</a:t>
            </a:r>
            <a:r>
              <a:rPr lang="en-US" dirty="0" smtClean="0"/>
              <a:t> </a:t>
            </a:r>
            <a:r>
              <a:rPr lang="en-US" dirty="0" err="1" smtClean="0"/>
              <a:t>oluşumları</a:t>
            </a:r>
            <a:r>
              <a:rPr lang="en-US" dirty="0" smtClean="0"/>
              <a:t> </a:t>
            </a:r>
            <a:r>
              <a:rPr lang="en-US" dirty="0" err="1" smtClean="0"/>
              <a:t>belirir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Hücre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içi</a:t>
            </a:r>
            <a:r>
              <a:rPr lang="en-US" sz="3200" b="1" dirty="0" smtClean="0"/>
              <a:t> (intrinsic) </a:t>
            </a:r>
            <a:r>
              <a:rPr lang="en-US" sz="3200" b="1" dirty="0" err="1" smtClean="0"/>
              <a:t>ve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hücre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dışı</a:t>
            </a:r>
            <a:r>
              <a:rPr lang="en-US" sz="3200" b="1" dirty="0" smtClean="0"/>
              <a:t> (extrinsic) </a:t>
            </a:r>
            <a:r>
              <a:rPr lang="en-US" sz="3200" b="1" dirty="0" err="1" smtClean="0"/>
              <a:t>apoptoz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programları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Hücre</a:t>
            </a:r>
            <a:r>
              <a:rPr lang="en-US" sz="2400" dirty="0" smtClean="0"/>
              <a:t> </a:t>
            </a:r>
            <a:r>
              <a:rPr lang="en-US" sz="2400" dirty="0" err="1" smtClean="0"/>
              <a:t>içi</a:t>
            </a:r>
            <a:r>
              <a:rPr lang="en-US" sz="2400" dirty="0" smtClean="0"/>
              <a:t> </a:t>
            </a:r>
            <a:r>
              <a:rPr lang="en-US" sz="2400" dirty="0" err="1" smtClean="0"/>
              <a:t>apoptoz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programı</a:t>
            </a:r>
            <a:r>
              <a:rPr lang="en-US" sz="2400" dirty="0" smtClean="0"/>
              <a:t>, </a:t>
            </a:r>
            <a:r>
              <a:rPr lang="en-US" sz="2400" dirty="0" err="1" smtClean="0"/>
              <a:t>hücre</a:t>
            </a:r>
            <a:r>
              <a:rPr lang="en-US" sz="2400" dirty="0" smtClean="0"/>
              <a:t> </a:t>
            </a:r>
            <a:r>
              <a:rPr lang="en-US" sz="2400" dirty="0" err="1" smtClean="0"/>
              <a:t>içinde</a:t>
            </a:r>
            <a:r>
              <a:rPr lang="en-US" sz="2400" dirty="0" smtClean="0"/>
              <a:t> </a:t>
            </a:r>
            <a:r>
              <a:rPr lang="en-US" sz="2400" dirty="0" err="1" smtClean="0"/>
              <a:t>meydana</a:t>
            </a:r>
            <a:r>
              <a:rPr lang="en-US" sz="2400" dirty="0" smtClean="0"/>
              <a:t> </a:t>
            </a:r>
            <a:r>
              <a:rPr lang="en-US" sz="2400" dirty="0" err="1" smtClean="0"/>
              <a:t>gelen</a:t>
            </a:r>
            <a:r>
              <a:rPr lang="en-US" sz="2400" dirty="0" smtClean="0"/>
              <a:t> </a:t>
            </a:r>
            <a:r>
              <a:rPr lang="en-US" sz="2400" dirty="0" err="1" smtClean="0"/>
              <a:t>stresesebep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</a:t>
            </a:r>
            <a:r>
              <a:rPr lang="en-US" sz="2400" dirty="0" err="1" smtClean="0"/>
              <a:t>olaylar</a:t>
            </a:r>
            <a:r>
              <a:rPr lang="en-US" sz="2400" dirty="0" smtClean="0"/>
              <a:t> </a:t>
            </a:r>
            <a:r>
              <a:rPr lang="en-US" sz="2400" dirty="0" err="1" smtClean="0"/>
              <a:t>sayesinde</a:t>
            </a:r>
            <a:r>
              <a:rPr lang="en-US" sz="2400" dirty="0" smtClean="0"/>
              <a:t> </a:t>
            </a:r>
            <a:r>
              <a:rPr lang="en-US" sz="2400" dirty="0" err="1" smtClean="0"/>
              <a:t>aktive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</a:t>
            </a:r>
            <a:r>
              <a:rPr lang="en-US" sz="2400" dirty="0" err="1" smtClean="0"/>
              <a:t>apoptozdur</a:t>
            </a:r>
            <a:r>
              <a:rPr lang="en-US" sz="2400" dirty="0" smtClean="0"/>
              <a:t>. DNA </a:t>
            </a:r>
            <a:r>
              <a:rPr lang="en-US" sz="2400" dirty="0" err="1" smtClean="0"/>
              <a:t>hasarı</a:t>
            </a:r>
            <a:r>
              <a:rPr lang="en-US" sz="2400" dirty="0" smtClean="0"/>
              <a:t>, anoxia, </a:t>
            </a:r>
            <a:r>
              <a:rPr lang="en-US" sz="2400" dirty="0" err="1" smtClean="0"/>
              <a:t>vb</a:t>
            </a:r>
            <a:r>
              <a:rPr lang="en-US" sz="2400" dirty="0" smtClean="0"/>
              <a:t>…</a:t>
            </a:r>
          </a:p>
          <a:p>
            <a:r>
              <a:rPr lang="en-US" sz="2400" dirty="0" err="1" smtClean="0"/>
              <a:t>Hücre</a:t>
            </a:r>
            <a:r>
              <a:rPr lang="en-US" sz="2400" dirty="0" smtClean="0"/>
              <a:t> </a:t>
            </a:r>
            <a:r>
              <a:rPr lang="en-US" sz="2400" dirty="0" err="1" smtClean="0"/>
              <a:t>dışı</a:t>
            </a:r>
            <a:r>
              <a:rPr lang="en-US" sz="2400" dirty="0" smtClean="0"/>
              <a:t> </a:t>
            </a:r>
            <a:r>
              <a:rPr lang="en-US" sz="2400" dirty="0" err="1" smtClean="0"/>
              <a:t>apoptoz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programı</a:t>
            </a:r>
            <a:r>
              <a:rPr lang="en-US" sz="2400" dirty="0" smtClean="0"/>
              <a:t> </a:t>
            </a:r>
            <a:r>
              <a:rPr lang="en-US" sz="2400" dirty="0" err="1" smtClean="0"/>
              <a:t>hücre</a:t>
            </a:r>
            <a:r>
              <a:rPr lang="en-US" sz="2400" dirty="0" smtClean="0"/>
              <a:t> </a:t>
            </a:r>
            <a:r>
              <a:rPr lang="en-US" sz="2400" dirty="0" err="1" smtClean="0"/>
              <a:t>zarında</a:t>
            </a:r>
            <a:r>
              <a:rPr lang="en-US" sz="2400" dirty="0" smtClean="0"/>
              <a:t> </a:t>
            </a:r>
            <a:r>
              <a:rPr lang="en-US" sz="2400" dirty="0" err="1" smtClean="0"/>
              <a:t>bulunan</a:t>
            </a:r>
            <a:r>
              <a:rPr lang="en-US" sz="2400" dirty="0" smtClean="0"/>
              <a:t> death </a:t>
            </a:r>
            <a:r>
              <a:rPr lang="en-US" sz="2400" dirty="0" err="1" smtClean="0"/>
              <a:t>reseptörlerinin</a:t>
            </a:r>
            <a:r>
              <a:rPr lang="en-US" sz="2400" dirty="0" smtClean="0"/>
              <a:t> </a:t>
            </a:r>
            <a:r>
              <a:rPr lang="en-US" sz="2400" dirty="0" err="1" smtClean="0"/>
              <a:t>aktivasyonu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indüklenen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programdır</a:t>
            </a:r>
            <a:r>
              <a:rPr lang="en-US" sz="2400" dirty="0" smtClean="0"/>
              <a:t> (receptor-activated)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021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igure_09_3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336857" cy="56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048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FADD: FAS-associated death domain</a:t>
            </a:r>
          </a:p>
          <a:p>
            <a:r>
              <a:rPr lang="en-US" dirty="0" smtClean="0"/>
              <a:t>DISC: Death inducing signaling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figure_09_3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09600"/>
            <a:ext cx="8524875" cy="56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4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figure_09_3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400"/>
            <a:ext cx="4948238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990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Sitotoksik</a:t>
            </a:r>
            <a:r>
              <a:rPr lang="en-US" dirty="0" smtClean="0"/>
              <a:t> T </a:t>
            </a:r>
            <a:r>
              <a:rPr lang="en-US" dirty="0" err="1" smtClean="0"/>
              <a:t>lenfositleri</a:t>
            </a:r>
            <a:r>
              <a:rPr lang="en-US" dirty="0" smtClean="0"/>
              <a:t> (</a:t>
            </a:r>
            <a:r>
              <a:rPr lang="en-US" dirty="0" err="1" smtClean="0"/>
              <a:t>turuncu</a:t>
            </a:r>
            <a:r>
              <a:rPr lang="en-US" dirty="0" smtClean="0"/>
              <a:t>) FAS-L </a:t>
            </a:r>
            <a:r>
              <a:rPr lang="en-US" dirty="0" err="1" smtClean="0"/>
              <a:t>kullanarak</a:t>
            </a:r>
            <a:r>
              <a:rPr lang="en-US" dirty="0" smtClean="0"/>
              <a:t> </a:t>
            </a:r>
            <a:r>
              <a:rPr lang="en-US" dirty="0" err="1" smtClean="0"/>
              <a:t>yüzeyinde</a:t>
            </a:r>
            <a:r>
              <a:rPr lang="en-US" dirty="0" smtClean="0"/>
              <a:t> FAS </a:t>
            </a:r>
            <a:r>
              <a:rPr lang="en-US" dirty="0" err="1" smtClean="0"/>
              <a:t>reseptörü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hücrelerine</a:t>
            </a:r>
            <a:r>
              <a:rPr lang="en-US" dirty="0" smtClean="0"/>
              <a:t> </a:t>
            </a:r>
            <a:r>
              <a:rPr lang="en-US" dirty="0" err="1" smtClean="0"/>
              <a:t>saldırır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table_09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65300"/>
            <a:ext cx="8348663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486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Death </a:t>
            </a:r>
            <a:r>
              <a:rPr lang="en-US" dirty="0" err="1" smtClean="0"/>
              <a:t>reseptörlerinin</a:t>
            </a:r>
            <a:r>
              <a:rPr lang="en-US" dirty="0" smtClean="0"/>
              <a:t> </a:t>
            </a:r>
            <a:r>
              <a:rPr lang="en-US" dirty="0" err="1" smtClean="0"/>
              <a:t>ligandları</a:t>
            </a:r>
            <a:r>
              <a:rPr lang="en-US" dirty="0" smtClean="0"/>
              <a:t> </a:t>
            </a:r>
            <a:r>
              <a:rPr lang="en-US" dirty="0" err="1" smtClean="0"/>
              <a:t>TNF’nin</a:t>
            </a:r>
            <a:r>
              <a:rPr lang="en-US" dirty="0" smtClean="0"/>
              <a:t> </a:t>
            </a:r>
            <a:r>
              <a:rPr lang="en-US" dirty="0" err="1" smtClean="0"/>
              <a:t>üyeleri</a:t>
            </a:r>
            <a:r>
              <a:rPr lang="en-US" dirty="0" smtClean="0"/>
              <a:t>, TNF-</a:t>
            </a:r>
            <a:r>
              <a:rPr lang="en-US" dirty="0" err="1" smtClean="0"/>
              <a:t>alfa</a:t>
            </a:r>
            <a:r>
              <a:rPr lang="en-US" dirty="0" smtClean="0"/>
              <a:t>, TRAIL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FASL’dir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figure_09_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56" y="236048"/>
            <a:ext cx="5976144" cy="608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3362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dışı</a:t>
            </a:r>
            <a:r>
              <a:rPr lang="en-US" dirty="0" smtClean="0"/>
              <a:t> </a:t>
            </a:r>
            <a:r>
              <a:rPr lang="en-US" dirty="0" err="1" smtClean="0"/>
              <a:t>apoptoz</a:t>
            </a:r>
            <a:r>
              <a:rPr lang="en-US" dirty="0" smtClean="0"/>
              <a:t> </a:t>
            </a:r>
            <a:r>
              <a:rPr lang="en-US" dirty="0" err="1" smtClean="0"/>
              <a:t>programlarının</a:t>
            </a:r>
            <a:r>
              <a:rPr lang="en-US" dirty="0" smtClean="0"/>
              <a:t> </a:t>
            </a:r>
            <a:r>
              <a:rPr lang="en-US" dirty="0" err="1" smtClean="0"/>
              <a:t>birleşmesi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figure_09_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257333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19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P53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aktive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apoptoz</a:t>
            </a:r>
            <a:r>
              <a:rPr lang="en-US" dirty="0" smtClean="0"/>
              <a:t> </a:t>
            </a:r>
            <a:r>
              <a:rPr lang="en-US" dirty="0" err="1" smtClean="0"/>
              <a:t>yolağı</a:t>
            </a:r>
            <a:r>
              <a:rPr lang="en-US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 </a:t>
            </a:r>
            <a:r>
              <a:rPr lang="en-US" dirty="0" err="1" smtClean="0"/>
              <a:t>apoptozdan</a:t>
            </a:r>
            <a:r>
              <a:rPr lang="en-US" dirty="0" smtClean="0"/>
              <a:t> </a:t>
            </a:r>
            <a:r>
              <a:rPr lang="en-US" dirty="0" err="1" smtClean="0"/>
              <a:t>kaçmak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yollar</a:t>
            </a:r>
            <a:r>
              <a:rPr lang="en-US" dirty="0" smtClean="0"/>
              <a:t> </a:t>
            </a:r>
            <a:r>
              <a:rPr lang="en-US" dirty="0" err="1" smtClean="0"/>
              <a:t>bulurlar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p53: Tümör Baskılayıcı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P53 öncelikle bir </a:t>
            </a:r>
            <a:r>
              <a:rPr lang="tr-TR" dirty="0" err="1" smtClean="0"/>
              <a:t>onkogen</a:t>
            </a:r>
            <a:r>
              <a:rPr lang="tr-TR" dirty="0" smtClean="0"/>
              <a:t> sanıldı</a:t>
            </a:r>
          </a:p>
          <a:p>
            <a:pPr lvl="1"/>
            <a:r>
              <a:rPr lang="tr-TR" dirty="0" smtClean="0"/>
              <a:t>P53 </a:t>
            </a:r>
            <a:r>
              <a:rPr lang="tr-TR" dirty="0" err="1" smtClean="0"/>
              <a:t>cDNA’sı</a:t>
            </a:r>
            <a:r>
              <a:rPr lang="tr-TR" dirty="0" smtClean="0"/>
              <a:t> ile </a:t>
            </a:r>
            <a:r>
              <a:rPr lang="tr-TR" dirty="0" err="1" smtClean="0"/>
              <a:t>transfekte</a:t>
            </a:r>
            <a:r>
              <a:rPr lang="tr-TR" dirty="0" smtClean="0"/>
              <a:t> edilen hücrelerin aynı anda </a:t>
            </a:r>
            <a:r>
              <a:rPr lang="tr-TR" dirty="0" err="1" smtClean="0"/>
              <a:t>transfekte</a:t>
            </a:r>
            <a:r>
              <a:rPr lang="tr-TR" dirty="0" smtClean="0"/>
              <a:t> edilen </a:t>
            </a:r>
            <a:r>
              <a:rPr lang="tr-TR" i="1" dirty="0" err="1" smtClean="0"/>
              <a:t>ras</a:t>
            </a:r>
            <a:r>
              <a:rPr lang="tr-TR" dirty="0" smtClean="0"/>
              <a:t> </a:t>
            </a:r>
            <a:r>
              <a:rPr lang="tr-TR" dirty="0" err="1" smtClean="0"/>
              <a:t>onkogeni</a:t>
            </a:r>
            <a:r>
              <a:rPr lang="tr-TR" dirty="0" smtClean="0"/>
              <a:t> ile işbirliği yaparak (</a:t>
            </a:r>
            <a:r>
              <a:rPr lang="tr-TR" i="1" dirty="0" err="1" smtClean="0"/>
              <a:t>myc</a:t>
            </a:r>
            <a:r>
              <a:rPr lang="tr-TR" dirty="0" smtClean="0"/>
              <a:t> gibi) büyümeyi tetikleyen sinyaller saldığı düşünüldü.</a:t>
            </a:r>
          </a:p>
          <a:p>
            <a:pPr lvl="1"/>
            <a:r>
              <a:rPr lang="tr-TR" dirty="0" smtClean="0"/>
              <a:t>Ancak </a:t>
            </a:r>
            <a:r>
              <a:rPr lang="tr-TR" dirty="0" err="1" smtClean="0"/>
              <a:t>cDNA</a:t>
            </a:r>
            <a:r>
              <a:rPr lang="tr-TR" dirty="0" smtClean="0"/>
              <a:t> elde edilen klonun kanser hücresinden elde edildiği gerçeği normal hücrelerden elde edilen p53 </a:t>
            </a:r>
            <a:r>
              <a:rPr lang="tr-TR" dirty="0" err="1" smtClean="0"/>
              <a:t>cDNA’sı</a:t>
            </a:r>
            <a:r>
              <a:rPr lang="tr-TR" dirty="0" smtClean="0"/>
              <a:t> ile tekrar deneylerin yapılmasına sebep oldu.</a:t>
            </a:r>
          </a:p>
          <a:p>
            <a:pPr lvl="1"/>
            <a:r>
              <a:rPr lang="tr-TR" dirty="0" smtClean="0"/>
              <a:t>Görüldü ki tümörlü hücrelerden elde edilen </a:t>
            </a:r>
            <a:r>
              <a:rPr lang="tr-TR" dirty="0" err="1" smtClean="0"/>
              <a:t>cDNA</a:t>
            </a:r>
            <a:r>
              <a:rPr lang="tr-TR" dirty="0" smtClean="0"/>
              <a:t> klonlarında p53 nokta mutasyonu içeriyordu.</a:t>
            </a:r>
          </a:p>
          <a:p>
            <a:pPr lvl="1"/>
            <a:r>
              <a:rPr lang="tr-TR" dirty="0" smtClean="0"/>
              <a:t>Yabanıl tip p53 ile yapılan deneyler aslında bu proteinin </a:t>
            </a:r>
            <a:r>
              <a:rPr lang="tr-TR" dirty="0" err="1" smtClean="0"/>
              <a:t>proliferasyonu</a:t>
            </a:r>
            <a:r>
              <a:rPr lang="tr-TR" dirty="0" smtClean="0"/>
              <a:t> baskıladığını gösterdi.</a:t>
            </a:r>
          </a:p>
          <a:p>
            <a:pPr lvl="1"/>
            <a:r>
              <a:rPr lang="tr-TR" dirty="0" smtClean="0"/>
              <a:t>Bu bulgulardan sonra p53’ün tümör baskılayıcı bir gen olduğu ortaya konmuş oldu.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9541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igure_09_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8606"/>
            <a:ext cx="4862513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3810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Kanser</a:t>
            </a:r>
            <a:r>
              <a:rPr lang="en-US" b="1" dirty="0" smtClean="0"/>
              <a:t> </a:t>
            </a:r>
            <a:r>
              <a:rPr lang="en-US" b="1" dirty="0" err="1" smtClean="0"/>
              <a:t>hücrelerinin</a:t>
            </a:r>
            <a:r>
              <a:rPr lang="en-US" b="1" dirty="0" smtClean="0"/>
              <a:t> </a:t>
            </a:r>
            <a:r>
              <a:rPr lang="en-US" b="1" dirty="0" err="1" smtClean="0"/>
              <a:t>apoptozdan</a:t>
            </a:r>
            <a:r>
              <a:rPr lang="en-US" b="1" dirty="0" smtClean="0"/>
              <a:t> </a:t>
            </a:r>
            <a:r>
              <a:rPr lang="en-US" b="1" dirty="0" err="1" smtClean="0"/>
              <a:t>kaçmak</a:t>
            </a:r>
            <a:r>
              <a:rPr lang="en-US" b="1" dirty="0" smtClean="0"/>
              <a:t> </a:t>
            </a:r>
            <a:r>
              <a:rPr lang="en-US" b="1" dirty="0" err="1" smtClean="0"/>
              <a:t>için</a:t>
            </a:r>
            <a:r>
              <a:rPr lang="en-US" b="1" dirty="0" smtClean="0"/>
              <a:t> </a:t>
            </a:r>
            <a:r>
              <a:rPr lang="en-US" b="1" dirty="0" err="1" smtClean="0"/>
              <a:t>buldukları</a:t>
            </a:r>
            <a:r>
              <a:rPr lang="en-US" b="1" dirty="0" smtClean="0"/>
              <a:t> </a:t>
            </a:r>
            <a:r>
              <a:rPr lang="en-US" b="1" dirty="0" err="1" smtClean="0"/>
              <a:t>alternatif</a:t>
            </a:r>
            <a:r>
              <a:rPr lang="en-US" b="1" dirty="0" smtClean="0"/>
              <a:t> </a:t>
            </a:r>
            <a:r>
              <a:rPr lang="en-US" b="1" dirty="0" err="1" smtClean="0"/>
              <a:t>yollar</a:t>
            </a:r>
            <a:r>
              <a:rPr lang="en-US" b="1" dirty="0" smtClean="0"/>
              <a:t>: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 pro-</a:t>
            </a:r>
            <a:r>
              <a:rPr lang="en-US" dirty="0" err="1" smtClean="0"/>
              <a:t>apoptotik</a:t>
            </a:r>
            <a:r>
              <a:rPr lang="en-US" dirty="0" smtClean="0"/>
              <a:t> </a:t>
            </a:r>
            <a:r>
              <a:rPr lang="en-US" dirty="0" err="1" smtClean="0"/>
              <a:t>proteinlerin</a:t>
            </a:r>
            <a:r>
              <a:rPr lang="en-US" dirty="0" smtClean="0"/>
              <a:t> </a:t>
            </a:r>
            <a:r>
              <a:rPr lang="en-US" dirty="0" err="1" smtClean="0"/>
              <a:t>ifadelerini</a:t>
            </a:r>
            <a:r>
              <a:rPr lang="en-US" dirty="0" smtClean="0"/>
              <a:t> </a:t>
            </a:r>
            <a:r>
              <a:rPr lang="en-US" dirty="0" err="1" smtClean="0"/>
              <a:t>düşürüp</a:t>
            </a:r>
            <a:r>
              <a:rPr lang="en-US" dirty="0" smtClean="0"/>
              <a:t> (</a:t>
            </a:r>
            <a:r>
              <a:rPr lang="en-US" dirty="0" err="1" smtClean="0"/>
              <a:t>mavi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r>
              <a:rPr lang="en-US" dirty="0" smtClean="0"/>
              <a:t>) anti-</a:t>
            </a:r>
            <a:r>
              <a:rPr lang="en-US" dirty="0" err="1" smtClean="0"/>
              <a:t>apoptotik</a:t>
            </a:r>
            <a:r>
              <a:rPr lang="en-US" dirty="0" smtClean="0"/>
              <a:t> </a:t>
            </a:r>
            <a:r>
              <a:rPr lang="en-US" dirty="0" err="1" smtClean="0"/>
              <a:t>proteinlerin</a:t>
            </a:r>
            <a:r>
              <a:rPr lang="en-US" dirty="0" smtClean="0"/>
              <a:t> </a:t>
            </a:r>
            <a:r>
              <a:rPr lang="en-US" dirty="0" err="1" smtClean="0"/>
              <a:t>ifadesini</a:t>
            </a:r>
            <a:r>
              <a:rPr lang="en-US" dirty="0" smtClean="0"/>
              <a:t> </a:t>
            </a:r>
            <a:r>
              <a:rPr lang="en-US" dirty="0" err="1" smtClean="0"/>
              <a:t>arttırarak</a:t>
            </a:r>
            <a:r>
              <a:rPr lang="en-US" dirty="0" smtClean="0"/>
              <a:t> (</a:t>
            </a:r>
            <a:r>
              <a:rPr lang="en-US" dirty="0" err="1" smtClean="0"/>
              <a:t>kırmızı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r>
              <a:rPr lang="en-US" dirty="0" smtClean="0"/>
              <a:t>) </a:t>
            </a:r>
            <a:r>
              <a:rPr lang="en-US" dirty="0" err="1" smtClean="0"/>
              <a:t>apoptozdan</a:t>
            </a:r>
            <a:r>
              <a:rPr lang="en-US" dirty="0" smtClean="0"/>
              <a:t> </a:t>
            </a:r>
            <a:r>
              <a:rPr lang="en-US" dirty="0" err="1" smtClean="0"/>
              <a:t>kaçarlar</a:t>
            </a:r>
            <a:r>
              <a:rPr lang="en-US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54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table_09_0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71500"/>
            <a:ext cx="8501063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table_09_0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33400"/>
            <a:ext cx="8501063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6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Nekroz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Otofaji’nin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alakası</a:t>
            </a:r>
            <a:r>
              <a:rPr lang="en-US" dirty="0" smtClean="0"/>
              <a:t>????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43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figure_09_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739900"/>
            <a:ext cx="852011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7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 descr="fig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9875"/>
            <a:ext cx="8456613" cy="63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figure_09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0"/>
            <a:ext cx="8531225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09600" y="5791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Fare </a:t>
            </a:r>
            <a:r>
              <a:rPr lang="tr-TR" dirty="0" err="1" smtClean="0"/>
              <a:t>embryo</a:t>
            </a:r>
            <a:r>
              <a:rPr lang="tr-TR" dirty="0" smtClean="0"/>
              <a:t> </a:t>
            </a:r>
            <a:r>
              <a:rPr lang="tr-TR" dirty="0" err="1" smtClean="0"/>
              <a:t>fibroblastlarına</a:t>
            </a:r>
            <a:r>
              <a:rPr lang="tr-TR" dirty="0" smtClean="0"/>
              <a:t> </a:t>
            </a:r>
            <a:r>
              <a:rPr lang="tr-TR" dirty="0" err="1" smtClean="0"/>
              <a:t>ras</a:t>
            </a:r>
            <a:r>
              <a:rPr lang="tr-TR" dirty="0" smtClean="0"/>
              <a:t> ile birlikte farklı formlarda p53 </a:t>
            </a:r>
            <a:r>
              <a:rPr lang="tr-TR" dirty="0" err="1" smtClean="0"/>
              <a:t>transfekte</a:t>
            </a:r>
            <a:r>
              <a:rPr lang="tr-TR" dirty="0" smtClean="0"/>
              <a:t> edilmiş ve yabanıl tip p53 ile karşılaştırılmıştır.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87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figure_09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607300" cy="544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23900" y="5802865"/>
            <a:ext cx="783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Pek çok kanser türünde p53’ün farklı mutasyonlarının olduğu </a:t>
            </a:r>
            <a:r>
              <a:rPr lang="tr-TR" dirty="0" err="1" smtClean="0"/>
              <a:t>bulumuştur</a:t>
            </a:r>
            <a:r>
              <a:rPr lang="tr-T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Kanser vakalarında en çok mutasyona uğrayan gendir.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Kanserlerin 1/3’ünde p53 mutasyonu gözlenmektedir.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2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figure_09_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14379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57200" y="38862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P53 bilinen tümör baskılayıcı genlere benzemiyordu. Normalde tümör baskılayıcı bir gen susturulduğunda bir ya da birkaç dokuda regülasyonu bozulan </a:t>
            </a:r>
            <a:r>
              <a:rPr lang="tr-TR" dirty="0" err="1" smtClean="0"/>
              <a:t>morfognenez</a:t>
            </a:r>
            <a:r>
              <a:rPr lang="tr-TR" dirty="0" smtClean="0"/>
              <a:t> yüzünden </a:t>
            </a:r>
            <a:r>
              <a:rPr lang="tr-TR" dirty="0" err="1" smtClean="0"/>
              <a:t>embryonik</a:t>
            </a:r>
            <a:r>
              <a:rPr lang="tr-TR" dirty="0" smtClean="0"/>
              <a:t> gelişimin bozulması söz konusudur.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P53 ortadan kaldırıldığında </a:t>
            </a:r>
            <a:r>
              <a:rPr lang="tr-TR" dirty="0" err="1" smtClean="0"/>
              <a:t>embryolarda</a:t>
            </a:r>
            <a:r>
              <a:rPr lang="tr-TR" dirty="0" smtClean="0"/>
              <a:t> bir sorun gözlenmedi ancak </a:t>
            </a:r>
            <a:r>
              <a:rPr lang="tr-TR" dirty="0" err="1"/>
              <a:t>l</a:t>
            </a:r>
            <a:r>
              <a:rPr lang="tr-TR" dirty="0" err="1" smtClean="0"/>
              <a:t>enfoma</a:t>
            </a:r>
            <a:r>
              <a:rPr lang="tr-TR" dirty="0" smtClean="0"/>
              <a:t> ve sarkoma gelişimi yüzünden 5 ay gibi bir süre yaşadıkları gözlendi.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bulgular p53’ün hücre çoğalması ile ilgili değil hücrede meydana gelen bir takım bozuklukları kontrol altında tutma ile alakalı olduğuna dikkat çekti.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71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Normal p53 </a:t>
            </a:r>
            <a:r>
              <a:rPr lang="tr-TR" sz="3200" b="1" dirty="0" err="1" smtClean="0"/>
              <a:t>vs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mutant</a:t>
            </a:r>
            <a:r>
              <a:rPr lang="tr-TR" sz="3200" b="1" dirty="0" smtClean="0"/>
              <a:t> p53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Yeni tümörleşmeye başlayan hücreler incelendiğinde tümör tam anlamıyla gelişmeden önce  p53’ün fonksiyonunu bozmaları gerektiği öngörüldü. Ama nasıl?</a:t>
            </a:r>
          </a:p>
          <a:p>
            <a:r>
              <a:rPr lang="tr-TR" sz="2400" dirty="0"/>
              <a:t>p</a:t>
            </a:r>
            <a:r>
              <a:rPr lang="tr-TR" sz="2400" dirty="0" smtClean="0"/>
              <a:t>53’ün fonksiyonel kaybı </a:t>
            </a:r>
            <a:r>
              <a:rPr lang="tr-TR" sz="2400" dirty="0" err="1" smtClean="0"/>
              <a:t>Knudson’s</a:t>
            </a:r>
            <a:r>
              <a:rPr lang="tr-TR" sz="2400" dirty="0" smtClean="0"/>
              <a:t> hipotezi ile açıklanamıyordu. P53’ün fonksiyon kaybının etkin olabilmesi için iki </a:t>
            </a:r>
            <a:r>
              <a:rPr lang="tr-TR" sz="2400" dirty="0" err="1" smtClean="0"/>
              <a:t>alelini</a:t>
            </a:r>
            <a:r>
              <a:rPr lang="tr-TR" sz="2400" dirty="0" smtClean="0"/>
              <a:t> de kaybetmesi gerekmiyordu.</a:t>
            </a:r>
            <a:endParaRPr lang="tr-TR" sz="2400" dirty="0"/>
          </a:p>
        </p:txBody>
      </p:sp>
      <p:grpSp>
        <p:nvGrpSpPr>
          <p:cNvPr id="7" name="Grup 6"/>
          <p:cNvGrpSpPr/>
          <p:nvPr/>
        </p:nvGrpSpPr>
        <p:grpSpPr>
          <a:xfrm>
            <a:off x="3207567" y="4038600"/>
            <a:ext cx="3133112" cy="2362200"/>
            <a:chOff x="3207567" y="4038600"/>
            <a:chExt cx="3133112" cy="2362200"/>
          </a:xfrm>
        </p:grpSpPr>
        <p:pic>
          <p:nvPicPr>
            <p:cNvPr id="4" name="Picture 2" descr="figure_09_0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567" y="4038600"/>
              <a:ext cx="3133112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Düz Ok Bağlayıcısı 5"/>
            <p:cNvCxnSpPr/>
            <p:nvPr/>
          </p:nvCxnSpPr>
          <p:spPr>
            <a:xfrm flipH="1">
              <a:off x="6035879" y="4572000"/>
              <a:ext cx="304800" cy="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152388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1342</Words>
  <Application>Microsoft Office PowerPoint</Application>
  <PresentationFormat>Ekran Gösterisi (4:3)</PresentationFormat>
  <Paragraphs>151</Paragraphs>
  <Slides>55</Slides>
  <Notes>41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Ofis Teması</vt:lpstr>
      <vt:lpstr>P53 ve Apoptoz</vt:lpstr>
      <vt:lpstr>P53 ve apoptoz</vt:lpstr>
      <vt:lpstr>PowerPoint Sunusu</vt:lpstr>
      <vt:lpstr>PowerPoint Sunusu</vt:lpstr>
      <vt:lpstr>p53: Tümör Baskılayıcı</vt:lpstr>
      <vt:lpstr>PowerPoint Sunusu</vt:lpstr>
      <vt:lpstr>PowerPoint Sunusu</vt:lpstr>
      <vt:lpstr>PowerPoint Sunusu</vt:lpstr>
      <vt:lpstr>Normal p53 vs mutant p53</vt:lpstr>
      <vt:lpstr>PowerPoint Sunusu</vt:lpstr>
      <vt:lpstr>PowerPoint Sunusu</vt:lpstr>
      <vt:lpstr>PowerPoint Sunusu</vt:lpstr>
      <vt:lpstr>PowerPoint Sunusu</vt:lpstr>
      <vt:lpstr>DNA hasarları ve düzensiz büyüme sinyalleri p53’ün stabilizasyonunu arttırır.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ARF ve p53’e bağlı apoptoz, hücre içi sinyal yolaklarını kontrol ederek hücreleri kanserleşmeden korurlar</vt:lpstr>
      <vt:lpstr>PowerPoint Sunusu</vt:lpstr>
      <vt:lpstr>PowerPoint Sunusu</vt:lpstr>
      <vt:lpstr>P53 ve apoptoz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p53 bağımsız apoptoz</vt:lpstr>
      <vt:lpstr>PowerPoint Sunusu</vt:lpstr>
      <vt:lpstr>Bcl-2 nasıl çalışır?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Hücre içi (intrinsic) ve hücre dışı (extrinsic) apoptoz programları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Kanser hücreleri apoptozdan kaçmak için farklı yollar bulurlar.</vt:lpstr>
      <vt:lpstr>PowerPoint Sunusu</vt:lpstr>
      <vt:lpstr>PowerPoint Sunusu</vt:lpstr>
      <vt:lpstr>PowerPoint Sunusu</vt:lpstr>
      <vt:lpstr>Nekroz ve Otofaji’nin kanser ile olan alakası????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P53 ve Apoptoz</dc:title>
  <dc:creator>Bala Gür Dedeoğlu</dc:creator>
  <cp:lastModifiedBy>Bala GÜR DEDEOĞLU</cp:lastModifiedBy>
  <cp:revision>54</cp:revision>
  <dcterms:created xsi:type="dcterms:W3CDTF">2015-11-19T09:01:45Z</dcterms:created>
  <dcterms:modified xsi:type="dcterms:W3CDTF">2016-11-16T13:45:23Z</dcterms:modified>
</cp:coreProperties>
</file>