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56" r:id="rId3"/>
    <p:sldId id="265" r:id="rId4"/>
    <p:sldId id="270" r:id="rId5"/>
    <p:sldId id="275" r:id="rId6"/>
    <p:sldId id="271" r:id="rId7"/>
    <p:sldId id="272" r:id="rId8"/>
    <p:sldId id="273" r:id="rId9"/>
    <p:sldId id="266" r:id="rId10"/>
    <p:sldId id="267" r:id="rId11"/>
    <p:sldId id="268" r:id="rId12"/>
    <p:sldId id="269" r:id="rId13"/>
    <p:sldId id="278" r:id="rId14"/>
    <p:sldId id="277" r:id="rId15"/>
  </p:sldIdLst>
  <p:sldSz cx="9144000" cy="5143500" type="screen16x9"/>
  <p:notesSz cx="6858000" cy="9144000"/>
  <p:defaultTextStyle>
    <a:lvl1pPr marL="0" algn="l" rtl="0" latinLnBrk="0">
      <a:defRPr lang="tr-T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tr-T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tr-T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tr-T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tr-T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tr-T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tr-T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tr-T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tr-TR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7621" autoAdjust="0"/>
  </p:normalViewPr>
  <p:slideViewPr>
    <p:cSldViewPr>
      <p:cViewPr varScale="1">
        <p:scale>
          <a:sx n="154" d="100"/>
          <a:sy n="154" d="100"/>
        </p:scale>
        <p:origin x="366" y="13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EEFA6-0BC0-4AD3-BF83-14FCACB7A595}" type="datetimeFigureOut">
              <a:rPr lang="tr-TR" smtClean="0"/>
              <a:t>3.11.2016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08C07-2202-4DDA-8938-CB30DD0ED8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9043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tr-TR" sz="1200"/>
            </a:lvl1pPr>
            <a:extLst/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tr-TR" sz="1200"/>
            </a:lvl1pPr>
            <a:extLst/>
          </a:lstStyle>
          <a:p>
            <a:fld id="{A8ADFD5B-A66C-449C-B6E8-FB716D07777D}" type="datetimeFigureOut">
              <a:rPr lang="tr-TR"/>
              <a:pPr/>
              <a:t>3.11.2016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tr-TR"/>
              <a:t>Ana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tr-TR" sz="1200"/>
            </a:lvl1pPr>
            <a:extLst/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tr-TR" sz="1200"/>
            </a:lvl1pPr>
            <a:extLst/>
          </a:lstStyle>
          <a:p>
            <a:fld id="{CA5D3BF3-D352-46FC-8343-31F56E6730EA}" type="slidenum">
              <a:rPr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814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tr-T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tr-T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tr-T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tr-T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tr-T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tr-T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tr-T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tr-T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tr-TR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1254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Slayd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tr-TR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tr-TR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tr-TR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tr-TR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tr-TR" smtClean="0"/>
              <a:t>Asıl alt başlık stilini düzenlemek için tıklatın</a:t>
            </a:r>
            <a:endParaRPr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lang="tr-TR"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kumimoji="0" lang="tr-TR">
                <a:solidFill>
                  <a:srgbClr val="FFFFFF"/>
                </a:solidFill>
              </a:rPr>
              <a:pPr algn="ctr"/>
              <a:t>3.11.2016</a:t>
            </a:fld>
            <a:endParaRPr kumimoji="0" lang="tr-TR" sz="200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 eaLnBrk="1" latinLnBrk="0" hangingPunct="1">
              <a:defRPr kumimoji="0" lang="tr-TR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tr-TR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 lang="tr-TR"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kumimoji="0" lang="tr-TR">
                <a:solidFill>
                  <a:schemeClr val="tx2"/>
                </a:solidFill>
              </a:rPr>
              <a:pPr/>
              <a:t>‹#›</a:t>
            </a:fld>
            <a:endParaRPr kumimoji="0" lang="tr-TR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 eaLnBrk="1" latinLnBrk="0" hangingPunct="1">
              <a:defRPr kumimoji="0" lang="tr-TR" cap="all" baseline="0"/>
            </a:lvl1pPr>
            <a:extLst/>
          </a:lstStyle>
          <a:p>
            <a:pPr eaLnBrk="1" latinLnBrk="0" hangingPunct="1"/>
            <a:r>
              <a:rPr lang="tr-TR" smtClean="0"/>
              <a:t>Asıl başlık stili için tıklatın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Özel Yerleş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 lang="tr-TR"/>
              <a:pPr/>
              <a:t>3.11.2016</a:t>
            </a:fld>
            <a:endParaRPr kumimoji="0" lang="tr-TR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tr-TR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kumimoji="0" lang="tr-TR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tr-TR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 eaLnBrk="1" latinLnBrk="0" hangingPunct="1">
              <a:buNone/>
              <a:defRPr kumimoji="0" lang="tr-TR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tr-TR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tr-TR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tr-TR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tr-TR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tr-TR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tr-TR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tr-T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lang="tr-TR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tr-TR"/>
              <a:t>Ana başlık stilini düzenlemek için tıklatın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F9F07-3BC7-4570-B054-79111B0A380C}" type="datetime1">
              <a:rPr lang="tr-TR"/>
              <a:pPr/>
              <a:t>3.11.2016</a:t>
            </a:fld>
            <a:endParaRPr kumimoji="0" lang="tr-T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 eaLnBrk="1" latinLnBrk="0" hangingPunct="1">
              <a:defRPr kumimoji="0" lang="tr-TR"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tr-TR" sz="2400" b="1">
                <a:solidFill>
                  <a:srgbClr val="FFFFFF"/>
                </a:solidFill>
              </a:rPr>
              <a:pPr algn="ctr"/>
              <a:t>‹#›</a:t>
            </a:fld>
            <a:endParaRPr kumimoji="0" lang="tr-TR" sz="240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kumimoji="0"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lang="tr-TR"/>
              <a:pPr/>
              <a:t>3.11.2016</a:t>
            </a:fld>
            <a:endParaRPr kumimoji="0"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tr-TR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tr-T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kumimoji="0"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 eaLnBrk="1" latinLnBrk="0" hangingPunct="1">
              <a:defRPr kumimoji="0" lang="tr-TR"/>
            </a:lvl1pPr>
            <a:extLst/>
          </a:lstStyle>
          <a:p>
            <a:pPr eaLnBrk="1" latinLnBrk="0" hangingPunct="1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lang="tr-TR"/>
              <a:pPr/>
              <a:t>3.11.2016</a:t>
            </a:fld>
            <a:endParaRPr kumimoji="0" lang="tr-T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tr-TR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tr-T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kumimoji="0" lang="tr-TR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tr-TR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tr-TR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ADB5D-B7A0-47E3-AD2D-B1A6F8614213}" type="datetime1">
              <a:rPr lang="tr-TR"/>
              <a:pPr/>
              <a:t>3.11.2016</a:t>
            </a:fld>
            <a:endParaRPr kumimoji="0"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tr-TR">
                <a:solidFill>
                  <a:srgbClr val="FFFFFF"/>
                </a:solidFill>
              </a:rPr>
              <a:pPr/>
              <a:t>‹#›</a:t>
            </a:fld>
            <a:endParaRPr kumimoji="0" lang="tr-T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968126-03FC-49C0-B9B8-2B561CCC3D90}" type="datetime1">
              <a:rPr lang="tr-TR"/>
              <a:pPr/>
              <a:t>3.11.2016</a:t>
            </a:fld>
            <a:endParaRPr kumimoji="0"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 lang="tr-TR"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kumimoji="0" lang="tr-TR">
                <a:solidFill>
                  <a:schemeClr val="tx2"/>
                </a:solidFill>
              </a:rPr>
              <a:pPr/>
              <a:t>‹#›</a:t>
            </a:fld>
            <a:endParaRPr kumimoji="0" lang="tr-TR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İçerik, Açıklama Yazıl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 eaLnBrk="1" latinLnBrk="0" hangingPunct="1">
              <a:buNone/>
              <a:defRPr kumimoji="0" lang="tr-TR" sz="4200" b="0"/>
            </a:lvl1pPr>
            <a:extLst/>
          </a:lstStyle>
          <a:p>
            <a:pPr eaLnBrk="1" latinLnBrk="0" hangingPunct="1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8198-4617-485E-9585-4840B69DBBA6}" type="datetime1">
              <a:rPr lang="tr-TR"/>
              <a:pPr/>
              <a:t>3.11.2016</a:t>
            </a:fld>
            <a:endParaRPr kumimoji="0"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tr-TR">
                <a:solidFill>
                  <a:srgbClr val="FFFFFF"/>
                </a:solidFill>
              </a:rPr>
              <a:pPr/>
              <a:t>‹#›</a:t>
            </a:fld>
            <a:endParaRPr kumimoji="0" lang="tr-TR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tr-TR" sz="1800"/>
            </a:lvl1pPr>
            <a:lvl2pPr eaLnBrk="1" latinLnBrk="0" hangingPunct="1">
              <a:buNone/>
              <a:defRPr kumimoji="0" lang="tr-TR" sz="1200"/>
            </a:lvl2pPr>
            <a:lvl3pPr eaLnBrk="1" latinLnBrk="0" hangingPunct="1">
              <a:buNone/>
              <a:defRPr kumimoji="0" lang="tr-TR" sz="1000"/>
            </a:lvl3pPr>
            <a:lvl4pPr eaLnBrk="1" latinLnBrk="0" hangingPunct="1">
              <a:buNone/>
              <a:defRPr kumimoji="0" lang="tr-TR" sz="900"/>
            </a:lvl4pPr>
            <a:lvl5pPr eaLnBrk="1" latinLnBrk="0" hangingPunct="1">
              <a:buNone/>
              <a:defRPr kumimoji="0" lang="tr-TR" sz="9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Resim, Açıklama Yazıl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tr-TR"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tr-TR" sz="1700"/>
            </a:lvl1pPr>
            <a:lvl2pPr eaLnBrk="1" latinLnBrk="0" hangingPunct="1">
              <a:buFontTx/>
              <a:buNone/>
              <a:defRPr kumimoji="0" lang="tr-TR" sz="1200"/>
            </a:lvl2pPr>
            <a:lvl3pPr eaLnBrk="1" latinLnBrk="0" hangingPunct="1">
              <a:buFontTx/>
              <a:buNone/>
              <a:defRPr kumimoji="0" lang="tr-TR" sz="1000"/>
            </a:lvl3pPr>
            <a:lvl4pPr eaLnBrk="1" latinLnBrk="0" hangingPunct="1">
              <a:buFontTx/>
              <a:buNone/>
              <a:defRPr kumimoji="0" lang="tr-TR" sz="900"/>
            </a:lvl4pPr>
            <a:lvl5pPr eaLnBrk="1" latinLnBrk="0" hangingPunct="1">
              <a:buFontTx/>
              <a:buNone/>
              <a:defRPr kumimoji="0" lang="tr-TR" sz="9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tr-TR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tr-TR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lang="tr-TR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tr-TR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>
            <a:extLst/>
          </a:lstStyle>
          <a:p>
            <a:fld id="{E4606EA6-EFEA-4C30-9264-4F9291A5780D}" type="datetime1">
              <a:rPr lang="tr-TR"/>
              <a:pPr/>
              <a:t>3.11.2016</a:t>
            </a:fld>
            <a:endParaRPr kumimoji="0" lang="tr-T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 eaLnBrk="1" latinLnBrk="0" hangingPunct="1">
              <a:defRPr kumimoji="0" lang="tr-TR" sz="2800"/>
            </a:lvl1pPr>
            <a:extLst/>
          </a:lstStyle>
          <a:p>
            <a:pPr algn="ctr"/>
            <a:fld id="{8F82E0A0-C266-4798-8C8F-B9F91E9DA37E}" type="slidenum">
              <a:rPr kumimoji="0" lang="tr-TR" sz="2800" b="1">
                <a:solidFill>
                  <a:srgbClr val="FFFFFF"/>
                </a:solidFill>
              </a:rPr>
              <a:pPr algn="ctr"/>
              <a:t>‹#›</a:t>
            </a:fld>
            <a:endParaRPr kumimoji="0" lang="tr-TR" sz="280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>
            <a:extLst/>
          </a:lstStyle>
          <a:p>
            <a:endParaRPr kumimoji="0"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lang="tr-TR"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lang="tr-TR"/>
              <a:pPr/>
              <a:t>3.11.2016</a:t>
            </a:fld>
            <a:endParaRPr kumimoji="0" lang="tr-TR" sz="14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tr-TR"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tr-TR" sz="14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tr-TR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tr-TR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tr-T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lang="tr-TR"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tr-TR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tr-TR" sz="1400" b="1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tr-TR" smtClean="0"/>
              <a:t>Asıl başlık stili için tıklatın</a:t>
            </a:r>
            <a:endParaRPr kumimoji="0"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tr-TR"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lang="tr-TR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lang="tr-TR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lang="tr-TR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lang="tr-TR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lang="tr-TR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tr-TR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tr-TR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tr-TR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tr-TR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tr-T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tr-T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tr-T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tr-T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tr-T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tr-T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tr-T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tr-T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tr-TR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r-TR" sz="4000" dirty="0">
                <a:ln w="3175" cmpd="sng">
                  <a:noFill/>
                </a:ln>
                <a:solidFill>
                  <a:schemeClr val="tx2">
                    <a:lumMod val="75000"/>
                  </a:schemeClr>
                </a:solidFill>
                <a:latin typeface="Century Gothic" panose="020B0502020202020204"/>
              </a:rPr>
              <a:t>Mesleki </a:t>
            </a:r>
            <a:r>
              <a:rPr lang="tr-TR" sz="4000" dirty="0" smtClean="0">
                <a:ln w="3175" cmpd="sng">
                  <a:noFill/>
                </a:ln>
                <a:solidFill>
                  <a:schemeClr val="tx2">
                    <a:lumMod val="75000"/>
                  </a:schemeClr>
                </a:solidFill>
                <a:latin typeface="Century Gothic" panose="020B0502020202020204"/>
              </a:rPr>
              <a:t>Rehberlik - I</a:t>
            </a:r>
            <a:endParaRPr lang="tr-T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>
            <a:extLst/>
          </a:lstStyle>
          <a:p>
            <a:r>
              <a:rPr lang="tr-TR" dirty="0" smtClean="0"/>
              <a:t>Yrd. Doç. Dr. Gökhan Atik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Mesleki Rehberlik: İlgili Kavramlar</a:t>
            </a:r>
            <a:r>
              <a:rPr lang="tr-TR" sz="3600" dirty="0" smtClean="0"/>
              <a:t> (3)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İş </a:t>
            </a:r>
            <a:r>
              <a:rPr lang="tr-TR" b="1" dirty="0"/>
              <a:t>(</a:t>
            </a:r>
            <a:r>
              <a:rPr lang="tr-TR" b="1" dirty="0" err="1"/>
              <a:t>Job</a:t>
            </a:r>
            <a:r>
              <a:rPr lang="tr-TR" b="1" dirty="0"/>
              <a:t>)</a:t>
            </a:r>
            <a:r>
              <a:rPr lang="tr-TR" dirty="0"/>
              <a:t>: Belli bir meslek alanında sürdürülen benzer etkinlikler  grubudur. Özel bir çalışma alanındaki görevleri </a:t>
            </a:r>
            <a:r>
              <a:rPr lang="tr-TR" dirty="0" smtClean="0"/>
              <a:t>tanımlar.</a:t>
            </a:r>
          </a:p>
          <a:p>
            <a:pPr lvl="1"/>
            <a:r>
              <a:rPr lang="tr-TR" dirty="0" smtClean="0"/>
              <a:t>İş</a:t>
            </a:r>
            <a:r>
              <a:rPr lang="tr-TR" dirty="0"/>
              <a:t>, mesleki bilgi ve becerilerin uygulamaya </a:t>
            </a:r>
            <a:r>
              <a:rPr lang="tr-TR" dirty="0" smtClean="0"/>
              <a:t>konmasıdır.</a:t>
            </a:r>
          </a:p>
          <a:p>
            <a:pPr lvl="1"/>
            <a:r>
              <a:rPr lang="tr-TR" dirty="0" smtClean="0"/>
              <a:t>Mesleği </a:t>
            </a:r>
            <a:r>
              <a:rPr lang="tr-TR" dirty="0"/>
              <a:t>icra ederken yapılan görev ve aktivitelerdir.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3594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Temel Kavramlar </a:t>
            </a:r>
            <a:r>
              <a:rPr lang="tr-TR" sz="3600" dirty="0" smtClean="0"/>
              <a:t>(4)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b="1" dirty="0" smtClean="0"/>
              <a:t>Kariyer (</a:t>
            </a:r>
            <a:r>
              <a:rPr lang="tr-TR" b="1" dirty="0" err="1"/>
              <a:t>Career</a:t>
            </a:r>
            <a:r>
              <a:rPr lang="tr-TR" b="1" dirty="0"/>
              <a:t>)</a:t>
            </a:r>
            <a:r>
              <a:rPr lang="tr-TR" dirty="0"/>
              <a:t>: Kariyer kavramı; bir ömür boyu yaşanan olaylar dizisi, bireyin meslek ve diğer yaşam rollerinin birbirini etkilemesi ve izlemesi sonucu oluşan genel örüntü ve gelişim çizgisinde</a:t>
            </a:r>
            <a:r>
              <a:rPr lang="tr-TR" dirty="0" smtClean="0"/>
              <a:t>, özellikle </a:t>
            </a:r>
            <a:r>
              <a:rPr lang="tr-TR" dirty="0"/>
              <a:t>iş ve mesleğe ilişkin rollerinde ilerleme, duraklama ve gerilemeleri de içeren bir süreçtir.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512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Mesleki Gelişim Süreci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b="1" dirty="0"/>
              <a:t>“Mesleki Gelişim Süreci”</a:t>
            </a:r>
            <a:r>
              <a:rPr lang="tr-TR" dirty="0"/>
              <a:t> beş evreden oluşur. Bu evreler birbirlerini izleyen gelişim aşamalarıdır. Her gelişim evresi kendinden sonra gelen aşamaları etkiler. Bu evreler şu şekilde sıralanır (</a:t>
            </a:r>
            <a:r>
              <a:rPr lang="tr-TR" dirty="0" err="1"/>
              <a:t>Isaacson</a:t>
            </a:r>
            <a:r>
              <a:rPr lang="tr-TR" dirty="0"/>
              <a:t> 1986).</a:t>
            </a:r>
            <a:endParaRPr lang="tr-TR" b="1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tr-TR" b="1" dirty="0" smtClean="0"/>
              <a:t>Uyanış </a:t>
            </a:r>
            <a:r>
              <a:rPr lang="tr-TR" b="1" dirty="0"/>
              <a:t>ve farkında olma (</a:t>
            </a:r>
            <a:r>
              <a:rPr lang="tr-TR" b="1" dirty="0" err="1"/>
              <a:t>Awareness</a:t>
            </a:r>
            <a:r>
              <a:rPr lang="tr-TR" b="1" dirty="0"/>
              <a:t>)</a:t>
            </a:r>
            <a:r>
              <a:rPr lang="tr-TR" dirty="0"/>
              <a:t>: 5-12 yaş arası, ilkokul dönemini kapsar.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tr-TR" b="1" dirty="0" smtClean="0"/>
              <a:t>Meslekleri </a:t>
            </a:r>
            <a:r>
              <a:rPr lang="tr-TR" b="1" dirty="0"/>
              <a:t>keşfetme ve araştırma (Exploration)</a:t>
            </a:r>
            <a:r>
              <a:rPr lang="tr-TR" dirty="0"/>
              <a:t>: 12-15 yaş arası, ortaokul (temel eğitimin ikinci kısmı) dönemini kapsar.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tr-TR" b="1" dirty="0" smtClean="0"/>
              <a:t>Karar </a:t>
            </a:r>
            <a:r>
              <a:rPr lang="tr-TR" b="1" dirty="0"/>
              <a:t>verme (</a:t>
            </a:r>
            <a:r>
              <a:rPr lang="tr-TR" b="1" dirty="0" err="1"/>
              <a:t>Decision</a:t>
            </a:r>
            <a:r>
              <a:rPr lang="tr-TR" b="1" dirty="0"/>
              <a:t> </a:t>
            </a:r>
            <a:r>
              <a:rPr lang="tr-TR" b="1" dirty="0" err="1"/>
              <a:t>Making</a:t>
            </a:r>
            <a:r>
              <a:rPr lang="tr-TR" b="1" dirty="0"/>
              <a:t>)</a:t>
            </a:r>
            <a:r>
              <a:rPr lang="tr-TR" dirty="0"/>
              <a:t>: 15-18 yaş arası, lise dönemini kapsar.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tr-TR" b="1" dirty="0" smtClean="0"/>
              <a:t>Hazırlık </a:t>
            </a:r>
            <a:r>
              <a:rPr lang="tr-TR" b="1" dirty="0"/>
              <a:t>(</a:t>
            </a:r>
            <a:r>
              <a:rPr lang="tr-TR" b="1" dirty="0" err="1"/>
              <a:t>Preparation</a:t>
            </a:r>
            <a:r>
              <a:rPr lang="tr-TR" b="1" dirty="0"/>
              <a:t>)</a:t>
            </a:r>
            <a:r>
              <a:rPr lang="tr-TR" dirty="0"/>
              <a:t>: 18-23 yaş arası, yükseköğrenim dönemini kapsar.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tr-TR" b="1" dirty="0" smtClean="0"/>
              <a:t>İşe </a:t>
            </a:r>
            <a:r>
              <a:rPr lang="tr-TR" b="1" dirty="0"/>
              <a:t>yerleşme (</a:t>
            </a:r>
            <a:r>
              <a:rPr lang="tr-TR" b="1" dirty="0" err="1"/>
              <a:t>Employment</a:t>
            </a:r>
            <a:r>
              <a:rPr lang="tr-TR" b="1" dirty="0"/>
              <a:t>)</a:t>
            </a:r>
            <a:r>
              <a:rPr lang="tr-TR" dirty="0"/>
              <a:t>: 23 yaş ve sonrası, iş yaşamına atılma dönemini kapsar.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55800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Meslek Rehberliğin Aşamaları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2594248" cy="2628900"/>
          </a:xfrm>
        </p:spPr>
        <p:txBody>
          <a:bodyPr>
            <a:normAutofit fontScale="55000" lnSpcReduction="20000"/>
          </a:bodyPr>
          <a:lstStyle/>
          <a:p>
            <a:r>
              <a:rPr lang="tr-TR" dirty="0" smtClean="0"/>
              <a:t>Fiziksel Özellikler</a:t>
            </a:r>
          </a:p>
          <a:p>
            <a:r>
              <a:rPr lang="tr-TR" dirty="0" smtClean="0"/>
              <a:t>Kişisel Özellikler</a:t>
            </a:r>
          </a:p>
          <a:p>
            <a:r>
              <a:rPr lang="tr-TR" dirty="0" smtClean="0"/>
              <a:t>Akademik Yetenekler</a:t>
            </a:r>
          </a:p>
          <a:p>
            <a:r>
              <a:rPr lang="tr-TR" dirty="0" smtClean="0"/>
              <a:t>Özel Yetenekler</a:t>
            </a:r>
          </a:p>
          <a:p>
            <a:r>
              <a:rPr lang="tr-TR" dirty="0" smtClean="0"/>
              <a:t>İlgiler</a:t>
            </a:r>
          </a:p>
          <a:p>
            <a:r>
              <a:rPr lang="tr-TR" dirty="0" smtClean="0"/>
              <a:t>Değerler</a:t>
            </a:r>
          </a:p>
          <a:p>
            <a:r>
              <a:rPr lang="tr-TR" dirty="0" smtClean="0"/>
              <a:t>Okul İçi ve Dışı Faaliyetler</a:t>
            </a:r>
          </a:p>
          <a:p>
            <a:r>
              <a:rPr lang="tr-TR" dirty="0" smtClean="0"/>
              <a:t>Ailesel Durum</a:t>
            </a:r>
          </a:p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4"/>
          </p:nvPr>
        </p:nvSpPr>
        <p:spPr>
          <a:xfrm>
            <a:off x="5871128" y="1995686"/>
            <a:ext cx="2497088" cy="2628900"/>
          </a:xfrm>
        </p:spPr>
        <p:txBody>
          <a:bodyPr>
            <a:normAutofit fontScale="55000" lnSpcReduction="20000"/>
          </a:bodyPr>
          <a:lstStyle/>
          <a:p>
            <a:r>
              <a:rPr lang="tr-TR" dirty="0" smtClean="0"/>
              <a:t>Kendini tanıyan ve meslekler hakkında detaylı bilgi alan öğrencinin kendi ilgi, yetenek ve başarısına uygun bir mesleğe karar vermesi sürecidir. Burada önemli olan kişinin özellikleri ile mesleğin gerektirdiği niteliklerin örtüşmesidir.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2594248" cy="53035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r-TR" sz="1600" dirty="0" smtClean="0"/>
              <a:t>Öğrenciyi Tanıma</a:t>
            </a:r>
            <a:endParaRPr lang="tr-TR" sz="1600" dirty="0"/>
          </a:p>
        </p:txBody>
      </p:sp>
      <p:sp>
        <p:nvSpPr>
          <p:cNvPr id="6" name="Metin Yer Tutucusu 5"/>
          <p:cNvSpPr>
            <a:spLocks noGrp="1"/>
          </p:cNvSpPr>
          <p:nvPr>
            <p:ph type="body" sz="quarter" idx="19"/>
          </p:nvPr>
        </p:nvSpPr>
        <p:spPr>
          <a:xfrm>
            <a:off x="3299048" y="1362287"/>
            <a:ext cx="2497088" cy="530352"/>
          </a:xfrm>
        </p:spPr>
        <p:txBody>
          <a:bodyPr>
            <a:noAutofit/>
          </a:bodyPr>
          <a:lstStyle/>
          <a:p>
            <a:pPr algn="ctr"/>
            <a:r>
              <a:rPr lang="tr-TR" sz="1600" dirty="0" smtClean="0"/>
              <a:t>Mesleklerin İncelenmesi</a:t>
            </a:r>
            <a:endParaRPr lang="tr-TR" sz="1600" dirty="0"/>
          </a:p>
        </p:txBody>
      </p:sp>
      <p:sp>
        <p:nvSpPr>
          <p:cNvPr id="10" name="Metin kutusu 9"/>
          <p:cNvSpPr txBox="1"/>
          <p:nvPr/>
        </p:nvSpPr>
        <p:spPr>
          <a:xfrm>
            <a:off x="5891336" y="1352639"/>
            <a:ext cx="2592288" cy="54000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İlişki Kurma ve Karar Verme</a:t>
            </a:r>
            <a:endParaRPr lang="tr-TR" sz="1600" b="1" dirty="0">
              <a:solidFill>
                <a:schemeClr val="bg1"/>
              </a:solidFill>
            </a:endParaRPr>
          </a:p>
        </p:txBody>
      </p:sp>
      <p:sp>
        <p:nvSpPr>
          <p:cNvPr id="11" name="İçerik Yer Tutucusu 3"/>
          <p:cNvSpPr txBox="1">
            <a:spLocks/>
          </p:cNvSpPr>
          <p:nvPr/>
        </p:nvSpPr>
        <p:spPr>
          <a:xfrm>
            <a:off x="3451448" y="2081755"/>
            <a:ext cx="2497088" cy="2628900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lang="tr-TR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lang="tr-TR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lang="tr-TR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lang="tr-T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lang="tr-T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lang="tr-TR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lang="tr-TR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lang="tr-TR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lang="tr-TR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tr-TR" smtClean="0"/>
              <a:t>Mesleğin gerektirdiği eğitim düzeyi</a:t>
            </a:r>
          </a:p>
          <a:p>
            <a:r>
              <a:rPr lang="tr-TR" smtClean="0"/>
              <a:t>Yapılan işin özellikleri</a:t>
            </a:r>
          </a:p>
          <a:p>
            <a:r>
              <a:rPr lang="tr-TR" smtClean="0"/>
              <a:t>Çalışma ortamı ve koşulları</a:t>
            </a:r>
          </a:p>
          <a:p>
            <a:r>
              <a:rPr lang="tr-TR" smtClean="0"/>
              <a:t>Meslekte çalışanlarda aranan nitelikler</a:t>
            </a:r>
          </a:p>
          <a:p>
            <a:r>
              <a:rPr lang="tr-TR" smtClean="0"/>
              <a:t>Mesleğe hazırlanma ve giriş koşulları</a:t>
            </a:r>
          </a:p>
          <a:p>
            <a:r>
              <a:rPr lang="tr-TR" smtClean="0"/>
              <a:t>Meslekte ilerleme ve kazanç durumu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956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/>
              <a:t>İnsan Yaşamında Çalışmanın Anlam ve Önemi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/>
              <a:t>Eğitim bireyi şu üç yönüyle yetiştirmeyi </a:t>
            </a:r>
            <a:r>
              <a:rPr lang="tr-TR" dirty="0" smtClean="0"/>
              <a:t>hedefler:</a:t>
            </a:r>
          </a:p>
          <a:p>
            <a:pPr lvl="1"/>
            <a:r>
              <a:rPr lang="tr-TR" dirty="0" smtClean="0"/>
              <a:t>Birey </a:t>
            </a:r>
            <a:r>
              <a:rPr lang="tr-TR" dirty="0"/>
              <a:t>olarak </a:t>
            </a:r>
            <a:r>
              <a:rPr lang="tr-TR" dirty="0" smtClean="0"/>
              <a:t>insan</a:t>
            </a:r>
          </a:p>
          <a:p>
            <a:pPr lvl="1"/>
            <a:r>
              <a:rPr lang="tr-TR" dirty="0" smtClean="0"/>
              <a:t>Sosyal </a:t>
            </a:r>
            <a:r>
              <a:rPr lang="tr-TR" dirty="0"/>
              <a:t>bir varlık olarak </a:t>
            </a:r>
            <a:r>
              <a:rPr lang="tr-TR" dirty="0" smtClean="0"/>
              <a:t>insan</a:t>
            </a:r>
          </a:p>
          <a:p>
            <a:pPr lvl="1"/>
            <a:r>
              <a:rPr lang="tr-TR" dirty="0" smtClean="0"/>
              <a:t>Meslek </a:t>
            </a:r>
            <a:r>
              <a:rPr lang="tr-TR" dirty="0"/>
              <a:t>elemanı olarak </a:t>
            </a:r>
            <a:r>
              <a:rPr lang="tr-TR" dirty="0" smtClean="0"/>
              <a:t>insan</a:t>
            </a:r>
            <a:endParaRPr lang="tr-TR" dirty="0"/>
          </a:p>
          <a:p>
            <a:r>
              <a:rPr lang="tr-TR" dirty="0" smtClean="0"/>
              <a:t>Freud’a </a:t>
            </a:r>
            <a:r>
              <a:rPr lang="tr-TR" dirty="0"/>
              <a:t>göre, “iş</a:t>
            </a:r>
            <a:r>
              <a:rPr lang="tr-TR" dirty="0" smtClean="0"/>
              <a:t>, bireyin </a:t>
            </a:r>
            <a:r>
              <a:rPr lang="tr-TR" dirty="0"/>
              <a:t>gerçekle </a:t>
            </a:r>
            <a:r>
              <a:rPr lang="tr-TR" dirty="0" err="1"/>
              <a:t>bağlantısı”dır</a:t>
            </a:r>
            <a:r>
              <a:rPr lang="tr-TR" dirty="0"/>
              <a:t>. Çünkü yaptığımız iş, yaşamdaki diğer rollerimizi ve yaşam içindeki tüm konumumuzu etkiler</a:t>
            </a:r>
            <a:r>
              <a:rPr lang="tr-TR" dirty="0" smtClean="0"/>
              <a:t>. Yaptığımız </a:t>
            </a:r>
            <a:r>
              <a:rPr lang="tr-TR" dirty="0"/>
              <a:t>iş, düşüncelerimize ve yaşamımıza belli bir biçim verir. Bireyin sosyal statüsünü belirleyen en önemli kriter işidir. </a:t>
            </a:r>
          </a:p>
          <a:p>
            <a:r>
              <a:rPr lang="tr-TR" dirty="0" smtClean="0"/>
              <a:t>Freud </a:t>
            </a:r>
            <a:r>
              <a:rPr lang="tr-TR" dirty="0"/>
              <a:t>bunu şöyle dile getirir</a:t>
            </a:r>
            <a:r>
              <a:rPr lang="tr-TR" dirty="0" smtClean="0"/>
              <a:t>: “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</a:rPr>
              <a:t>Sağlıklı insan sevebilen ve çalışabilen </a:t>
            </a:r>
            <a: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  <a:t>kişidir.</a:t>
            </a:r>
            <a:r>
              <a:rPr lang="tr-TR" dirty="0" smtClean="0"/>
              <a:t>”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6502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/>
              <a:t>Mesleki </a:t>
            </a:r>
            <a:r>
              <a:rPr lang="tr-TR" sz="3200" dirty="0" smtClean="0"/>
              <a:t>Rehberlik </a:t>
            </a:r>
            <a:r>
              <a:rPr lang="tr-TR" sz="3200" dirty="0"/>
              <a:t>ve </a:t>
            </a:r>
            <a:r>
              <a:rPr lang="tr-TR" sz="3200" dirty="0" smtClean="0"/>
              <a:t>Kariyer Danışmanlığı: </a:t>
            </a:r>
            <a:r>
              <a:rPr lang="tr-TR" sz="3200" dirty="0"/>
              <a:t>Kavramsal Değişim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Bu hizmetlere ilişkin ilk yayınlanan kaynakta (1909) Frank </a:t>
            </a:r>
            <a:r>
              <a:rPr lang="tr-TR" sz="2400" dirty="0" err="1"/>
              <a:t>Parsons</a:t>
            </a:r>
            <a:r>
              <a:rPr lang="tr-TR" sz="2400" dirty="0"/>
              <a:t> “Mesleki Rehberlik” kavramını kullanmış ve bu hizmetleri “gençlere kendi kapasitelerine uygun meslek seçmeleri için yapılan yardımlar” olarak tanımlamıştı. </a:t>
            </a:r>
            <a:endParaRPr lang="tr-TR" sz="2400" dirty="0" smtClean="0"/>
          </a:p>
          <a:p>
            <a:r>
              <a:rPr lang="tr-TR" sz="2400" dirty="0" smtClean="0"/>
              <a:t>Zaman içinde; mesleki </a:t>
            </a:r>
            <a:r>
              <a:rPr lang="tr-TR" sz="2400" dirty="0"/>
              <a:t>rehberlik kavramı  “bireyin mesleki seçim yapma ve mesleki kararlar vermesine yardım” tanımı; kariyer danışmanlığı ile “yaşam boyu kariyer gelişimine yardım süreci” olarak değişmiştir.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6081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/>
              <a:t>Mesleki Rehberlik ve Kariyer Danışmanlığı Hizmetleri Anlayışındaki Değişme</a:t>
            </a:r>
          </a:p>
        </p:txBody>
      </p:sp>
      <p:pic>
        <p:nvPicPr>
          <p:cNvPr id="4" name="3 İçerik Yer Tutucusu" descr="100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419621"/>
            <a:ext cx="3962400" cy="3502491"/>
          </a:xfr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761" y="1417070"/>
            <a:ext cx="3875239" cy="350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1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 smtClean="0"/>
              <a:t>Mesleki Rehberlikten Kariyer Danışmanlığına Tarihsel Bir Yolculuk (1)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smtClean="0"/>
              <a:t>ABD’de </a:t>
            </a:r>
            <a:r>
              <a:rPr lang="tr-TR" dirty="0"/>
              <a:t>Mesleki Rehberlik ve Kariyer Danışmanlığı Hizmetlerinin </a:t>
            </a:r>
            <a:r>
              <a:rPr lang="tr-TR" dirty="0" smtClean="0"/>
              <a:t>Gelişimi: Başlangıç </a:t>
            </a:r>
            <a:r>
              <a:rPr lang="tr-TR" dirty="0"/>
              <a:t>ve Köşe </a:t>
            </a:r>
            <a:r>
              <a:rPr lang="tr-TR" dirty="0" smtClean="0"/>
              <a:t>Taşları</a:t>
            </a:r>
          </a:p>
          <a:p>
            <a:pPr lvl="1"/>
            <a:r>
              <a:rPr lang="tr-TR" dirty="0"/>
              <a:t>1905-1909 Frank </a:t>
            </a:r>
            <a:r>
              <a:rPr lang="tr-TR" dirty="0" err="1" smtClean="0"/>
              <a:t>Parsons’un</a:t>
            </a:r>
            <a:r>
              <a:rPr lang="tr-TR" dirty="0" smtClean="0"/>
              <a:t> </a:t>
            </a:r>
            <a:r>
              <a:rPr lang="tr-TR" dirty="0"/>
              <a:t>çalışmaları:</a:t>
            </a:r>
          </a:p>
          <a:p>
            <a:pPr lvl="2"/>
            <a:r>
              <a:rPr lang="tr-TR" dirty="0"/>
              <a:t>Meslek Bürosu</a:t>
            </a:r>
          </a:p>
          <a:p>
            <a:pPr lvl="2"/>
            <a:r>
              <a:rPr lang="tr-TR" dirty="0"/>
              <a:t>“Meslek Seçimi (</a:t>
            </a:r>
            <a:r>
              <a:rPr lang="tr-TR" dirty="0" err="1"/>
              <a:t>Choosing</a:t>
            </a:r>
            <a:r>
              <a:rPr lang="tr-TR" dirty="0"/>
              <a:t> a </a:t>
            </a:r>
            <a:r>
              <a:rPr lang="tr-TR" dirty="0" err="1"/>
              <a:t>Vocation</a:t>
            </a:r>
            <a:r>
              <a:rPr lang="tr-TR" dirty="0" smtClean="0"/>
              <a:t>)” kitabı</a:t>
            </a:r>
            <a:endParaRPr lang="tr-TR" dirty="0"/>
          </a:p>
          <a:p>
            <a:pPr lvl="1"/>
            <a:r>
              <a:rPr lang="tr-TR" dirty="0"/>
              <a:t>1913 Ulusal Mesleki Rehberlik Derneği</a:t>
            </a:r>
          </a:p>
          <a:p>
            <a:pPr lvl="1"/>
            <a:r>
              <a:rPr lang="tr-TR" dirty="0"/>
              <a:t>1940’lara dek rehberlik hizmetleri: Yöneltme ve uyum odaklı çalışmalar</a:t>
            </a:r>
            <a:r>
              <a:rPr lang="tr-TR" dirty="0" smtClean="0"/>
              <a:t>.</a:t>
            </a:r>
          </a:p>
          <a:p>
            <a:pPr lvl="1"/>
            <a:r>
              <a:rPr lang="tr-TR" altLang="tr-TR" dirty="0"/>
              <a:t>1942 Carl </a:t>
            </a:r>
            <a:r>
              <a:rPr lang="tr-TR" altLang="tr-TR" dirty="0" err="1"/>
              <a:t>Rogers</a:t>
            </a:r>
            <a:r>
              <a:rPr lang="tr-TR" altLang="tr-TR" dirty="0"/>
              <a:t> “Danışma ve Psikoterapi” kitabı</a:t>
            </a:r>
            <a:r>
              <a:rPr lang="tr-TR" altLang="tr-TR" dirty="0" smtClean="0"/>
              <a:t>, “Danışandan Hız Alan Yaklaşım</a:t>
            </a:r>
            <a:r>
              <a:rPr lang="tr-TR" altLang="tr-TR" dirty="0"/>
              <a:t>”</a:t>
            </a:r>
          </a:p>
          <a:p>
            <a:pPr lvl="1"/>
            <a:r>
              <a:rPr lang="tr-TR" altLang="tr-TR" dirty="0"/>
              <a:t>1951 </a:t>
            </a:r>
            <a:r>
              <a:rPr lang="tr-TR" altLang="tr-TR" dirty="0" err="1"/>
              <a:t>Ginzberg</a:t>
            </a:r>
            <a:r>
              <a:rPr lang="tr-TR" altLang="tr-TR" dirty="0"/>
              <a:t> ve arkadaşlarının </a:t>
            </a:r>
            <a:r>
              <a:rPr lang="tr-TR" altLang="tr-TR" dirty="0" smtClean="0"/>
              <a:t>“Gelişimsel Yaklaşımı”</a:t>
            </a:r>
            <a:endParaRPr lang="tr-TR" altLang="tr-TR" dirty="0"/>
          </a:p>
          <a:p>
            <a:pPr lvl="1"/>
            <a:r>
              <a:rPr lang="tr-TR" altLang="tr-TR" dirty="0"/>
              <a:t>1956 </a:t>
            </a:r>
            <a:r>
              <a:rPr lang="tr-TR" altLang="tr-TR" dirty="0" err="1"/>
              <a:t>Roe’nun</a:t>
            </a:r>
            <a:r>
              <a:rPr lang="tr-TR" altLang="tr-TR" dirty="0"/>
              <a:t> “Meslekler Psikolojisi” </a:t>
            </a:r>
            <a:r>
              <a:rPr lang="tr-TR" altLang="tr-TR" dirty="0" smtClean="0"/>
              <a:t>kitabı</a:t>
            </a:r>
          </a:p>
        </p:txBody>
      </p:sp>
    </p:spTree>
    <p:extLst>
      <p:ext uri="{BB962C8B-B14F-4D97-AF65-F5344CB8AC3E}">
        <p14:creationId xmlns:p14="http://schemas.microsoft.com/office/powerpoint/2010/main" val="231634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/>
              <a:t>Mesleki Rehberlikten Kariyer Danışmanlığına Tarihsel Bir Yolculuk </a:t>
            </a:r>
            <a:r>
              <a:rPr lang="tr-TR" sz="3200" dirty="0" smtClean="0"/>
              <a:t>(2)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1"/>
            <a:r>
              <a:rPr lang="tr-TR" altLang="tr-TR" dirty="0"/>
              <a:t>1957 D</a:t>
            </a:r>
            <a:r>
              <a:rPr lang="tr-TR" altLang="tr-TR" dirty="0" smtClean="0"/>
              <a:t>. </a:t>
            </a:r>
            <a:r>
              <a:rPr lang="tr-TR" altLang="tr-TR" dirty="0" err="1" smtClean="0"/>
              <a:t>Super</a:t>
            </a:r>
            <a:r>
              <a:rPr lang="tr-TR" altLang="tr-TR" dirty="0" smtClean="0"/>
              <a:t> </a:t>
            </a:r>
            <a:r>
              <a:rPr lang="tr-TR" altLang="tr-TR" dirty="0"/>
              <a:t>“Kariyer </a:t>
            </a:r>
            <a:r>
              <a:rPr lang="tr-TR" altLang="tr-TR" dirty="0" smtClean="0"/>
              <a:t>Psikolojisi” kitabı </a:t>
            </a:r>
            <a:endParaRPr lang="tr-TR" altLang="tr-TR" dirty="0"/>
          </a:p>
          <a:p>
            <a:pPr lvl="1"/>
            <a:r>
              <a:rPr lang="tr-TR" altLang="tr-TR" dirty="0"/>
              <a:t>1966 J</a:t>
            </a:r>
            <a:r>
              <a:rPr lang="tr-TR" altLang="tr-TR" dirty="0" smtClean="0"/>
              <a:t>. </a:t>
            </a:r>
            <a:r>
              <a:rPr lang="tr-TR" altLang="tr-TR" dirty="0" err="1" smtClean="0"/>
              <a:t>Holland</a:t>
            </a:r>
            <a:r>
              <a:rPr lang="tr-TR" altLang="tr-TR" dirty="0" smtClean="0"/>
              <a:t> </a:t>
            </a:r>
            <a:r>
              <a:rPr lang="tr-TR" altLang="tr-TR" dirty="0"/>
              <a:t>,“Mesleki Seçimin Psikolojisi”</a:t>
            </a:r>
          </a:p>
          <a:p>
            <a:pPr lvl="1"/>
            <a:r>
              <a:rPr lang="tr-TR" altLang="tr-TR" dirty="0"/>
              <a:t>1970’lerde N</a:t>
            </a:r>
            <a:r>
              <a:rPr lang="tr-TR" altLang="tr-TR" dirty="0" smtClean="0"/>
              <a:t>. </a:t>
            </a:r>
            <a:r>
              <a:rPr lang="tr-TR" altLang="tr-TR" dirty="0" err="1" smtClean="0"/>
              <a:t>Gysbers</a:t>
            </a:r>
            <a:r>
              <a:rPr lang="tr-TR" altLang="tr-TR" dirty="0" smtClean="0"/>
              <a:t> </a:t>
            </a:r>
            <a:r>
              <a:rPr lang="tr-TR" altLang="tr-TR" dirty="0"/>
              <a:t>, </a:t>
            </a:r>
            <a:r>
              <a:rPr lang="tr-TR" altLang="tr-TR" dirty="0" smtClean="0"/>
              <a:t>“Kapsamlı Kariyer Gelişim Modeli”</a:t>
            </a:r>
            <a:endParaRPr lang="tr-TR" altLang="tr-TR" dirty="0"/>
          </a:p>
          <a:p>
            <a:pPr lvl="1"/>
            <a:r>
              <a:rPr lang="tr-TR" altLang="tr-TR" dirty="0"/>
              <a:t>1980’lerde </a:t>
            </a:r>
            <a:r>
              <a:rPr lang="tr-TR" altLang="tr-TR" dirty="0" smtClean="0"/>
              <a:t>“Çok Kültürlü Yaklaşımlar”</a:t>
            </a:r>
            <a:endParaRPr lang="tr-TR" altLang="tr-TR" dirty="0"/>
          </a:p>
          <a:p>
            <a:pPr lvl="1"/>
            <a:r>
              <a:rPr lang="tr-TR" altLang="tr-TR" dirty="0"/>
              <a:t>1986 </a:t>
            </a:r>
            <a:r>
              <a:rPr lang="tr-TR" altLang="tr-TR" dirty="0" err="1"/>
              <a:t>Bandura</a:t>
            </a:r>
            <a:r>
              <a:rPr lang="tr-TR" altLang="tr-TR" dirty="0"/>
              <a:t> “Sosyal </a:t>
            </a:r>
            <a:r>
              <a:rPr lang="tr-TR" altLang="tr-TR" dirty="0" smtClean="0"/>
              <a:t>Öğrenme Kuramı</a:t>
            </a:r>
            <a:r>
              <a:rPr lang="tr-TR" altLang="tr-TR" dirty="0"/>
              <a:t>”</a:t>
            </a:r>
          </a:p>
          <a:p>
            <a:pPr lvl="1"/>
            <a:r>
              <a:rPr lang="tr-TR" altLang="tr-TR" dirty="0"/>
              <a:t>2000’lerde </a:t>
            </a:r>
            <a:r>
              <a:rPr lang="tr-TR" altLang="tr-TR" dirty="0" smtClean="0"/>
              <a:t>“Post-Modern Yaklaşımlar”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943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/>
              <a:t>Mesleki Rehberlikten Kariyer Danışmanlığına Tarihsel Bir Yolculuk </a:t>
            </a:r>
            <a:r>
              <a:rPr lang="tr-TR" sz="3200" dirty="0" smtClean="0"/>
              <a:t>(3)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Tarihsel ve Güncel Olarak Türkiye’de Mesleki Rehberlik ve Kariyer Danışmanlığı Hizmetleri</a:t>
            </a:r>
          </a:p>
          <a:p>
            <a:pPr lvl="1"/>
            <a:r>
              <a:rPr lang="tr-TR" dirty="0" smtClean="0"/>
              <a:t>Başlangıç Dönemi : 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</a:rPr>
              <a:t>Öncü Adımlar </a:t>
            </a:r>
            <a:r>
              <a:rPr lang="tr-TR" dirty="0"/>
              <a:t>						</a:t>
            </a:r>
            <a:r>
              <a:rPr lang="tr-TR" dirty="0" smtClean="0"/>
              <a:t>     (</a:t>
            </a:r>
            <a:r>
              <a:rPr lang="tr-TR" dirty="0"/>
              <a:t>1953-1975)</a:t>
            </a:r>
          </a:p>
          <a:p>
            <a:pPr lvl="1"/>
            <a:r>
              <a:rPr lang="tr-TR" dirty="0"/>
              <a:t>Arayış Dönemi     </a:t>
            </a:r>
            <a:r>
              <a:rPr lang="tr-TR" dirty="0" smtClean="0"/>
              <a:t>: 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</a:rPr>
              <a:t>Kararsız Adımlar </a:t>
            </a:r>
            <a:r>
              <a:rPr lang="tr-TR" dirty="0"/>
              <a:t>					</a:t>
            </a:r>
            <a:r>
              <a:rPr lang="tr-TR" dirty="0" smtClean="0"/>
              <a:t>                (</a:t>
            </a:r>
            <a:r>
              <a:rPr lang="tr-TR" dirty="0"/>
              <a:t>1976-1994)</a:t>
            </a:r>
          </a:p>
          <a:p>
            <a:pPr lvl="1"/>
            <a:r>
              <a:rPr lang="tr-TR" dirty="0"/>
              <a:t>Gelişme Dönemi  </a:t>
            </a:r>
            <a:r>
              <a:rPr lang="tr-TR" dirty="0" smtClean="0"/>
              <a:t>: 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</a:rPr>
              <a:t>Sistematik Adımlar </a:t>
            </a:r>
            <a:r>
              <a:rPr lang="tr-TR" dirty="0"/>
              <a:t>					</a:t>
            </a:r>
            <a:r>
              <a:rPr lang="tr-TR" dirty="0" smtClean="0"/>
              <a:t>                (</a:t>
            </a:r>
            <a:r>
              <a:rPr lang="tr-TR" dirty="0"/>
              <a:t>1995-2010)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0682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Mesleki Rehberlik: İlgili Kavramlar (1)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b="1" dirty="0"/>
              <a:t>Meslek (</a:t>
            </a:r>
            <a:r>
              <a:rPr lang="tr-TR" b="1" dirty="0" err="1"/>
              <a:t>Occupation</a:t>
            </a:r>
            <a:r>
              <a:rPr lang="tr-TR" b="1" dirty="0"/>
              <a:t>)</a:t>
            </a:r>
            <a:r>
              <a:rPr lang="tr-TR" dirty="0"/>
              <a:t>: Bir kimsenin hayatını kazanmak için yaptığı, diğer insanlara yararlı bir hizmet ya da ürün sağlamaya yönelik olan, kuralları toplumca belirlenmiş ve belli bir eğitimle kazanılan bilgi ve becerilere dayalı etkinlikler </a:t>
            </a:r>
            <a:r>
              <a:rPr lang="tr-TR" dirty="0" smtClean="0"/>
              <a:t>bütünüdür.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9242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Mesleki Rehberlik: İlgili Kavramlar</a:t>
            </a:r>
            <a:r>
              <a:rPr lang="tr-TR" sz="3600" dirty="0" smtClean="0"/>
              <a:t> (2)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Aşağıdakilerden hangileri bir  “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</a:rPr>
              <a:t>meslek elemanı</a:t>
            </a:r>
            <a:r>
              <a:rPr lang="tr-TR" dirty="0"/>
              <a:t>”  olarak kabul edilir? Neden? Tartışınız.</a:t>
            </a:r>
          </a:p>
          <a:p>
            <a:pPr lvl="1"/>
            <a:r>
              <a:rPr lang="tr-TR" dirty="0"/>
              <a:t>Doktor</a:t>
            </a:r>
          </a:p>
          <a:p>
            <a:pPr lvl="1"/>
            <a:r>
              <a:rPr lang="tr-TR" dirty="0"/>
              <a:t>Yankesici</a:t>
            </a:r>
          </a:p>
          <a:p>
            <a:pPr lvl="1"/>
            <a:r>
              <a:rPr lang="tr-TR" dirty="0" smtClean="0"/>
              <a:t>Öğretmen</a:t>
            </a:r>
            <a:endParaRPr lang="tr-TR" dirty="0"/>
          </a:p>
          <a:p>
            <a:pPr lvl="1"/>
            <a:r>
              <a:rPr lang="tr-TR" dirty="0"/>
              <a:t>Aşçı</a:t>
            </a:r>
          </a:p>
          <a:p>
            <a:pPr lvl="1"/>
            <a:r>
              <a:rPr lang="tr-TR" dirty="0"/>
              <a:t>Ev hanımı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89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entation16x9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965321-2A35-40B9-855C-C4D8FE0DF9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Geniş ekran sunu</Template>
  <TotalTime>0</TotalTime>
  <Words>724</Words>
  <Application>Microsoft Office PowerPoint</Application>
  <PresentationFormat>Ekran Gösterisi (16:9)</PresentationFormat>
  <Paragraphs>77</Paragraphs>
  <Slides>13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9" baseType="lpstr">
      <vt:lpstr>Calibri</vt:lpstr>
      <vt:lpstr>Century Gothic</vt:lpstr>
      <vt:lpstr>Tw Cen MT</vt:lpstr>
      <vt:lpstr>Wingdings</vt:lpstr>
      <vt:lpstr>Wingdings 2</vt:lpstr>
      <vt:lpstr>WidescreenPresentation16x9</vt:lpstr>
      <vt:lpstr>Mesleki Rehberlik - I</vt:lpstr>
      <vt:lpstr>İnsan Yaşamında Çalışmanın Anlam ve Önemi</vt:lpstr>
      <vt:lpstr>Mesleki Rehberlik ve Kariyer Danışmanlığı: Kavramsal Değişim</vt:lpstr>
      <vt:lpstr>Mesleki Rehberlik ve Kariyer Danışmanlığı Hizmetleri Anlayışındaki Değişme</vt:lpstr>
      <vt:lpstr>Mesleki Rehberlikten Kariyer Danışmanlığına Tarihsel Bir Yolculuk (1)</vt:lpstr>
      <vt:lpstr>Mesleki Rehberlikten Kariyer Danışmanlığına Tarihsel Bir Yolculuk (2)</vt:lpstr>
      <vt:lpstr>Mesleki Rehberlikten Kariyer Danışmanlığına Tarihsel Bir Yolculuk (3)</vt:lpstr>
      <vt:lpstr>Mesleki Rehberlik: İlgili Kavramlar (1)</vt:lpstr>
      <vt:lpstr>Mesleki Rehberlik: İlgili Kavramlar (2)</vt:lpstr>
      <vt:lpstr>Mesleki Rehberlik: İlgili Kavramlar (3)</vt:lpstr>
      <vt:lpstr>Temel Kavramlar (4)</vt:lpstr>
      <vt:lpstr>Mesleki Gelişim Süreci</vt:lpstr>
      <vt:lpstr>Meslek Rehberliğin Aşamaları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2016-11-03T10:43:12Z</dcterms:created>
  <dcterms:modified xsi:type="dcterms:W3CDTF">2016-11-03T12:18:12Z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TC101769309990</vt:lpwstr>
  </property>
</Properties>
</file>