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442" r:id="rId1"/>
  </p:sldMasterIdLst>
  <p:notesMasterIdLst>
    <p:notesMasterId r:id="rId179"/>
  </p:notesMasterIdLst>
  <p:sldIdLst>
    <p:sldId id="258" r:id="rId2"/>
    <p:sldId id="381" r:id="rId3"/>
    <p:sldId id="265" r:id="rId4"/>
    <p:sldId id="328" r:id="rId5"/>
    <p:sldId id="266" r:id="rId6"/>
    <p:sldId id="329" r:id="rId7"/>
    <p:sldId id="267" r:id="rId8"/>
    <p:sldId id="330" r:id="rId9"/>
    <p:sldId id="268" r:id="rId10"/>
    <p:sldId id="331" r:id="rId11"/>
    <p:sldId id="425" r:id="rId12"/>
    <p:sldId id="428" r:id="rId13"/>
    <p:sldId id="269" r:id="rId14"/>
    <p:sldId id="387" r:id="rId15"/>
    <p:sldId id="270" r:id="rId16"/>
    <p:sldId id="333" r:id="rId17"/>
    <p:sldId id="334" r:id="rId18"/>
    <p:sldId id="271" r:id="rId19"/>
    <p:sldId id="335" r:id="rId20"/>
    <p:sldId id="272" r:id="rId21"/>
    <p:sldId id="336" r:id="rId22"/>
    <p:sldId id="273" r:id="rId23"/>
    <p:sldId id="337" r:id="rId24"/>
    <p:sldId id="274" r:id="rId25"/>
    <p:sldId id="338" r:id="rId26"/>
    <p:sldId id="275" r:id="rId27"/>
    <p:sldId id="339" r:id="rId28"/>
    <p:sldId id="393" r:id="rId29"/>
    <p:sldId id="386" r:id="rId30"/>
    <p:sldId id="276" r:id="rId31"/>
    <p:sldId id="340" r:id="rId32"/>
    <p:sldId id="427" r:id="rId33"/>
    <p:sldId id="277" r:id="rId34"/>
    <p:sldId id="341" r:id="rId35"/>
    <p:sldId id="278" r:id="rId36"/>
    <p:sldId id="342" r:id="rId37"/>
    <p:sldId id="279" r:id="rId38"/>
    <p:sldId id="343" r:id="rId39"/>
    <p:sldId id="280" r:id="rId40"/>
    <p:sldId id="344" r:id="rId41"/>
    <p:sldId id="281" r:id="rId42"/>
    <p:sldId id="410" r:id="rId43"/>
    <p:sldId id="345" r:id="rId44"/>
    <p:sldId id="282" r:id="rId45"/>
    <p:sldId id="346" r:id="rId46"/>
    <p:sldId id="283" r:id="rId47"/>
    <p:sldId id="409" r:id="rId48"/>
    <p:sldId id="466" r:id="rId49"/>
    <p:sldId id="411" r:id="rId50"/>
    <p:sldId id="412" r:id="rId51"/>
    <p:sldId id="414" r:id="rId52"/>
    <p:sldId id="459" r:id="rId53"/>
    <p:sldId id="347" r:id="rId54"/>
    <p:sldId id="284" r:id="rId55"/>
    <p:sldId id="348" r:id="rId56"/>
    <p:sldId id="285" r:id="rId57"/>
    <p:sldId id="349" r:id="rId58"/>
    <p:sldId id="286" r:id="rId59"/>
    <p:sldId id="350" r:id="rId60"/>
    <p:sldId id="287" r:id="rId61"/>
    <p:sldId id="351" r:id="rId62"/>
    <p:sldId id="288" r:id="rId63"/>
    <p:sldId id="352" r:id="rId64"/>
    <p:sldId id="289" r:id="rId65"/>
    <p:sldId id="429" r:id="rId66"/>
    <p:sldId id="430" r:id="rId67"/>
    <p:sldId id="431" r:id="rId68"/>
    <p:sldId id="432" r:id="rId69"/>
    <p:sldId id="353" r:id="rId70"/>
    <p:sldId id="290" r:id="rId71"/>
    <p:sldId id="354" r:id="rId72"/>
    <p:sldId id="382" r:id="rId73"/>
    <p:sldId id="355" r:id="rId74"/>
    <p:sldId id="292" r:id="rId75"/>
    <p:sldId id="390" r:id="rId76"/>
    <p:sldId id="391" r:id="rId77"/>
    <p:sldId id="467" r:id="rId78"/>
    <p:sldId id="406" r:id="rId79"/>
    <p:sldId id="407" r:id="rId80"/>
    <p:sldId id="408" r:id="rId81"/>
    <p:sldId id="356" r:id="rId82"/>
    <p:sldId id="293" r:id="rId83"/>
    <p:sldId id="388" r:id="rId84"/>
    <p:sldId id="357" r:id="rId85"/>
    <p:sldId id="392" r:id="rId86"/>
    <p:sldId id="294" r:id="rId87"/>
    <p:sldId id="358" r:id="rId88"/>
    <p:sldId id="436" r:id="rId89"/>
    <p:sldId id="439" r:id="rId90"/>
    <p:sldId id="443" r:id="rId91"/>
    <p:sldId id="438" r:id="rId92"/>
    <p:sldId id="447" r:id="rId93"/>
    <p:sldId id="451" r:id="rId94"/>
    <p:sldId id="449" r:id="rId95"/>
    <p:sldId id="448" r:id="rId96"/>
    <p:sldId id="450" r:id="rId97"/>
    <p:sldId id="444" r:id="rId98"/>
    <p:sldId id="452" r:id="rId99"/>
    <p:sldId id="437" r:id="rId100"/>
    <p:sldId id="442" r:id="rId101"/>
    <p:sldId id="446" r:id="rId102"/>
    <p:sldId id="383" r:id="rId103"/>
    <p:sldId id="295" r:id="rId104"/>
    <p:sldId id="359" r:id="rId105"/>
    <p:sldId id="296" r:id="rId106"/>
    <p:sldId id="360" r:id="rId107"/>
    <p:sldId id="297" r:id="rId108"/>
    <p:sldId id="416" r:id="rId109"/>
    <p:sldId id="460" r:id="rId110"/>
    <p:sldId id="461" r:id="rId111"/>
    <p:sldId id="462" r:id="rId112"/>
    <p:sldId id="463" r:id="rId113"/>
    <p:sldId id="464" r:id="rId114"/>
    <p:sldId id="417" r:id="rId115"/>
    <p:sldId id="395" r:id="rId116"/>
    <p:sldId id="397" r:id="rId117"/>
    <p:sldId id="465" r:id="rId118"/>
    <p:sldId id="400" r:id="rId119"/>
    <p:sldId id="361" r:id="rId120"/>
    <p:sldId id="298" r:id="rId121"/>
    <p:sldId id="419" r:id="rId122"/>
    <p:sldId id="420" r:id="rId123"/>
    <p:sldId id="421" r:id="rId124"/>
    <p:sldId id="362" r:id="rId125"/>
    <p:sldId id="299" r:id="rId126"/>
    <p:sldId id="422" r:id="rId127"/>
    <p:sldId id="363" r:id="rId128"/>
    <p:sldId id="423" r:id="rId129"/>
    <p:sldId id="300" r:id="rId130"/>
    <p:sldId id="364" r:id="rId131"/>
    <p:sldId id="424" r:id="rId132"/>
    <p:sldId id="301" r:id="rId133"/>
    <p:sldId id="365" r:id="rId134"/>
    <p:sldId id="384" r:id="rId135"/>
    <p:sldId id="302" r:id="rId136"/>
    <p:sldId id="453" r:id="rId137"/>
    <p:sldId id="366" r:id="rId138"/>
    <p:sldId id="433" r:id="rId139"/>
    <p:sldId id="303" r:id="rId140"/>
    <p:sldId id="367" r:id="rId141"/>
    <p:sldId id="304" r:id="rId142"/>
    <p:sldId id="368" r:id="rId143"/>
    <p:sldId id="305" r:id="rId144"/>
    <p:sldId id="369" r:id="rId145"/>
    <p:sldId id="306" r:id="rId146"/>
    <p:sldId id="370" r:id="rId147"/>
    <p:sldId id="307" r:id="rId148"/>
    <p:sldId id="308" r:id="rId149"/>
    <p:sldId id="454" r:id="rId150"/>
    <p:sldId id="455" r:id="rId151"/>
    <p:sldId id="309" r:id="rId152"/>
    <p:sldId id="371" r:id="rId153"/>
    <p:sldId id="456" r:id="rId154"/>
    <p:sldId id="310" r:id="rId155"/>
    <p:sldId id="457" r:id="rId156"/>
    <p:sldId id="372" r:id="rId157"/>
    <p:sldId id="458" r:id="rId158"/>
    <p:sldId id="311" r:id="rId159"/>
    <p:sldId id="373" r:id="rId160"/>
    <p:sldId id="312" r:id="rId161"/>
    <p:sldId id="374" r:id="rId162"/>
    <p:sldId id="313" r:id="rId163"/>
    <p:sldId id="375" r:id="rId164"/>
    <p:sldId id="314" r:id="rId165"/>
    <p:sldId id="376" r:id="rId166"/>
    <p:sldId id="315" r:id="rId167"/>
    <p:sldId id="377" r:id="rId168"/>
    <p:sldId id="316" r:id="rId169"/>
    <p:sldId id="378" r:id="rId170"/>
    <p:sldId id="434" r:id="rId171"/>
    <p:sldId id="435" r:id="rId172"/>
    <p:sldId id="317" r:id="rId173"/>
    <p:sldId id="379" r:id="rId174"/>
    <p:sldId id="318" r:id="rId175"/>
    <p:sldId id="380" r:id="rId176"/>
    <p:sldId id="319" r:id="rId177"/>
    <p:sldId id="320" r:id="rId1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mran Polat" initials="KP" lastIdx="1" clrIdx="0">
    <p:extLst>
      <p:ext uri="{19B8F6BF-5375-455C-9EA6-DF929625EA0E}">
        <p15:presenceInfo xmlns:p15="http://schemas.microsoft.com/office/powerpoint/2012/main" userId="b61a2b8d54594f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0741"/>
    <a:srgbClr val="005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85" autoAdjust="0"/>
    <p:restoredTop sz="93827" autoAdjust="0"/>
  </p:normalViewPr>
  <p:slideViewPr>
    <p:cSldViewPr>
      <p:cViewPr varScale="1">
        <p:scale>
          <a:sx n="44" d="100"/>
          <a:sy n="44" d="100"/>
        </p:scale>
        <p:origin x="25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commentAuthors" Target="commentAuthor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E2E9F-550A-4790-BBCB-0F61E7080E16}" type="datetimeFigureOut">
              <a:rPr lang="en-US" smtClean="0"/>
              <a:pPr/>
              <a:t>3/23/2020</a:t>
            </a:fld>
            <a:endParaRPr lang="en-GB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89578-9111-46A4-9517-CEEF4C5C65C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95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52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3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4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5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6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7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8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9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0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1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2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3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4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5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6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7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1283114" y="1168329"/>
            <a:ext cx="6586124" cy="4537816"/>
            <a:chOff x="1283114" y="1168329"/>
            <a:chExt cx="6586124" cy="4537816"/>
          </a:xfrm>
        </p:grpSpPr>
        <p:sp>
          <p:nvSpPr>
            <p:cNvPr id="39" name="Rectangle 38"/>
            <p:cNvSpPr/>
            <p:nvPr/>
          </p:nvSpPr>
          <p:spPr>
            <a:xfrm>
              <a:off x="1283114" y="1168329"/>
              <a:ext cx="658612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283114" y="1973001"/>
              <a:ext cx="658612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1" name="Isosceles Triangle 39"/>
            <p:cNvSpPr/>
            <p:nvPr/>
          </p:nvSpPr>
          <p:spPr>
            <a:xfrm rot="10800000">
              <a:off x="4362524" y="5355082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091" y="2055278"/>
            <a:ext cx="6428445" cy="1810636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800" spc="-113"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091" y="3941492"/>
            <a:ext cx="6428445" cy="133412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D4BA1B7D-B46E-4A89-895A-4A2FEAB10B6E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‹#›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14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2" name="Rectangle 41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86" y="2349926"/>
            <a:ext cx="3113815" cy="247277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15686" y="794719"/>
            <a:ext cx="4095643" cy="525709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9708-C8DC-4363-80D3-51B39D67DB31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‹#›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65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 flipH="1">
            <a:off x="0" y="0"/>
            <a:ext cx="9421759" cy="6858001"/>
            <a:chOff x="1243013" y="0"/>
            <a:chExt cx="9402763" cy="6858001"/>
          </a:xfrm>
        </p:grpSpPr>
        <p:sp>
          <p:nvSpPr>
            <p:cNvPr id="5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/>
          <p:cNvGrpSpPr/>
          <p:nvPr/>
        </p:nvGrpSpPr>
        <p:grpSpPr>
          <a:xfrm>
            <a:off x="5228134" y="1699589"/>
            <a:ext cx="3286552" cy="3470421"/>
            <a:chOff x="640080" y="1699589"/>
            <a:chExt cx="3286552" cy="3470421"/>
          </a:xfrm>
        </p:grpSpPr>
        <p:sp>
          <p:nvSpPr>
            <p:cNvPr id="86" name="Rectangle 8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13609" y="2349924"/>
            <a:ext cx="3112047" cy="2464951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258" y="802808"/>
            <a:ext cx="4118291" cy="5254802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1AAC9708-C8DC-4363-80D3-51B39D67DB31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‹#›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22572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6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" name="Group 1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1" name="Rectangle 2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8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7" y="803186"/>
            <a:ext cx="4091410" cy="5248622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9708-C8DC-4363-80D3-51B39D67DB31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‹#›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89390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773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775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6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7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8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9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0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1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2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3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4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5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6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7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8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9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0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2403476" y="1158902"/>
            <a:ext cx="4317684" cy="4537816"/>
            <a:chOff x="2403476" y="1158902"/>
            <a:chExt cx="4317684" cy="4537816"/>
          </a:xfrm>
        </p:grpSpPr>
        <p:sp>
          <p:nvSpPr>
            <p:cNvPr id="28" name="Rectangle 27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3" name="Isosceles Triangle 28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148" y="2028827"/>
            <a:ext cx="4162952" cy="1732474"/>
          </a:xfrm>
        </p:spPr>
        <p:txBody>
          <a:bodyPr bIns="0" anchor="b">
            <a:normAutofit/>
          </a:bodyPr>
          <a:lstStyle>
            <a:lvl1pPr algn="ctr">
              <a:defRPr sz="3600"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148" y="3843338"/>
            <a:ext cx="4162952" cy="1426097"/>
          </a:xfrm>
        </p:spPr>
        <p:txBody>
          <a:bodyPr tIns="0">
            <a:normAutofit/>
          </a:bodyPr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1AAC9708-C8DC-4363-80D3-51B39D67DB31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‹#›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21148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4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3" name="Rectangle 6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122163" cy="245980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3014" y="804029"/>
            <a:ext cx="4091674" cy="245934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0283" y="3585104"/>
            <a:ext cx="4094404" cy="247064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1AAC9708-C8DC-4363-80D3-51B39D67DB31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‹#›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1762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39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0" name="Rectangle 59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848"/>
            <a:ext cx="3122163" cy="245902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612" y="802200"/>
            <a:ext cx="3805123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636" y="1487999"/>
            <a:ext cx="3804674" cy="177537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010" y="3585518"/>
            <a:ext cx="381967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5010" y="4270332"/>
            <a:ext cx="3819675" cy="178541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1AAC9708-C8DC-4363-80D3-51B39D67DB31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‹#›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0410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77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0" name="Group 3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1" name="Rectangle 4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7E86-8400-4FFD-8298-FB318B464282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‹#›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4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61BCA33B-5A71-4C6D-B882-9BDBB2B9E454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‹#›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46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8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2" name="Group 4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3" name="Rectangle 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1225399"/>
          </a:xfrm>
        </p:spPr>
        <p:txBody>
          <a:bodyPr bIns="0" anchor="b">
            <a:noAutofit/>
          </a:bodyPr>
          <a:lstStyle>
            <a:lvl1pPr algn="ctr">
              <a:defRPr sz="2800"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6" y="801390"/>
            <a:ext cx="4095643" cy="5249495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554" y="3575324"/>
            <a:ext cx="3112047" cy="123955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9708-C8DC-4363-80D3-51B39D67DB31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‹#›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82260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30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1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5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6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7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8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9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0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1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2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3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4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5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44463" y="1698332"/>
            <a:ext cx="4357752" cy="3470420"/>
            <a:chOff x="644463" y="1698332"/>
            <a:chExt cx="4357752" cy="3470420"/>
          </a:xfrm>
        </p:grpSpPr>
        <p:sp>
          <p:nvSpPr>
            <p:cNvPr id="77" name="Rectangle 7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7" name="Isosceles Triangle 9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4676" y="0"/>
            <a:ext cx="3489324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85" y="2336402"/>
            <a:ext cx="4197666" cy="1265539"/>
          </a:xfrm>
        </p:spPr>
        <p:txBody>
          <a:bodyPr bIns="0" anchor="b">
            <a:normAutofit/>
          </a:bodyPr>
          <a:lstStyle>
            <a:lvl1pPr>
              <a:defRPr sz="3200">
                <a:solidFill>
                  <a:srgbClr val="FFFE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314" y="3601941"/>
            <a:ext cx="4199254" cy="12145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1AAC9708-C8DC-4363-80D3-51B39D67DB31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4358641" cy="320040"/>
          </a:xfrm>
        </p:spPr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15463" y="320040"/>
            <a:ext cx="685800" cy="320040"/>
          </a:xfrm>
        </p:spPr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‹#›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0944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5554" y="2349925"/>
            <a:ext cx="3112047" cy="246495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687" y="794719"/>
            <a:ext cx="4079089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C9708-C8DC-4363-80D3-51B39D67DB31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8976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‹#›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6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5" r:id="rId3"/>
    <p:sldLayoutId id="2147484446" r:id="rId4"/>
    <p:sldLayoutId id="2147484447" r:id="rId5"/>
    <p:sldLayoutId id="2147484448" r:id="rId6"/>
    <p:sldLayoutId id="2147484449" r:id="rId7"/>
    <p:sldLayoutId id="2147484450" r:id="rId8"/>
    <p:sldLayoutId id="2147484451" r:id="rId9"/>
    <p:sldLayoutId id="2147484452" r:id="rId10"/>
    <p:sldLayoutId id="2147484453" r:id="rId11"/>
  </p:sldLayoutIdLst>
  <p:hf hdr="0"/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2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okul bilgisayar D\Dersler\GIDA MUH KIM134 ORGANİK KİMYA\Bölüm 2 organik\Slayt1.JPG"/>
          <p:cNvPicPr>
            <a:picLocks noChangeAspect="1" noChangeArrowheads="1"/>
          </p:cNvPicPr>
          <p:nvPr/>
        </p:nvPicPr>
        <p:blipFill rotWithShape="1">
          <a:blip r:embed="rId2" cstate="print"/>
          <a:srcRect t="32990" b="26696"/>
          <a:stretch/>
        </p:blipFill>
        <p:spPr bwMode="auto">
          <a:xfrm>
            <a:off x="488036" y="529091"/>
            <a:ext cx="8165568" cy="4051954"/>
          </a:xfrm>
          <a:prstGeom prst="rect">
            <a:avLst/>
          </a:prstGeom>
          <a:noFill/>
        </p:spPr>
      </p:pic>
      <p:sp>
        <p:nvSpPr>
          <p:cNvPr id="2" name="Metin kutusu 1"/>
          <p:cNvSpPr txBox="1"/>
          <p:nvPr/>
        </p:nvSpPr>
        <p:spPr>
          <a:xfrm>
            <a:off x="798920" y="5228430"/>
            <a:ext cx="7543800" cy="7807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spc="-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KİM224/KİM0224 ORGANİK KİMYA (KİM.MÜH.BÖL.)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:\okul bilgisayar D\Dersler\GIDA MUH KIM134 ORGANİK KİMYA\Bölüm 2 organik\Slayt12.JPG"/>
          <p:cNvPicPr>
            <a:picLocks noChangeAspect="1" noChangeArrowheads="1"/>
          </p:cNvPicPr>
          <p:nvPr/>
        </p:nvPicPr>
        <p:blipFill>
          <a:blip r:embed="rId2" cstate="print"/>
          <a:srcRect l="4687" t="67708" r="4687" b="4166"/>
          <a:stretch>
            <a:fillRect/>
          </a:stretch>
        </p:blipFill>
        <p:spPr bwMode="auto">
          <a:xfrm>
            <a:off x="928662" y="571480"/>
            <a:ext cx="6929486" cy="328614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CA43-8A39-45A7-AE51-E65B979D1A5E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D1B7399-8C60-4909-853D-D0C0BC029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788E-D760-4E8D-9E10-A8AB4D0BC64E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8D51534-50E8-4ED4-9F96-720FA2981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2C1B2D5-7DF4-41A6-B66B-7E9D4C6FE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100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F9DF958-6EB5-4A0D-9600-70DEE9658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35" y="692696"/>
            <a:ext cx="720542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123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29D8211-8759-48BB-8924-8DC125172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32463-DFAB-42CE-9A0F-801AD9D322A0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305C75F-EF54-4558-B793-FB0FC1747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6FC5E80-6932-4259-BF66-3DDB39159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101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AEBD2EB-6706-4D29-A8E7-FD23A29E6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07" y="404664"/>
            <a:ext cx="7704856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082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42910" y="2571744"/>
            <a:ext cx="8229600" cy="1285884"/>
          </a:xfrm>
          <a:solidFill>
            <a:srgbClr val="A90741"/>
          </a:solidFill>
          <a:ln/>
          <a:effectLst>
            <a:glow rad="63500">
              <a:schemeClr val="accent3">
                <a:satMod val="175000"/>
                <a:alpha val="40000"/>
              </a:schemeClr>
            </a:glow>
            <a:outerShdw blurRad="50800" dist="430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r-TR" dirty="0"/>
              <a:t>2.5. ALKANLARIN ELDE EDİLİŞİ (SENTEZİ)</a:t>
            </a:r>
            <a:br>
              <a:rPr lang="tr-TR" dirty="0"/>
            </a:br>
            <a:r>
              <a:rPr lang="tr-TR" dirty="0"/>
              <a:t> 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EA60-7C0B-4802-93D3-4AED09DC8621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102</a:t>
            </a:fld>
            <a:endParaRPr lang="tr-TR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okul bilgisayar D\Dersler\GIDA MUH KIM134 ORGANİK KİMYA\Bölüm 2 organik\Slayt39.JPG"/>
          <p:cNvPicPr>
            <a:picLocks noChangeAspect="1" noChangeArrowheads="1"/>
          </p:cNvPicPr>
          <p:nvPr/>
        </p:nvPicPr>
        <p:blipFill>
          <a:blip r:embed="rId2" cstate="print"/>
          <a:srcRect l="3906" t="8762" r="4687" b="48958"/>
          <a:stretch>
            <a:fillRect/>
          </a:stretch>
        </p:blipFill>
        <p:spPr bwMode="auto">
          <a:xfrm>
            <a:off x="785786" y="785794"/>
            <a:ext cx="7429552" cy="478634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2C1C-DEF7-4C6D-9481-8658F2F53B0F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103</a:t>
            </a:fld>
            <a:endParaRPr lang="tr-TR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okul bilgisayar D\Dersler\GIDA MUH KIM134 ORGANİK KİMYA\Bölüm 2 organik\Slayt39.JPG"/>
          <p:cNvPicPr>
            <a:picLocks noChangeAspect="1" noChangeArrowheads="1"/>
          </p:cNvPicPr>
          <p:nvPr/>
        </p:nvPicPr>
        <p:blipFill>
          <a:blip r:embed="rId2" cstate="print"/>
          <a:srcRect l="3906" t="52083" r="3906" b="4166"/>
          <a:stretch>
            <a:fillRect/>
          </a:stretch>
        </p:blipFill>
        <p:spPr bwMode="auto">
          <a:xfrm>
            <a:off x="571472" y="714356"/>
            <a:ext cx="7858180" cy="4643470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A90B-A606-4ECD-8C9B-82AA52D26E3C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104</a:t>
            </a:fld>
            <a:endParaRPr lang="tr-TR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okul bilgisayar D\Dersler\GIDA MUH KIM134 ORGANİK KİMYA\Bölüm 2 organik\Slayt40.JPG"/>
          <p:cNvPicPr>
            <a:picLocks noChangeAspect="1" noChangeArrowheads="1"/>
          </p:cNvPicPr>
          <p:nvPr/>
        </p:nvPicPr>
        <p:blipFill>
          <a:blip r:embed="rId2" cstate="print"/>
          <a:srcRect l="7031" r="7031" b="59375"/>
          <a:stretch>
            <a:fillRect/>
          </a:stretch>
        </p:blipFill>
        <p:spPr bwMode="auto">
          <a:xfrm>
            <a:off x="928662" y="714356"/>
            <a:ext cx="7143800" cy="407196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2BD2-B7E0-47D2-B801-BDF5BE25E55D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105</a:t>
            </a:fld>
            <a:endParaRPr lang="tr-TR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okul bilgisayar D\Dersler\GIDA MUH KIM134 ORGANİK KİMYA\Bölüm 2 organik\Slayt40.JPG"/>
          <p:cNvPicPr>
            <a:picLocks noChangeAspect="1" noChangeArrowheads="1"/>
          </p:cNvPicPr>
          <p:nvPr/>
        </p:nvPicPr>
        <p:blipFill>
          <a:blip r:embed="rId2" cstate="print"/>
          <a:srcRect l="7031" t="40625" r="17969" b="4166"/>
          <a:stretch>
            <a:fillRect/>
          </a:stretch>
        </p:blipFill>
        <p:spPr bwMode="auto">
          <a:xfrm>
            <a:off x="857224" y="642918"/>
            <a:ext cx="7143800" cy="478634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823B-19D8-4EA9-9931-E0FBDD49C280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106</a:t>
            </a:fld>
            <a:endParaRPr lang="tr-TR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okul bilgisayar D\Dersler\GIDA MUH KIM134 ORGANİK KİMYA\Bölüm 2 organik\Slayt41.JPG"/>
          <p:cNvPicPr>
            <a:picLocks noChangeAspect="1" noChangeArrowheads="1"/>
          </p:cNvPicPr>
          <p:nvPr/>
        </p:nvPicPr>
        <p:blipFill>
          <a:blip r:embed="rId2" cstate="print"/>
          <a:srcRect l="5468" t="3125" r="7031" b="45833"/>
          <a:stretch>
            <a:fillRect/>
          </a:stretch>
        </p:blipFill>
        <p:spPr bwMode="auto">
          <a:xfrm>
            <a:off x="857224" y="500042"/>
            <a:ext cx="7572428" cy="478634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4D3F-4EFB-4328-8C59-F301E934CE57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107</a:t>
            </a:fld>
            <a:endParaRPr lang="tr-TR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4A9A478D-A18E-4C67-B615-426F094E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B33FA-2C7D-472C-AE76-300A14ED9DCD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E0C2BB4-7AA9-4D3D-A21A-6BDBF72B8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7369F7A-F23B-40EB-8E1A-8DCE86814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108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E52781C-F5C3-42F0-83AD-C471198AA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476672"/>
            <a:ext cx="779780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245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t="13636" r="37196" b="15278"/>
          <a:stretch/>
        </p:blipFill>
        <p:spPr bwMode="auto">
          <a:xfrm>
            <a:off x="539552" y="620688"/>
            <a:ext cx="7920879" cy="55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F0DA8C6-F698-4CEF-A513-C45585FDC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CB09-2454-42F0-AB1C-1608C099B75C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946D8E1-D2FC-4864-AD0A-00C43F8D3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2D5EB50-CF0B-4768-85C6-7C29EDCA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109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74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9AE78-A1E5-4D89-902C-E77BF9D3F302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11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brightnessContrast bright="-36000" contrast="9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620688"/>
            <a:ext cx="756084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974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1000"/>
                    </a14:imgEffect>
                    <a14:imgEffect>
                      <a14:brightnessContrast bright="48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3" t="21429" r="39428" b="25568"/>
          <a:stretch/>
        </p:blipFill>
        <p:spPr bwMode="auto">
          <a:xfrm>
            <a:off x="467544" y="548680"/>
            <a:ext cx="821312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B577BC0-28D8-4226-A0F2-37F33515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6723-A8BF-43FF-93F1-63796C2BDFDB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D58CE71-379F-49DB-B6FA-3756DA89B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DEEDA1F-ED02-4988-9AA7-93775D69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110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729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20833" r="36192" b="25000"/>
          <a:stretch/>
        </p:blipFill>
        <p:spPr bwMode="auto">
          <a:xfrm>
            <a:off x="493486" y="692696"/>
            <a:ext cx="780868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2BC1E93-C367-4D8E-9D08-76464B285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0D6C-C032-47DE-B162-8671CCAD20E1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F5F9673-C76E-49B0-B747-B904F3048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94217F9-A908-4704-AD2D-05F6A92A0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111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9961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t="21230" r="46455" b="24242"/>
          <a:stretch/>
        </p:blipFill>
        <p:spPr bwMode="auto">
          <a:xfrm>
            <a:off x="638628" y="980728"/>
            <a:ext cx="7821803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6E776EB-7969-4D28-9D83-094C168F8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22D1-1705-418E-B557-A9F518438BB7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31846C6-D68C-45FC-8828-18095A726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31C655E-5FBB-4E81-A8F4-B50DFA574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112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599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19841" r="47459" b="17045"/>
          <a:stretch/>
        </p:blipFill>
        <p:spPr bwMode="auto">
          <a:xfrm>
            <a:off x="539552" y="476672"/>
            <a:ext cx="779333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9B12271-3FC8-4C07-A433-4446F1F41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5F94F-84A6-40E2-B02C-84F94C25919C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499F859-B864-4D7C-BA05-7A8AEA44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5D02E45-8A66-423C-A8A0-7DAFDD4C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113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1720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7E41C10-58A0-44A8-9108-6F139D4F8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E1926-3DA3-4925-A6B3-AC7939D02207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A84C41E-6195-4455-8B08-1B0771C06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F848301-FDF1-4C74-B6BD-3936A883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114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2114327-251F-45DF-8DB7-C0651884E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28" y="548680"/>
            <a:ext cx="669674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8789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475499" y="4550229"/>
            <a:ext cx="8181805" cy="1057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spc="-50">
                <a:ln/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WURTZ-FITTIG REAKSİYONU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707179E8-0073-4D96-9C5A-4E0555E56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14" y="479831"/>
            <a:ext cx="7191752" cy="4263143"/>
          </a:xfrm>
          <a:prstGeom prst="rect">
            <a:avLst/>
          </a:prstGeom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EE73324-3F3A-4634-9855-80B5A42AC342}" type="datetime2">
              <a:rPr lang="tr-TR" smtClean="0"/>
              <a:t>23 Mart 2020 Pazartesi</a:t>
            </a:fld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en-US" smtClean="0"/>
              <a:pPr>
                <a:spcAft>
                  <a:spcPts val="600"/>
                </a:spcAft>
              </a:pPr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52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780C834C-E224-461A-9D6A-957C46CE7D5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548680"/>
            <a:ext cx="8178799" cy="518457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D9596D3-9259-445D-AD12-298E5862EF0C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43725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80402A07-8E48-492C-8D44-79E402173AFC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bright="13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058" y="875774"/>
            <a:ext cx="7945883" cy="5125094"/>
          </a:xfrm>
          <a:prstGeom prst="rect">
            <a:avLst/>
          </a:prstGeom>
          <a:noFill/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988C9EC-3DFF-446F-B09B-61E138008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0373939-5CC2-455A-B5CB-C7134D4151FD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15EDB25-6ED6-4BFD-B6B9-9F24F3E85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2E03AD0-BAB3-490D-8588-A3B7B0B9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426133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30A92ED2-4867-4CCD-A8D1-D9870DFBE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4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819" y="643467"/>
            <a:ext cx="8080361" cy="5050225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2F8610C-6956-4AF1-AA18-50F7749FDCEB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245266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okul bilgisayar D\Dersler\GIDA MUH KIM134 ORGANİK KİMYA\Bölüm 2 organik\Slayt41.JPG"/>
          <p:cNvPicPr>
            <a:picLocks noChangeAspect="1" noChangeArrowheads="1"/>
          </p:cNvPicPr>
          <p:nvPr/>
        </p:nvPicPr>
        <p:blipFill>
          <a:blip r:embed="rId2" cstate="print"/>
          <a:srcRect l="7812" t="55208" r="6250" b="3125"/>
          <a:stretch>
            <a:fillRect/>
          </a:stretch>
        </p:blipFill>
        <p:spPr bwMode="auto">
          <a:xfrm>
            <a:off x="785786" y="785794"/>
            <a:ext cx="7429552" cy="421484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55A5-D981-44F7-8A2C-823938AED9C7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119</a:t>
            </a:fld>
            <a:endParaRPr lang="tr-T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FA9C-808F-4188-81FC-6B30ACB68999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12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1" y="764705"/>
            <a:ext cx="7586402" cy="438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1736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okul bilgisayar D\Dersler\GIDA MUH KIM134 ORGANİK KİMYA\Bölüm 2 organik\Slayt42.JPG"/>
          <p:cNvPicPr>
            <a:picLocks noChangeAspect="1" noChangeArrowheads="1"/>
          </p:cNvPicPr>
          <p:nvPr/>
        </p:nvPicPr>
        <p:blipFill>
          <a:blip r:embed="rId2" cstate="print"/>
          <a:srcRect l="9375" t="3125" r="7812" b="43750"/>
          <a:stretch>
            <a:fillRect/>
          </a:stretch>
        </p:blipFill>
        <p:spPr bwMode="auto">
          <a:xfrm>
            <a:off x="714348" y="428604"/>
            <a:ext cx="7286676" cy="514353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1E5F-EDA0-4E3D-A47C-04550C06D7EE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120</a:t>
            </a:fld>
            <a:endParaRPr lang="tr-TR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4C994281-289E-4FC6-8712-37B74D382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31" y="801793"/>
            <a:ext cx="7559937" cy="5273056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CC810E6-44F9-4064-AD46-BFD7B5FE610C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/>
              <a:pPr>
                <a:spcAft>
                  <a:spcPts val="600"/>
                </a:spcAft>
              </a:pPr>
              <a:t>121</a:t>
            </a:fld>
            <a:endParaRPr lang="tr-TR"/>
          </a:p>
        </p:txBody>
      </p:sp>
      <p:sp>
        <p:nvSpPr>
          <p:cNvPr id="5" name="AutoShape 2" descr="corey house synthesis reaction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47611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BFF-AFBA-4739-B3B2-1E4C9894EF77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122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2050" name="Picture 2" descr="corey house synthesis reaction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53" y="620688"/>
            <a:ext cx="736875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63200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11B7-8C58-497B-AB5D-0265CD033825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123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3074" name="Picture 2" descr="corey house synthesis reaction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04" y="260648"/>
            <a:ext cx="7582658" cy="5994731"/>
          </a:xfrm>
          <a:prstGeom prst="rect">
            <a:avLst/>
          </a:prstGeom>
          <a:solidFill>
            <a:schemeClr val="accent3"/>
          </a:solidFill>
        </p:spPr>
      </p:pic>
    </p:spTree>
    <p:extLst>
      <p:ext uri="{BB962C8B-B14F-4D97-AF65-F5344CB8AC3E}">
        <p14:creationId xmlns:p14="http://schemas.microsoft.com/office/powerpoint/2010/main" val="383415784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okul bilgisayar D\Dersler\GIDA MUH KIM134 ORGANİK KİMYA\Bölüm 2 organik\Slayt42.JPG"/>
          <p:cNvPicPr>
            <a:picLocks noChangeAspect="1" noChangeArrowheads="1"/>
          </p:cNvPicPr>
          <p:nvPr/>
        </p:nvPicPr>
        <p:blipFill>
          <a:blip r:embed="rId2" cstate="print"/>
          <a:srcRect l="4687" t="56250" r="6250" b="4166"/>
          <a:stretch>
            <a:fillRect/>
          </a:stretch>
        </p:blipFill>
        <p:spPr bwMode="auto">
          <a:xfrm>
            <a:off x="714348" y="785794"/>
            <a:ext cx="7643866" cy="414340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D6FF-F890-4889-BBAA-4CA4D94DE5B8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124</a:t>
            </a:fld>
            <a:endParaRPr lang="tr-TR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okul bilgisayar D\Dersler\GIDA MUH KIM134 ORGANİK KİMYA\Bölüm 2 organik\Slayt43.JPG"/>
          <p:cNvPicPr>
            <a:picLocks noChangeAspect="1" noChangeArrowheads="1"/>
          </p:cNvPicPr>
          <p:nvPr/>
        </p:nvPicPr>
        <p:blipFill>
          <a:blip r:embed="rId2" cstate="print"/>
          <a:srcRect l="7812" r="15625" b="59375"/>
          <a:stretch>
            <a:fillRect/>
          </a:stretch>
        </p:blipFill>
        <p:spPr bwMode="auto">
          <a:xfrm>
            <a:off x="928662" y="1071546"/>
            <a:ext cx="7143800" cy="407196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FAB7-7B90-45C7-B26D-D51C00E91241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125</a:t>
            </a:fld>
            <a:endParaRPr lang="tr-TR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2527B-7800-47F0-8056-2E189E317E83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126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4098" name="Picture 2" descr="grignard reaction experiment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437341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10462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okul bilgisayar D\Dersler\GIDA MUH KIM134 ORGANİK KİMYA\Bölüm 2 organik\Slayt43.JPG"/>
          <p:cNvPicPr>
            <a:picLocks noChangeAspect="1" noChangeArrowheads="1"/>
          </p:cNvPicPr>
          <p:nvPr/>
        </p:nvPicPr>
        <p:blipFill>
          <a:blip r:embed="rId2" cstate="print"/>
          <a:srcRect l="4687" t="40625" r="7031" b="4166"/>
          <a:stretch>
            <a:fillRect/>
          </a:stretch>
        </p:blipFill>
        <p:spPr bwMode="auto">
          <a:xfrm>
            <a:off x="714348" y="857232"/>
            <a:ext cx="7500990" cy="485778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8FD9F-995A-4732-AEAF-CE16CDF485BE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127</a:t>
            </a:fld>
            <a:endParaRPr lang="tr-TR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110A2-C3A8-47D6-B3A6-2C1FB253CFA7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128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01" y="332656"/>
            <a:ext cx="5103675" cy="367240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325" y="1340768"/>
            <a:ext cx="3417868" cy="1512168"/>
          </a:xfrm>
          <a:prstGeom prst="rect">
            <a:avLst/>
          </a:prstGeom>
        </p:spPr>
      </p:pic>
      <p:pic>
        <p:nvPicPr>
          <p:cNvPr id="1030" name="Picture 6" descr="zinc hcl reaction ile ilgili gÃ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3096"/>
            <a:ext cx="573405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30951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okul bilgisayar D\Dersler\GIDA MUH KIM134 ORGANİK KİMYA\Bölüm 2 organik\Slayt44.JPG"/>
          <p:cNvPicPr>
            <a:picLocks noChangeAspect="1" noChangeArrowheads="1"/>
          </p:cNvPicPr>
          <p:nvPr/>
        </p:nvPicPr>
        <p:blipFill>
          <a:blip r:embed="rId2" cstate="print"/>
          <a:srcRect b="60417"/>
          <a:stretch>
            <a:fillRect/>
          </a:stretch>
        </p:blipFill>
        <p:spPr bwMode="auto">
          <a:xfrm>
            <a:off x="571472" y="714356"/>
            <a:ext cx="7786742" cy="421484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5B91-5366-41A5-AA52-0D1CE153124B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129</a:t>
            </a:fld>
            <a:endParaRPr lang="tr-T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6DB3-7CD1-409D-9BC7-3601149B896B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13</a:t>
            </a:fld>
            <a:endParaRPr lang="tr-TR"/>
          </a:p>
        </p:txBody>
      </p:sp>
      <p:pic>
        <p:nvPicPr>
          <p:cNvPr id="6" name="Picture 3" descr="D:\yedek\Belgelerim\Taramalarım\2012-03 (Mar)\tarama0002.jpg"/>
          <p:cNvPicPr>
            <a:picLocks noChangeAspect="1" noChangeArrowheads="1"/>
          </p:cNvPicPr>
          <p:nvPr/>
        </p:nvPicPr>
        <p:blipFill>
          <a:blip r:embed="rId2" cstate="print">
            <a:lum bright="-29000" contrast="54000"/>
          </a:blip>
          <a:srcRect t="6381" r="5360" b="50180"/>
          <a:stretch>
            <a:fillRect/>
          </a:stretch>
        </p:blipFill>
        <p:spPr bwMode="auto">
          <a:xfrm>
            <a:off x="755576" y="404664"/>
            <a:ext cx="7344816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okul bilgisayar D\Dersler\GIDA MUH KIM134 ORGANİK KİMYA\Bölüm 2 organik\Slayt44.JPG"/>
          <p:cNvPicPr>
            <a:picLocks noChangeAspect="1" noChangeArrowheads="1"/>
          </p:cNvPicPr>
          <p:nvPr/>
        </p:nvPicPr>
        <p:blipFill>
          <a:blip r:embed="rId2" cstate="print"/>
          <a:srcRect l="2343" t="40625" r="3125"/>
          <a:stretch>
            <a:fillRect/>
          </a:stretch>
        </p:blipFill>
        <p:spPr bwMode="auto">
          <a:xfrm>
            <a:off x="714348" y="857232"/>
            <a:ext cx="7929618" cy="478634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CC9E-5776-44F3-8C57-D43A003AF000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130</a:t>
            </a:fld>
            <a:endParaRPr lang="tr-TR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A954E-DDD0-4839-8567-3BB54B0BECCC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131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551F17A-992B-4FBC-B777-263478AB2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429000"/>
            <a:ext cx="7467600" cy="277358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CBAB783-F23A-4AD9-A2F8-65704300422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51" y="266737"/>
            <a:ext cx="4543425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917E3D4-C65E-42C6-9495-BC723447E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99999"/>
            <a:ext cx="36576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4609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okul bilgisayar D\Dersler\GIDA MUH KIM134 ORGANİK KİMYA\Bölüm 2 organik\Slayt45.JPG"/>
          <p:cNvPicPr>
            <a:picLocks noChangeAspect="1" noChangeArrowheads="1"/>
          </p:cNvPicPr>
          <p:nvPr/>
        </p:nvPicPr>
        <p:blipFill>
          <a:blip r:embed="rId2" cstate="print"/>
          <a:srcRect l="7031" t="3125" r="6250" b="57292"/>
          <a:stretch>
            <a:fillRect/>
          </a:stretch>
        </p:blipFill>
        <p:spPr bwMode="auto">
          <a:xfrm>
            <a:off x="1285852" y="642918"/>
            <a:ext cx="6929486" cy="457203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DB39-3677-4AD9-8707-B1CB6D1797A5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132</a:t>
            </a:fld>
            <a:endParaRPr lang="tr-TR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okul bilgisayar D\Dersler\GIDA MUH KIM134 ORGANİK KİMYA\Bölüm 2 organik\Slayt45.JPG"/>
          <p:cNvPicPr>
            <a:picLocks noChangeAspect="1" noChangeArrowheads="1"/>
          </p:cNvPicPr>
          <p:nvPr/>
        </p:nvPicPr>
        <p:blipFill>
          <a:blip r:embed="rId2" cstate="print"/>
          <a:srcRect l="5468" t="42708" r="3906" b="3125"/>
          <a:stretch>
            <a:fillRect/>
          </a:stretch>
        </p:blipFill>
        <p:spPr bwMode="auto">
          <a:xfrm>
            <a:off x="642910" y="785794"/>
            <a:ext cx="7429552" cy="485778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ACD0-CBE0-4815-9070-D1B92E8D53F8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133</a:t>
            </a:fld>
            <a:endParaRPr lang="tr-TR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42910" y="2571744"/>
            <a:ext cx="8229600" cy="1285884"/>
          </a:xfr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prstTxWarp prst="textTriangle">
              <a:avLst/>
            </a:prstTxWarp>
            <a:normAutofit fontScale="90000"/>
          </a:bodyPr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2.6. ALKANLARIN REAKSİYONLARI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/>
              <a:t> 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D20B-A0A7-49D8-A6B7-D3A55B4DA7DB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134</a:t>
            </a:fld>
            <a:endParaRPr lang="tr-TR">
              <a:solidFill>
                <a:srgbClr val="5A6378"/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okul bilgisayar D\Dersler\GIDA MUH KIM134 ORGANİK KİMYA\Bölüm 2 organik\Slayt46.JPG"/>
          <p:cNvPicPr>
            <a:picLocks noChangeAspect="1" noChangeArrowheads="1"/>
          </p:cNvPicPr>
          <p:nvPr/>
        </p:nvPicPr>
        <p:blipFill>
          <a:blip r:embed="rId2" cstate="print"/>
          <a:srcRect l="4687" t="3125" r="4687" b="54167"/>
          <a:stretch>
            <a:fillRect/>
          </a:stretch>
        </p:blipFill>
        <p:spPr bwMode="auto">
          <a:xfrm>
            <a:off x="571472" y="642918"/>
            <a:ext cx="7858180" cy="485778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DCE0-F794-4DED-B875-89B6571E464A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135</a:t>
            </a:fld>
            <a:endParaRPr lang="tr-TR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DF2A431-9BC4-4F92-8101-68A52E63A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381" y="905933"/>
            <a:ext cx="6579241" cy="5039728"/>
          </a:xfrm>
          <a:prstGeom prst="rect">
            <a:avLst/>
          </a:prstGeom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E9FE04A-F5D0-44A8-B07A-D76204412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C000F94-5BAA-430B-A8E9-0FAA21328F10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8377C08-200E-4BF3-98F2-A7EDA7716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0C78B12-45BA-462A-A72E-ABF5C95C5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13717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AAEBEFF-BF21-4457-B2DF-E7B5A3335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58" y="905571"/>
            <a:ext cx="7945883" cy="5065500"/>
          </a:xfrm>
          <a:prstGeom prst="rect">
            <a:avLst/>
          </a:prstGeom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151765-8926-4C52-9425-E41BB95CAC80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137</a:t>
            </a:fld>
            <a:endParaRPr lang="tr-TR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6494D01-B753-4F9E-BAD0-E133B0538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A8D04-B022-4608-9364-A730B3B2B370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609517A5-12B5-429D-AD6A-D77255E9C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5486647-850C-4D74-98E1-68692D7B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138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464D8C6-4A85-441F-9F70-A1E58F973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7"/>
            <a:ext cx="7941819" cy="369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723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okul bilgisayar D\Dersler\GIDA MUH KIM134 ORGANİK KİMYA\Bölüm 2 organik\Slayt47.JPG"/>
          <p:cNvPicPr>
            <a:picLocks noChangeAspect="1" noChangeArrowheads="1"/>
          </p:cNvPicPr>
          <p:nvPr/>
        </p:nvPicPr>
        <p:blipFill>
          <a:blip r:embed="rId2" cstate="print"/>
          <a:srcRect l="7031" r="4687" b="67708"/>
          <a:stretch>
            <a:fillRect/>
          </a:stretch>
        </p:blipFill>
        <p:spPr bwMode="auto">
          <a:xfrm>
            <a:off x="928662" y="857232"/>
            <a:ext cx="7358114" cy="3571900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3EC42-95AB-4566-809A-91D054435264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139</a:t>
            </a:fld>
            <a:endParaRPr lang="tr-T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26493-EFCA-47E3-8DA5-025470B5D0E9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14</a:t>
            </a:fld>
            <a:endParaRPr lang="tr-TR"/>
          </a:p>
        </p:txBody>
      </p:sp>
      <p:pic>
        <p:nvPicPr>
          <p:cNvPr id="158723" name="Picture 3" descr="D:\yedek\Belgelerim\Taramalarım\2012-03 (Mar)\tarama0002.jpg"/>
          <p:cNvPicPr>
            <a:picLocks noChangeAspect="1" noChangeArrowheads="1"/>
          </p:cNvPicPr>
          <p:nvPr/>
        </p:nvPicPr>
        <p:blipFill>
          <a:blip r:embed="rId2" cstate="print">
            <a:lum bright="-24000" contrast="51000"/>
          </a:blip>
          <a:srcRect t="49745" r="3107"/>
          <a:stretch>
            <a:fillRect/>
          </a:stretch>
        </p:blipFill>
        <p:spPr bwMode="auto">
          <a:xfrm>
            <a:off x="539552" y="332656"/>
            <a:ext cx="7776864" cy="5884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okul bilgisayar D\Dersler\GIDA MUH KIM134 ORGANİK KİMYA\Bölüm 2 organik\Slayt47.JPG"/>
          <p:cNvPicPr>
            <a:picLocks noChangeAspect="1" noChangeArrowheads="1"/>
          </p:cNvPicPr>
          <p:nvPr/>
        </p:nvPicPr>
        <p:blipFill>
          <a:blip r:embed="rId2" cstate="print"/>
          <a:srcRect l="5468" t="31250" r="5468" b="4166"/>
          <a:stretch>
            <a:fillRect/>
          </a:stretch>
        </p:blipFill>
        <p:spPr bwMode="auto">
          <a:xfrm>
            <a:off x="714348" y="642918"/>
            <a:ext cx="7715304" cy="528641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FF7F-2A14-48AD-ABD9-6671C236297B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140</a:t>
            </a:fld>
            <a:endParaRPr lang="tr-TR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okul bilgisayar D\Dersler\GIDA MUH KIM134 ORGANİK KİMYA\Bölüm 2 organik\Slayt48.JPG"/>
          <p:cNvPicPr>
            <a:picLocks noChangeAspect="1" noChangeArrowheads="1"/>
          </p:cNvPicPr>
          <p:nvPr/>
        </p:nvPicPr>
        <p:blipFill>
          <a:blip r:embed="rId2" cstate="print"/>
          <a:srcRect l="4687" t="3125" r="7031" b="44792"/>
          <a:stretch>
            <a:fillRect/>
          </a:stretch>
        </p:blipFill>
        <p:spPr bwMode="auto">
          <a:xfrm>
            <a:off x="785786" y="357166"/>
            <a:ext cx="7786742" cy="507209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8E95-4749-4CE0-B7A7-404635B09D38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141</a:t>
            </a:fld>
            <a:endParaRPr lang="tr-TR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okul bilgisayar D\Dersler\GIDA MUH KIM134 ORGANİK KİMYA\Bölüm 2 organik\Slayt48.JPG"/>
          <p:cNvPicPr>
            <a:picLocks noChangeAspect="1" noChangeArrowheads="1"/>
          </p:cNvPicPr>
          <p:nvPr/>
        </p:nvPicPr>
        <p:blipFill>
          <a:blip r:embed="rId2" cstate="print"/>
          <a:srcRect l="7031" t="55208" r="19531" b="3125"/>
          <a:stretch>
            <a:fillRect/>
          </a:stretch>
        </p:blipFill>
        <p:spPr bwMode="auto">
          <a:xfrm>
            <a:off x="1071538" y="928670"/>
            <a:ext cx="6715172" cy="414340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D7594-7863-40FA-878C-A1D0624166B6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142</a:t>
            </a:fld>
            <a:endParaRPr lang="tr-TR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okul bilgisayar D\Dersler\GIDA MUH KIM134 ORGANİK KİMYA\Bölüm 2 organik\Slayt49.JPG"/>
          <p:cNvPicPr>
            <a:picLocks noChangeAspect="1" noChangeArrowheads="1"/>
          </p:cNvPicPr>
          <p:nvPr/>
        </p:nvPicPr>
        <p:blipFill>
          <a:blip r:embed="rId2" cstate="print"/>
          <a:srcRect l="3906" t="4166" r="4687" b="47917"/>
          <a:stretch>
            <a:fillRect/>
          </a:stretch>
        </p:blipFill>
        <p:spPr bwMode="auto">
          <a:xfrm>
            <a:off x="642910" y="571480"/>
            <a:ext cx="7858180" cy="485778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5D8D0-2321-4475-84AE-F2CDA52EC73C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143</a:t>
            </a:fld>
            <a:endParaRPr lang="tr-TR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okul bilgisayar D\Dersler\GIDA MUH KIM134 ORGANİK KİMYA\Bölüm 2 organik\Slayt49.JPG"/>
          <p:cNvPicPr>
            <a:picLocks noChangeAspect="1" noChangeArrowheads="1"/>
          </p:cNvPicPr>
          <p:nvPr/>
        </p:nvPicPr>
        <p:blipFill>
          <a:blip r:embed="rId2" cstate="print"/>
          <a:srcRect l="4687" t="52083" r="5468" b="3125"/>
          <a:stretch>
            <a:fillRect/>
          </a:stretch>
        </p:blipFill>
        <p:spPr bwMode="auto">
          <a:xfrm>
            <a:off x="714348" y="857232"/>
            <a:ext cx="7786742" cy="421484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B0A7-F38E-4965-8BC5-7FFA68097934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144</a:t>
            </a:fld>
            <a:endParaRPr lang="tr-TR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okul bilgisayar D\Dersler\GIDA MUH KIM134 ORGANİK KİMYA\Bölüm 2 organik\Slayt50.JPG"/>
          <p:cNvPicPr>
            <a:picLocks noChangeAspect="1" noChangeArrowheads="1"/>
          </p:cNvPicPr>
          <p:nvPr/>
        </p:nvPicPr>
        <p:blipFill>
          <a:blip r:embed="rId2" cstate="print"/>
          <a:srcRect l="5468" t="3125" r="4687" b="40625"/>
          <a:stretch>
            <a:fillRect/>
          </a:stretch>
        </p:blipFill>
        <p:spPr bwMode="auto">
          <a:xfrm>
            <a:off x="928662" y="428604"/>
            <a:ext cx="7572428" cy="528641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D6CD-77C5-4E55-8A01-7F06B7ADDF38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145</a:t>
            </a:fld>
            <a:endParaRPr lang="tr-TR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okul bilgisayar D\Dersler\GIDA MUH KIM134 ORGANİK KİMYA\Bölüm 2 organik\Slayt50.JPG"/>
          <p:cNvPicPr>
            <a:picLocks noChangeAspect="1" noChangeArrowheads="1"/>
          </p:cNvPicPr>
          <p:nvPr/>
        </p:nvPicPr>
        <p:blipFill>
          <a:blip r:embed="rId2" cstate="print"/>
          <a:srcRect l="7031" t="59375" r="4687"/>
          <a:stretch>
            <a:fillRect/>
          </a:stretch>
        </p:blipFill>
        <p:spPr bwMode="auto">
          <a:xfrm>
            <a:off x="785786" y="785794"/>
            <a:ext cx="7715304" cy="435771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2E33-A3EB-4D90-8280-CFEADAF69987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146</a:t>
            </a:fld>
            <a:endParaRPr lang="tr-TR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okul bilgisayar D\Dersler\GIDA MUH KIM134 ORGANİK KİMYA\Bölüm 2 organik\Slayt51.JPG"/>
          <p:cNvPicPr>
            <a:picLocks noChangeAspect="1" noChangeArrowheads="1"/>
          </p:cNvPicPr>
          <p:nvPr/>
        </p:nvPicPr>
        <p:blipFill>
          <a:blip r:embed="rId2" cstate="print"/>
          <a:srcRect l="6250" t="14466" r="6250" b="4166"/>
          <a:stretch>
            <a:fillRect/>
          </a:stretch>
        </p:blipFill>
        <p:spPr bwMode="auto">
          <a:xfrm>
            <a:off x="857224" y="428604"/>
            <a:ext cx="7143800" cy="566469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EC5C3-DF1F-457F-A191-7D0E529506A2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147</a:t>
            </a:fld>
            <a:endParaRPr lang="tr-TR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okul bilgisayar D\Dersler\GIDA MUH KIM134 ORGANİK KİMYA\Bölüm 2 organik\Slayt52.JPG"/>
          <p:cNvPicPr>
            <a:picLocks noChangeAspect="1" noChangeArrowheads="1"/>
          </p:cNvPicPr>
          <p:nvPr/>
        </p:nvPicPr>
        <p:blipFill>
          <a:blip r:embed="rId2" cstate="print"/>
          <a:srcRect l="6250" t="3125" r="3906" b="4166"/>
          <a:stretch>
            <a:fillRect/>
          </a:stretch>
        </p:blipFill>
        <p:spPr bwMode="auto">
          <a:xfrm>
            <a:off x="464315" y="332656"/>
            <a:ext cx="8215370" cy="5734990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F7ED-B5DD-4BB7-A49F-54E9B7635F5C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148</a:t>
            </a:fld>
            <a:endParaRPr lang="tr-TR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8BBB152-AF91-40D7-9C87-3B584A10B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59" y="1556792"/>
            <a:ext cx="3850195" cy="324846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378CDEA-9187-46B2-BD4C-85BAB9303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554" y="1556792"/>
            <a:ext cx="3850195" cy="3194003"/>
          </a:xfrm>
          <a:prstGeom prst="rect">
            <a:avLst/>
          </a:prstGeom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26122ED-21C9-477A-A0A9-70E59EA60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9D223DC-9F69-4C80-986F-118A24BDEF6B}" type="datetime2">
              <a:rPr lang="tr-TR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23 Mart 2020 Pazartesi</a:t>
            </a:fld>
            <a:endParaRPr lang="tr-T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83DDE02-6233-4B0E-BAF3-B3BC96BFC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>
                <a:solidFill>
                  <a:schemeClr val="tx1">
                    <a:lumMod val="50000"/>
                    <a:lumOff val="50000"/>
                  </a:schemeClr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9B34FB8-A87C-44C1-A26A-D248BABE5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149</a:t>
            </a:fld>
            <a:endParaRPr lang="tr-T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24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5005-A45C-495F-B70D-ECC89223BA55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15</a:t>
            </a:fld>
            <a:endParaRPr lang="tr-TR"/>
          </a:p>
        </p:txBody>
      </p:sp>
      <p:pic>
        <p:nvPicPr>
          <p:cNvPr id="1054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7"/>
            <a:ext cx="7972425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F8072A0-3C42-423C-85C8-7B5647D26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 r="-2" b="7628"/>
          <a:stretch/>
        </p:blipFill>
        <p:spPr>
          <a:xfrm>
            <a:off x="464175" y="332656"/>
            <a:ext cx="8215650" cy="5396064"/>
          </a:xfrm>
          <a:prstGeom prst="rect">
            <a:avLst/>
          </a:prstGeom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D59EB9D-8BB6-48C5-B695-5B99E95A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6DC22-EC51-4014-A7A5-A5E7C73B3702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63499E2E-22EC-4220-995F-9A291709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4207859-0EF4-4BCC-960B-311FAF04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975174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okul bilgisayar D\Dersler\GIDA MUH KIM134 ORGANİK KİMYA\Bölüm 2 organik\Slayt53.JPG"/>
          <p:cNvPicPr>
            <a:picLocks noChangeAspect="1" noChangeArrowheads="1"/>
          </p:cNvPicPr>
          <p:nvPr/>
        </p:nvPicPr>
        <p:blipFill>
          <a:blip r:embed="rId2" cstate="print"/>
          <a:srcRect l="4687" t="3125" r="6250" b="66667"/>
          <a:stretch>
            <a:fillRect/>
          </a:stretch>
        </p:blipFill>
        <p:spPr bwMode="auto">
          <a:xfrm>
            <a:off x="707517" y="1672718"/>
            <a:ext cx="7752969" cy="350615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854635C-77A8-4C91-9652-D259DBBF795A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151</a:t>
            </a:fld>
            <a:endParaRPr lang="tr-TR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okul bilgisayar D\Dersler\GIDA MUH KIM134 ORGANİK KİMYA\Bölüm 2 organik\Slayt53.JPG"/>
          <p:cNvPicPr>
            <a:picLocks noChangeAspect="1" noChangeArrowheads="1"/>
          </p:cNvPicPr>
          <p:nvPr/>
        </p:nvPicPr>
        <p:blipFill>
          <a:blip r:embed="rId2" cstate="print"/>
          <a:srcRect l="6250" t="32292" r="4687" b="4166"/>
          <a:stretch>
            <a:fillRect/>
          </a:stretch>
        </p:blipFill>
        <p:spPr bwMode="auto">
          <a:xfrm>
            <a:off x="571472" y="428604"/>
            <a:ext cx="8143932" cy="521497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636E7-EECF-4238-8568-B56CE60C6178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152</a:t>
            </a:fld>
            <a:endParaRPr lang="tr-TR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060AFFC-D3F4-439F-AC69-5674A576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88" y="801793"/>
            <a:ext cx="7066822" cy="5273056"/>
          </a:xfrm>
          <a:prstGeom prst="rect">
            <a:avLst/>
          </a:prstGeom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21D038E-9C6F-4250-BADE-48D764CF7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334350-30E9-4BAD-86D7-5CE45859EFA4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60F3D4F-CF0C-4588-A836-F9B63492C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D8F5B0F-2E4E-4854-876C-11E204AD1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/>
              <a:pPr>
                <a:spcAft>
                  <a:spcPts val="600"/>
                </a:spcAft>
              </a:pPr>
              <a:t>153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58718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okul bilgisayar D\Dersler\GIDA MUH KIM134 ORGANİK KİMYA\Bölüm 2 organik\Slayt54.JPG"/>
          <p:cNvPicPr>
            <a:picLocks noChangeAspect="1" noChangeArrowheads="1"/>
          </p:cNvPicPr>
          <p:nvPr/>
        </p:nvPicPr>
        <p:blipFill>
          <a:blip r:embed="rId2" cstate="print"/>
          <a:srcRect l="4687" r="4687" b="61458"/>
          <a:stretch>
            <a:fillRect/>
          </a:stretch>
        </p:blipFill>
        <p:spPr bwMode="auto">
          <a:xfrm>
            <a:off x="707517" y="1227642"/>
            <a:ext cx="7752969" cy="4396310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5A4AA2E-9EFA-4656-AF68-92A2BD657190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154</a:t>
            </a:fld>
            <a:endParaRPr lang="tr-TR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D7A40AA-80A6-4FA2-9AB8-E9DC6B18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81A8-C10C-4AAB-AE0E-FF079149F7AF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EC8A14C-9F12-4459-A417-8094C7E2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4E57F36-98B8-4F74-AB1B-7054D7FC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155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9B726F5-C8F3-4847-9A81-F1EE5255B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052736"/>
            <a:ext cx="4032448" cy="322897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BD68103-CBA9-4A27-BFDD-1FA24722D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204864"/>
            <a:ext cx="460851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7094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okul bilgisayar D\Dersler\GIDA MUH KIM134 ORGANİK KİMYA\Bölüm 2 organik\Slayt54.JPG"/>
          <p:cNvPicPr>
            <a:picLocks noChangeAspect="1" noChangeArrowheads="1"/>
          </p:cNvPicPr>
          <p:nvPr/>
        </p:nvPicPr>
        <p:blipFill rotWithShape="1">
          <a:blip r:embed="rId2" cstate="print"/>
          <a:srcRect t="27175" r="-1" b="23564"/>
          <a:stretch/>
        </p:blipFill>
        <p:spPr bwMode="auto">
          <a:xfrm>
            <a:off x="632079" y="841248"/>
            <a:ext cx="7879842" cy="517550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F28CA8C-377E-4DA9-8146-457FEBD35B92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156</a:t>
            </a:fld>
            <a:endParaRPr lang="tr-TR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BC74E38-48E7-4129-9913-6E8727BD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19B5-9363-432F-9961-0D01BA5C9B09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95A8BC7-B733-4771-8E09-CC37DACD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DE2D1B9-17D0-4E0E-8449-D4181CDF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157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FAAB02A-78A2-4AD2-B458-906ED9D0E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4211514" cy="345638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EC34F730-92A5-49B3-B79E-F78863DF5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3" y="2420888"/>
            <a:ext cx="447359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4605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okul bilgisayar D\Dersler\GIDA MUH KIM134 ORGANİK KİMYA\Bölüm 2 organik\Slayt55.JPG"/>
          <p:cNvPicPr>
            <a:picLocks noChangeAspect="1" noChangeArrowheads="1"/>
          </p:cNvPicPr>
          <p:nvPr/>
        </p:nvPicPr>
        <p:blipFill rotWithShape="1">
          <a:blip r:embed="rId2" cstate="print"/>
          <a:srcRect t="6099" r="-1" b="44641"/>
          <a:stretch/>
        </p:blipFill>
        <p:spPr bwMode="auto">
          <a:xfrm>
            <a:off x="632079" y="841248"/>
            <a:ext cx="7879842" cy="517550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1EB812-7851-4BCD-9395-EB59ACE9D71F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158</a:t>
            </a:fld>
            <a:endParaRPr lang="tr-TR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okul bilgisayar D\Dersler\GIDA MUH KIM134 ORGANİK KİMYA\Bölüm 2 organik\Slayt55.JPG"/>
          <p:cNvPicPr>
            <a:picLocks noChangeAspect="1" noChangeArrowheads="1"/>
          </p:cNvPicPr>
          <p:nvPr/>
        </p:nvPicPr>
        <p:blipFill>
          <a:blip r:embed="rId2" cstate="print"/>
          <a:srcRect l="5468" t="58333" r="5468" b="3125"/>
          <a:stretch>
            <a:fillRect/>
          </a:stretch>
        </p:blipFill>
        <p:spPr bwMode="auto">
          <a:xfrm>
            <a:off x="707517" y="1189091"/>
            <a:ext cx="7752969" cy="447341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79570F4-97B1-4833-AF39-724D82EE40B8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159</a:t>
            </a:fld>
            <a:endParaRPr lang="tr-T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BF84-AC4B-456B-AC6C-52CFD6A4B294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16</a:t>
            </a:fld>
            <a:endParaRPr lang="tr-TR"/>
          </a:p>
        </p:txBody>
      </p:sp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332656"/>
            <a:ext cx="851535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okul bilgisayar D\Dersler\GIDA MUH KIM134 ORGANİK KİMYA\Bölüm 2 organik\Slayt56.JPG"/>
          <p:cNvPicPr>
            <a:picLocks noChangeAspect="1" noChangeArrowheads="1"/>
          </p:cNvPicPr>
          <p:nvPr/>
        </p:nvPicPr>
        <p:blipFill rotWithShape="1">
          <a:blip r:embed="rId2" cstate="print"/>
          <a:srcRect t="1411" r="-1" b="49328"/>
          <a:stretch/>
        </p:blipFill>
        <p:spPr bwMode="auto">
          <a:xfrm>
            <a:off x="632079" y="841248"/>
            <a:ext cx="7879842" cy="517550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5732D7B-9E9B-4A7F-A0AB-8A0E25265EE3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160</a:t>
            </a:fld>
            <a:endParaRPr lang="tr-TR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okul bilgisayar D\Dersler\GIDA MUH KIM134 ORGANİK KİMYA\Bölüm 2 organik\Slayt56.JPG"/>
          <p:cNvPicPr>
            <a:picLocks noChangeAspect="1" noChangeArrowheads="1"/>
          </p:cNvPicPr>
          <p:nvPr/>
        </p:nvPicPr>
        <p:blipFill>
          <a:blip r:embed="rId2" cstate="print"/>
          <a:srcRect l="6351" t="51731" r="5468" b="4166"/>
          <a:stretch>
            <a:fillRect/>
          </a:stretch>
        </p:blipFill>
        <p:spPr bwMode="auto">
          <a:xfrm>
            <a:off x="928662" y="785794"/>
            <a:ext cx="7215238" cy="471490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FDE-DC9F-4262-99ED-F411D85F4AB7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161</a:t>
            </a:fld>
            <a:endParaRPr lang="tr-TR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okul bilgisayar D\Dersler\GIDA MUH KIM134 ORGANİK KİMYA\Bölüm 2 organik\Slayt57.JPG"/>
          <p:cNvPicPr>
            <a:picLocks noChangeAspect="1" noChangeArrowheads="1"/>
          </p:cNvPicPr>
          <p:nvPr/>
        </p:nvPicPr>
        <p:blipFill>
          <a:blip r:embed="rId2" cstate="print"/>
          <a:srcRect l="4687" t="3125" r="3906" b="44792"/>
          <a:stretch>
            <a:fillRect/>
          </a:stretch>
        </p:blipFill>
        <p:spPr bwMode="auto">
          <a:xfrm>
            <a:off x="1267182" y="905933"/>
            <a:ext cx="6633639" cy="503972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B0F8D3-374B-47F7-9881-5DB223494FC4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162</a:t>
            </a:fld>
            <a:endParaRPr lang="tr-TR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okul bilgisayar D\Dersler\GIDA MUH KIM134 ORGANİK KİMYA\Bölüm 2 organik\Slayt57.JPG"/>
          <p:cNvPicPr>
            <a:picLocks noChangeAspect="1" noChangeArrowheads="1"/>
          </p:cNvPicPr>
          <p:nvPr/>
        </p:nvPicPr>
        <p:blipFill>
          <a:blip r:embed="rId2" cstate="print"/>
          <a:srcRect l="4687" t="55208" r="10156" b="4166"/>
          <a:stretch>
            <a:fillRect/>
          </a:stretch>
        </p:blipFill>
        <p:spPr bwMode="auto">
          <a:xfrm>
            <a:off x="599058" y="911150"/>
            <a:ext cx="7945883" cy="5054343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75C3CF6-86E2-411D-B234-A33ECE9B5017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163</a:t>
            </a:fld>
            <a:endParaRPr lang="tr-TR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okul bilgisayar D\Dersler\GIDA MUH KIM134 ORGANİK KİMYA\Bölüm 2 organik\Slayt58.JPG"/>
          <p:cNvPicPr>
            <a:picLocks noChangeAspect="1" noChangeArrowheads="1"/>
          </p:cNvPicPr>
          <p:nvPr/>
        </p:nvPicPr>
        <p:blipFill>
          <a:blip r:embed="rId2" cstate="print"/>
          <a:srcRect l="4687" t="3125" r="7031" b="61458"/>
          <a:stretch>
            <a:fillRect/>
          </a:stretch>
        </p:blipFill>
        <p:spPr bwMode="auto">
          <a:xfrm>
            <a:off x="707517" y="1352237"/>
            <a:ext cx="7752969" cy="4147119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D634FED-EC89-4D5D-8D24-B78FBBBB54EE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164</a:t>
            </a:fld>
            <a:endParaRPr lang="tr-TR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okul bilgisayar D\Dersler\GIDA MUH KIM134 ORGANİK KİMYA\Bölüm 2 organik\Slayt58.JPG"/>
          <p:cNvPicPr>
            <a:picLocks noChangeAspect="1" noChangeArrowheads="1"/>
          </p:cNvPicPr>
          <p:nvPr/>
        </p:nvPicPr>
        <p:blipFill>
          <a:blip r:embed="rId2" cstate="print"/>
          <a:srcRect l="4687" t="38542" r="3906" b="4166"/>
          <a:stretch>
            <a:fillRect/>
          </a:stretch>
        </p:blipFill>
        <p:spPr bwMode="auto">
          <a:xfrm>
            <a:off x="785786" y="571480"/>
            <a:ext cx="7643866" cy="5000660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2FD9-58E0-40DF-9412-84E6C89F60A6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165</a:t>
            </a:fld>
            <a:endParaRPr lang="tr-TR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okul bilgisayar D\Dersler\GIDA MUH KIM134 ORGANİK KİMYA\Bölüm 2 organik\Slayt59.JPG"/>
          <p:cNvPicPr>
            <a:picLocks noChangeAspect="1" noChangeArrowheads="1"/>
          </p:cNvPicPr>
          <p:nvPr/>
        </p:nvPicPr>
        <p:blipFill>
          <a:blip r:embed="rId2" cstate="print"/>
          <a:srcRect l="3906" t="3125" r="7031" b="56250"/>
          <a:stretch>
            <a:fillRect/>
          </a:stretch>
        </p:blipFill>
        <p:spPr bwMode="auto">
          <a:xfrm>
            <a:off x="1071538" y="642918"/>
            <a:ext cx="7143800" cy="450059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EBBB2-26B8-40C7-8162-DB738D61971F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166</a:t>
            </a:fld>
            <a:endParaRPr lang="tr-TR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okul bilgisayar D\Dersler\GIDA MUH KIM134 ORGANİK KİMYA\Bölüm 2 organik\Slayt59.JPG"/>
          <p:cNvPicPr>
            <a:picLocks noChangeAspect="1" noChangeArrowheads="1"/>
          </p:cNvPicPr>
          <p:nvPr/>
        </p:nvPicPr>
        <p:blipFill>
          <a:blip r:embed="rId2" cstate="print"/>
          <a:srcRect l="3906" t="43750" r="6250" b="3125"/>
          <a:stretch>
            <a:fillRect/>
          </a:stretch>
        </p:blipFill>
        <p:spPr bwMode="auto">
          <a:xfrm>
            <a:off x="1387840" y="905933"/>
            <a:ext cx="6392323" cy="503972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BB59BF8-35E5-4E81-A460-D48A92B63747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167</a:t>
            </a:fld>
            <a:endParaRPr lang="tr-TR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okul bilgisayar D\Dersler\GIDA MUH KIM134 ORGANİK KİMYA\Bölüm 2 organik\Slayt60.JPG"/>
          <p:cNvPicPr>
            <a:picLocks noChangeAspect="1" noChangeArrowheads="1"/>
          </p:cNvPicPr>
          <p:nvPr/>
        </p:nvPicPr>
        <p:blipFill>
          <a:blip r:embed="rId2" cstate="print"/>
          <a:srcRect l="5468" t="3125" r="4687" b="55208"/>
          <a:stretch>
            <a:fillRect/>
          </a:stretch>
        </p:blipFill>
        <p:spPr bwMode="auto">
          <a:xfrm>
            <a:off x="707517" y="1028757"/>
            <a:ext cx="7752969" cy="4794080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43579E1-8A3C-453D-84C5-0D92540E04C8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168</a:t>
            </a:fld>
            <a:endParaRPr lang="tr-TR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okul bilgisayar D\Dersler\GIDA MUH KIM134 ORGANİK KİMYA\Bölüm 2 organik\Slayt60.JPG"/>
          <p:cNvPicPr>
            <a:picLocks noChangeAspect="1" noChangeArrowheads="1"/>
          </p:cNvPicPr>
          <p:nvPr/>
        </p:nvPicPr>
        <p:blipFill>
          <a:blip r:embed="rId2" cstate="print"/>
          <a:srcRect l="5468" t="43750" r="3125" b="4166"/>
          <a:stretch>
            <a:fillRect/>
          </a:stretch>
        </p:blipFill>
        <p:spPr bwMode="auto">
          <a:xfrm>
            <a:off x="1267245" y="905933"/>
            <a:ext cx="6633512" cy="503972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7626652-7868-4897-9884-2821823D0C84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169</a:t>
            </a:fld>
            <a:endParaRPr lang="tr-T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0563-FFCC-4A56-A795-3FF912FFD1D5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17</a:t>
            </a:fld>
            <a:endParaRPr lang="tr-TR"/>
          </a:p>
        </p:txBody>
      </p:sp>
      <p:sp>
        <p:nvSpPr>
          <p:cNvPr id="2" name="1 Başlık"/>
          <p:cNvSpPr>
            <a:spLocks noGrp="1"/>
          </p:cNvSpPr>
          <p:nvPr>
            <p:ph type="ctrTitle" idx="4294967295"/>
          </p:nvPr>
        </p:nvSpPr>
        <p:spPr>
          <a:xfrm>
            <a:off x="0" y="549275"/>
            <a:ext cx="6734175" cy="20161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r-TR" sz="4000" dirty="0"/>
              <a:t>2.3</a:t>
            </a:r>
            <a:r>
              <a:rPr lang="tr-TR" sz="3600" dirty="0"/>
              <a:t>. </a:t>
            </a:r>
            <a:r>
              <a:rPr lang="tr-TR" sz="4000" dirty="0"/>
              <a:t>ORGANİK BİLEŞİKLERİN ADLANDIRILMASI</a:t>
            </a:r>
            <a:br>
              <a:rPr lang="tr-TR" sz="3600" dirty="0"/>
            </a:br>
            <a:endParaRPr lang="tr-TR" sz="3600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4294967295"/>
          </p:nvPr>
        </p:nvSpPr>
        <p:spPr>
          <a:xfrm>
            <a:off x="0" y="3213100"/>
            <a:ext cx="6669088" cy="2514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4000" dirty="0"/>
              <a:t>IUPAC (</a:t>
            </a:r>
            <a:r>
              <a:rPr lang="en-US" sz="4000" i="1" dirty="0"/>
              <a:t>International Union of Pure and Applied Chemistry</a:t>
            </a:r>
            <a:r>
              <a:rPr lang="tr-TR" sz="4000" dirty="0"/>
              <a:t>) KURALLARI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9429B-D8BB-4F54-B42B-0298D7DEA207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170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887" y="188640"/>
            <a:ext cx="6010275" cy="345638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612" y="3789040"/>
            <a:ext cx="5924550" cy="20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2202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DC2A-794C-4AF7-A196-6A1C31C1321B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171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1026" name="Picture 2" descr="elmas ve grafit formÃ¼lÃ¼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8" y="620688"/>
            <a:ext cx="789592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1" y="2105649"/>
            <a:ext cx="1577614" cy="172819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936" y="2213661"/>
            <a:ext cx="154946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2961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okul bilgisayar D\Dersler\GIDA MUH KIM134 ORGANİK KİMYA\Bölüm 2 organik\Slayt61.JPG"/>
          <p:cNvPicPr>
            <a:picLocks noChangeAspect="1" noChangeArrowheads="1"/>
          </p:cNvPicPr>
          <p:nvPr/>
        </p:nvPicPr>
        <p:blipFill>
          <a:blip r:embed="rId2" cstate="print"/>
          <a:srcRect l="4687" t="3125" r="6250" b="63542"/>
          <a:stretch>
            <a:fillRect/>
          </a:stretch>
        </p:blipFill>
        <p:spPr bwMode="auto">
          <a:xfrm>
            <a:off x="707517" y="1491363"/>
            <a:ext cx="7752969" cy="3868867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183F257-53CB-4E3B-A80F-F244FD12F3B2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172</a:t>
            </a:fld>
            <a:endParaRPr lang="tr-TR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okul bilgisayar D\Dersler\GIDA MUH KIM134 ORGANİK KİMYA\Bölüm 2 organik\Slayt61.JPG"/>
          <p:cNvPicPr>
            <a:picLocks noChangeAspect="1" noChangeArrowheads="1"/>
          </p:cNvPicPr>
          <p:nvPr/>
        </p:nvPicPr>
        <p:blipFill>
          <a:blip r:embed="rId2" cstate="print"/>
          <a:srcRect l="5468" t="36458" r="6250" b="3125"/>
          <a:stretch>
            <a:fillRect/>
          </a:stretch>
        </p:blipFill>
        <p:spPr bwMode="auto">
          <a:xfrm>
            <a:off x="928662" y="571480"/>
            <a:ext cx="7572428" cy="507209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B012F-B990-41CF-B564-60BEB9FCC37F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173</a:t>
            </a:fld>
            <a:endParaRPr lang="tr-TR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okul bilgisayar D\Dersler\GIDA MUH KIM134 ORGANİK KİMYA\Bölüm 2 organik\Slayt62.JPG"/>
          <p:cNvPicPr>
            <a:picLocks noChangeAspect="1" noChangeArrowheads="1"/>
          </p:cNvPicPr>
          <p:nvPr/>
        </p:nvPicPr>
        <p:blipFill>
          <a:blip r:embed="rId2" cstate="print"/>
          <a:srcRect l="3125" t="4166" b="34375"/>
          <a:stretch>
            <a:fillRect/>
          </a:stretch>
        </p:blipFill>
        <p:spPr bwMode="auto">
          <a:xfrm>
            <a:off x="500034" y="500042"/>
            <a:ext cx="8143932" cy="521497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0347-4C97-41D3-9FD0-6E1406C485EA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174</a:t>
            </a:fld>
            <a:endParaRPr lang="tr-TR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okul bilgisayar D\Dersler\GIDA MUH KIM134 ORGANİK KİMYA\Bölüm 2 organik\Slayt62.JPG"/>
          <p:cNvPicPr>
            <a:picLocks noChangeAspect="1" noChangeArrowheads="1"/>
          </p:cNvPicPr>
          <p:nvPr/>
        </p:nvPicPr>
        <p:blipFill>
          <a:blip r:embed="rId2" cstate="print"/>
          <a:srcRect l="3906" t="65625" r="7812" b="3124"/>
          <a:stretch>
            <a:fillRect/>
          </a:stretch>
        </p:blipFill>
        <p:spPr bwMode="auto">
          <a:xfrm>
            <a:off x="1142976" y="928670"/>
            <a:ext cx="6715172" cy="414340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AF42-E576-4340-98D7-12BA48DDE069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175</a:t>
            </a:fld>
            <a:endParaRPr lang="tr-TR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okul bilgisayar D\Dersler\GIDA MUH KIM134 ORGANİK KİMYA\Bölüm 2 organik\Slayt63.JPG"/>
          <p:cNvPicPr>
            <a:picLocks noChangeAspect="1" noChangeArrowheads="1"/>
          </p:cNvPicPr>
          <p:nvPr/>
        </p:nvPicPr>
        <p:blipFill>
          <a:blip r:embed="rId2" cstate="print"/>
          <a:srcRect l="7031" t="4166" r="5468" b="35417"/>
          <a:stretch>
            <a:fillRect/>
          </a:stretch>
        </p:blipFill>
        <p:spPr bwMode="auto">
          <a:xfrm>
            <a:off x="928662" y="571480"/>
            <a:ext cx="7786742" cy="514353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F583-0CD2-47C0-937E-6D1609B7989F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176</a:t>
            </a:fld>
            <a:endParaRPr lang="tr-TR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okul bilgisayar D\Dersler\GIDA MUH KIM134 ORGANİK KİMYA\Bölüm 2 organik\Slayt64.JPG"/>
          <p:cNvPicPr>
            <a:picLocks noChangeAspect="1" noChangeArrowheads="1"/>
          </p:cNvPicPr>
          <p:nvPr/>
        </p:nvPicPr>
        <p:blipFill rotWithShape="1">
          <a:blip r:embed="rId2" cstate="print"/>
          <a:srcRect t="17873" r="-1" b="32866"/>
          <a:stretch/>
        </p:blipFill>
        <p:spPr bwMode="auto">
          <a:xfrm>
            <a:off x="632079" y="841248"/>
            <a:ext cx="7879842" cy="517550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3652891-AA5C-4BCF-B7CC-68B4B853A9D0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B5982-6128-4235-9DFF-CCD37C2CC148}" type="slidenum">
              <a:rPr lang="tr-TR" smtClean="0"/>
              <a:pPr>
                <a:spcAft>
                  <a:spcPts val="600"/>
                </a:spcAft>
              </a:pPr>
              <a:t>177</a:t>
            </a:fld>
            <a:endParaRPr lang="tr-T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:\okul bilgisayar D\Dersler\GIDA MUH KIM134 ORGANİK KİMYA\Bölüm 2 organik\Slayt15.JPG"/>
          <p:cNvPicPr>
            <a:picLocks noChangeAspect="1" noChangeArrowheads="1"/>
          </p:cNvPicPr>
          <p:nvPr/>
        </p:nvPicPr>
        <p:blipFill>
          <a:blip r:embed="rId2" cstate="print"/>
          <a:srcRect l="7031" t="12500" r="4687" b="52083"/>
          <a:stretch>
            <a:fillRect/>
          </a:stretch>
        </p:blipFill>
        <p:spPr bwMode="auto">
          <a:xfrm>
            <a:off x="683568" y="476672"/>
            <a:ext cx="7817522" cy="525658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D40F-C3D0-478F-BE16-F29EA7FC8446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18</a:t>
            </a:fld>
            <a:endParaRPr lang="tr-T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:\okul bilgisayar D\Dersler\GIDA MUH KIM134 ORGANİK KİMYA\Bölüm 2 organik\Slayt15.JPG"/>
          <p:cNvPicPr>
            <a:picLocks noChangeAspect="1" noChangeArrowheads="1"/>
          </p:cNvPicPr>
          <p:nvPr/>
        </p:nvPicPr>
        <p:blipFill>
          <a:blip r:embed="rId2" cstate="print"/>
          <a:srcRect l="6235" t="47917" r="4687"/>
          <a:stretch>
            <a:fillRect/>
          </a:stretch>
        </p:blipFill>
        <p:spPr bwMode="auto">
          <a:xfrm>
            <a:off x="714348" y="571480"/>
            <a:ext cx="7500990" cy="559382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1A66-F378-45E4-9AE8-B8DABAE9341B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19</a:t>
            </a:fld>
            <a:endParaRPr lang="tr-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B008-1888-4DC0-A4B6-FD0559B52C02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2</a:t>
            </a:fld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611560" y="2636912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dirty="0"/>
              <a:t>2.2</a:t>
            </a:r>
            <a:r>
              <a:rPr lang="tr-TR" sz="4000" dirty="0"/>
              <a:t>. ALKİL GRUPLARI VE İZOMERİ</a:t>
            </a:r>
            <a:endParaRPr lang="tr-T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:\okul bilgisayar D\Dersler\GIDA MUH KIM134 ORGANİK KİMYA\Bölüm 2 organik\Slayt16.JPG"/>
          <p:cNvPicPr>
            <a:picLocks noChangeAspect="1" noChangeArrowheads="1"/>
          </p:cNvPicPr>
          <p:nvPr/>
        </p:nvPicPr>
        <p:blipFill>
          <a:blip r:embed="rId2" cstate="print"/>
          <a:srcRect l="3125" b="37263"/>
          <a:stretch>
            <a:fillRect/>
          </a:stretch>
        </p:blipFill>
        <p:spPr bwMode="auto">
          <a:xfrm>
            <a:off x="642910" y="357166"/>
            <a:ext cx="7715304" cy="557216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E3DAA-A07F-497E-B283-113DCE4010DA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20</a:t>
            </a:fld>
            <a:endParaRPr lang="tr-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:\okul bilgisayar D\Dersler\GIDA MUH KIM134 ORGANİK KİMYA\Bölüm 2 organik\Slayt16.JPG"/>
          <p:cNvPicPr>
            <a:picLocks noChangeAspect="1" noChangeArrowheads="1"/>
          </p:cNvPicPr>
          <p:nvPr/>
        </p:nvPicPr>
        <p:blipFill>
          <a:blip r:embed="rId2" cstate="print"/>
          <a:srcRect l="2343" t="65625" r="4687"/>
          <a:stretch>
            <a:fillRect/>
          </a:stretch>
        </p:blipFill>
        <p:spPr bwMode="auto">
          <a:xfrm>
            <a:off x="714348" y="642918"/>
            <a:ext cx="7572428" cy="509033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680A-73EB-43C2-9C20-CA0B25ACB70C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:\okul bilgisayar D\Dersler\GIDA MUH KIM134 ORGANİK KİMYA\Bölüm 2 organik\Slayt17.JPG"/>
          <p:cNvPicPr>
            <a:picLocks noChangeAspect="1" noChangeArrowheads="1"/>
          </p:cNvPicPr>
          <p:nvPr/>
        </p:nvPicPr>
        <p:blipFill>
          <a:blip r:embed="rId2" cstate="print"/>
          <a:srcRect l="5468" t="3125" r="4687" b="37500"/>
          <a:stretch>
            <a:fillRect/>
          </a:stretch>
        </p:blipFill>
        <p:spPr bwMode="auto">
          <a:xfrm>
            <a:off x="683568" y="500042"/>
            <a:ext cx="7817522" cy="544923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EBF-4577-47BF-81FF-44F3F88A8B6E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22</a:t>
            </a:fld>
            <a:endParaRPr lang="tr-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:\okul bilgisayar D\Dersler\GIDA MUH KIM134 ORGANİK KİMYA\Bölüm 2 organik\Slayt17.JPG"/>
          <p:cNvPicPr>
            <a:picLocks noChangeAspect="1" noChangeArrowheads="1"/>
          </p:cNvPicPr>
          <p:nvPr/>
        </p:nvPicPr>
        <p:blipFill>
          <a:blip r:embed="rId2" cstate="print"/>
          <a:srcRect l="7031" t="62500" r="6250" b="7291"/>
          <a:stretch>
            <a:fillRect/>
          </a:stretch>
        </p:blipFill>
        <p:spPr bwMode="auto">
          <a:xfrm>
            <a:off x="1000100" y="714356"/>
            <a:ext cx="7358114" cy="4298820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74EFB-EEB3-4CC0-A50F-2EC8AFEA065F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23</a:t>
            </a:fld>
            <a:endParaRPr lang="tr-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:\okul bilgisayar D\Dersler\GIDA MUH KIM134 ORGANİK KİMYA\Bölüm 2 organik\Slayt18.JPG"/>
          <p:cNvPicPr>
            <a:picLocks noChangeAspect="1" noChangeArrowheads="1"/>
          </p:cNvPicPr>
          <p:nvPr/>
        </p:nvPicPr>
        <p:blipFill>
          <a:blip r:embed="rId2" cstate="print"/>
          <a:srcRect l="7812" r="5468" b="58333"/>
          <a:stretch>
            <a:fillRect/>
          </a:stretch>
        </p:blipFill>
        <p:spPr bwMode="auto">
          <a:xfrm>
            <a:off x="785786" y="476672"/>
            <a:ext cx="7429552" cy="518457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ABCFA-8110-42D6-9907-C4DC8FAC74EB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24</a:t>
            </a:fld>
            <a:endParaRPr lang="tr-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:\okul bilgisayar D\Dersler\GIDA MUH KIM134 ORGANİK KİMYA\Bölüm 2 organik\Slayt18.JPG"/>
          <p:cNvPicPr>
            <a:picLocks noChangeAspect="1" noChangeArrowheads="1"/>
          </p:cNvPicPr>
          <p:nvPr/>
        </p:nvPicPr>
        <p:blipFill>
          <a:blip r:embed="rId2" cstate="print"/>
          <a:srcRect l="5468" t="40625" r="3906" b="3125"/>
          <a:stretch>
            <a:fillRect/>
          </a:stretch>
        </p:blipFill>
        <p:spPr bwMode="auto">
          <a:xfrm>
            <a:off x="714348" y="500042"/>
            <a:ext cx="8001056" cy="559325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99F75-E6FF-4300-83E2-DDF85772B3BF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25</a:t>
            </a:fld>
            <a:endParaRPr lang="tr-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A7FF-BC7B-4D7F-9B26-C48C5E9B2976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26</a:t>
            </a:fld>
            <a:endParaRPr lang="tr-T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-39000" contrast="58000"/>
          </a:blip>
          <a:srcRect/>
          <a:stretch>
            <a:fillRect/>
          </a:stretch>
        </p:blipFill>
        <p:spPr bwMode="auto">
          <a:xfrm>
            <a:off x="251520" y="548680"/>
            <a:ext cx="856895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:\okul bilgisayar D\Dersler\GIDA MUH KIM134 ORGANİK KİMYA\Bölüm 2 organik\Slayt19.JPG"/>
          <p:cNvPicPr>
            <a:picLocks noChangeAspect="1" noChangeArrowheads="1"/>
          </p:cNvPicPr>
          <p:nvPr/>
        </p:nvPicPr>
        <p:blipFill>
          <a:blip r:embed="rId2" cstate="print"/>
          <a:srcRect t="58601" r="20294" b="35266"/>
          <a:stretch>
            <a:fillRect/>
          </a:stretch>
        </p:blipFill>
        <p:spPr bwMode="auto">
          <a:xfrm>
            <a:off x="1043608" y="260648"/>
            <a:ext cx="6665394" cy="57606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5EEE-1618-476A-9BB9-B9E1E8025743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27</a:t>
            </a:fld>
            <a:endParaRPr lang="tr-T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lum bright="-39000" contrast="69000"/>
          </a:blip>
          <a:srcRect l="11204" t="4723" r="2816" b="1979"/>
          <a:stretch>
            <a:fillRect/>
          </a:stretch>
        </p:blipFill>
        <p:spPr bwMode="auto">
          <a:xfrm>
            <a:off x="612750" y="836712"/>
            <a:ext cx="7920880" cy="519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717768"/>
              </p:ext>
            </p:extLst>
          </p:nvPr>
        </p:nvGraphicFramePr>
        <p:xfrm>
          <a:off x="683568" y="836712"/>
          <a:ext cx="7632848" cy="475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hemSketch" r:id="rId3" imgW="4600080" imgH="2447280" progId="ACD.ChemSketch.20">
                  <p:embed/>
                </p:oleObj>
              </mc:Choice>
              <mc:Fallback>
                <p:oleObj name="ChemSketch" r:id="rId3" imgW="4600080" imgH="244728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836712"/>
                        <a:ext cx="7632848" cy="4752528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7402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E8C4-BD8A-4491-97F4-307CE3459C67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29</a:t>
            </a:fld>
            <a:endParaRPr lang="tr-TR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705678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okul bilgisayar D\Dersler\GIDA MUH KIM134 ORGANİK KİMYA\Bölüm 2 organik\Slayt9.JPG"/>
          <p:cNvPicPr>
            <a:picLocks noChangeAspect="1" noChangeArrowheads="1"/>
          </p:cNvPicPr>
          <p:nvPr/>
        </p:nvPicPr>
        <p:blipFill>
          <a:blip r:embed="rId2" cstate="print"/>
          <a:srcRect l="2344" t="1042" r="2343" b="50000"/>
          <a:stretch>
            <a:fillRect/>
          </a:stretch>
        </p:blipFill>
        <p:spPr bwMode="auto">
          <a:xfrm>
            <a:off x="785786" y="642918"/>
            <a:ext cx="7715336" cy="450059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BDA4-F2FD-456D-8AE1-5371C1EC175C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okul bilgisayar D\Dersler\GIDA MUH KIM134 ORGANİK KİMYA\Bölüm 2 organik\Slayt20.JPG"/>
          <p:cNvPicPr>
            <a:picLocks noChangeAspect="1" noChangeArrowheads="1"/>
          </p:cNvPicPr>
          <p:nvPr/>
        </p:nvPicPr>
        <p:blipFill>
          <a:blip r:embed="rId2" cstate="print"/>
          <a:srcRect l="7812" t="3125" r="6250" b="43750"/>
          <a:stretch>
            <a:fillRect/>
          </a:stretch>
        </p:blipFill>
        <p:spPr bwMode="auto">
          <a:xfrm>
            <a:off x="785786" y="500042"/>
            <a:ext cx="7572428" cy="523321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9FB7-9E90-45F2-8655-AAC8A08B04FF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30</a:t>
            </a:fld>
            <a:endParaRPr lang="tr-T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okul bilgisayar D\Dersler\GIDA MUH KIM134 ORGANİK KİMYA\Bölüm 2 organik\Slayt20.JPG"/>
          <p:cNvPicPr>
            <a:picLocks noChangeAspect="1" noChangeArrowheads="1"/>
          </p:cNvPicPr>
          <p:nvPr/>
        </p:nvPicPr>
        <p:blipFill>
          <a:blip r:embed="rId2" cstate="print"/>
          <a:srcRect l="5468" t="56250" r="7031" b="4166"/>
          <a:stretch>
            <a:fillRect/>
          </a:stretch>
        </p:blipFill>
        <p:spPr bwMode="auto">
          <a:xfrm>
            <a:off x="785786" y="928670"/>
            <a:ext cx="7286676" cy="371477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B8B9-C7B2-48E4-B71F-2EB6839E3D8E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31</a:t>
            </a:fld>
            <a:endParaRPr lang="tr-T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DC850-F428-41F0-B6E1-1D6AB5BEEA74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32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brightnessContrast bright="6000" contras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616" y="476672"/>
            <a:ext cx="6912768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34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okul bilgisayar D\Dersler\GIDA MUH KIM134 ORGANİK KİMYA\Bölüm 2 organik\Slayt21.JPG"/>
          <p:cNvPicPr>
            <a:picLocks noChangeAspect="1" noChangeArrowheads="1"/>
          </p:cNvPicPr>
          <p:nvPr/>
        </p:nvPicPr>
        <p:blipFill>
          <a:blip r:embed="rId2" cstate="print"/>
          <a:srcRect l="5468" t="3125" r="5468" b="41667"/>
          <a:stretch>
            <a:fillRect/>
          </a:stretch>
        </p:blipFill>
        <p:spPr bwMode="auto">
          <a:xfrm>
            <a:off x="857224" y="285728"/>
            <a:ext cx="7715304" cy="5715040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8AB4-0D63-486C-BF51-BA54B2C460C6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33</a:t>
            </a:fld>
            <a:endParaRPr lang="tr-T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okul bilgisayar D\Dersler\GIDA MUH KIM134 ORGANİK KİMYA\Bölüm 2 organik\Slayt21.JPG"/>
          <p:cNvPicPr>
            <a:picLocks noChangeAspect="1" noChangeArrowheads="1"/>
          </p:cNvPicPr>
          <p:nvPr/>
        </p:nvPicPr>
        <p:blipFill>
          <a:blip r:embed="rId2" cstate="print"/>
          <a:srcRect l="6250" t="57292" r="8593" b="4166"/>
          <a:stretch>
            <a:fillRect/>
          </a:stretch>
        </p:blipFill>
        <p:spPr bwMode="auto">
          <a:xfrm>
            <a:off x="714348" y="642918"/>
            <a:ext cx="7715304" cy="4286280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5307-1547-4B8B-A383-EC1F0455AD1A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34</a:t>
            </a:fld>
            <a:endParaRPr lang="tr-T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okul bilgisayar D\Dersler\GIDA MUH KIM134 ORGANİK KİMYA\Bölüm 2 organik\Slayt22.JPG"/>
          <p:cNvPicPr>
            <a:picLocks noChangeAspect="1" noChangeArrowheads="1"/>
          </p:cNvPicPr>
          <p:nvPr/>
        </p:nvPicPr>
        <p:blipFill>
          <a:blip r:embed="rId2" cstate="print"/>
          <a:srcRect l="5468" t="3125" r="7031" b="34375"/>
          <a:stretch>
            <a:fillRect/>
          </a:stretch>
        </p:blipFill>
        <p:spPr bwMode="auto">
          <a:xfrm>
            <a:off x="857224" y="500042"/>
            <a:ext cx="7572428" cy="521497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EFC4-EBC7-429B-B471-F18238326F60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35</a:t>
            </a:fld>
            <a:endParaRPr lang="tr-T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okul bilgisayar D\Dersler\GIDA MUH KIM134 ORGANİK KİMYA\Bölüm 2 organik\Slayt22.JPG"/>
          <p:cNvPicPr>
            <a:picLocks noChangeAspect="1" noChangeArrowheads="1"/>
          </p:cNvPicPr>
          <p:nvPr/>
        </p:nvPicPr>
        <p:blipFill>
          <a:blip r:embed="rId2" cstate="print"/>
          <a:srcRect l="5468" t="66667" r="5468" b="3125"/>
          <a:stretch>
            <a:fillRect/>
          </a:stretch>
        </p:blipFill>
        <p:spPr bwMode="auto">
          <a:xfrm>
            <a:off x="642910" y="1357298"/>
            <a:ext cx="8001056" cy="314327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DDD9-BAD3-4B4C-ACA1-B8587231312D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36</a:t>
            </a:fld>
            <a:endParaRPr lang="tr-T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okul bilgisayar D\Dersler\GIDA MUH KIM134 ORGANİK KİMYA\Bölüm 2 organik\Slayt23.JPG"/>
          <p:cNvPicPr>
            <a:picLocks noChangeAspect="1" noChangeArrowheads="1"/>
          </p:cNvPicPr>
          <p:nvPr/>
        </p:nvPicPr>
        <p:blipFill>
          <a:blip r:embed="rId2" cstate="print"/>
          <a:srcRect l="5468" t="3125" r="5468" b="48958"/>
          <a:stretch>
            <a:fillRect/>
          </a:stretch>
        </p:blipFill>
        <p:spPr bwMode="auto">
          <a:xfrm>
            <a:off x="714348" y="642918"/>
            <a:ext cx="7715304" cy="485778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FCBA-19E2-47C4-91F3-FCBF1797FA09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37</a:t>
            </a:fld>
            <a:endParaRPr lang="tr-TR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okul bilgisayar D\Dersler\GIDA MUH KIM134 ORGANİK KİMYA\Bölüm 2 organik\Slayt23.JPG"/>
          <p:cNvPicPr>
            <a:picLocks noChangeAspect="1" noChangeArrowheads="1"/>
          </p:cNvPicPr>
          <p:nvPr/>
        </p:nvPicPr>
        <p:blipFill>
          <a:blip r:embed="rId2" cstate="print"/>
          <a:srcRect l="4687" t="51042" r="7031" b="3125"/>
          <a:stretch>
            <a:fillRect/>
          </a:stretch>
        </p:blipFill>
        <p:spPr bwMode="auto">
          <a:xfrm>
            <a:off x="683568" y="620688"/>
            <a:ext cx="7674646" cy="525658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E8A36-700D-433D-B3F1-B29EA6E4BCE5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38</a:t>
            </a:fld>
            <a:endParaRPr lang="tr-T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okul bilgisayar D\Dersler\GIDA MUH KIM134 ORGANİK KİMYA\Bölüm 2 organik\Slayt24.JPG"/>
          <p:cNvPicPr>
            <a:picLocks noChangeAspect="1" noChangeArrowheads="1"/>
          </p:cNvPicPr>
          <p:nvPr/>
        </p:nvPicPr>
        <p:blipFill>
          <a:blip r:embed="rId2" cstate="print"/>
          <a:srcRect r="7031" b="52083"/>
          <a:stretch>
            <a:fillRect/>
          </a:stretch>
        </p:blipFill>
        <p:spPr bwMode="auto">
          <a:xfrm>
            <a:off x="714348" y="714356"/>
            <a:ext cx="7572428" cy="4286280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41BA-41BB-42B5-80AE-FBAD42D898DE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39</a:t>
            </a:fld>
            <a:endParaRPr lang="tr-T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okul bilgisayar D\Dersler\GIDA MUH KIM134 ORGANİK KİMYA\Bölüm 2 organik\Slayt9.JPG"/>
          <p:cNvPicPr>
            <a:picLocks noChangeAspect="1" noChangeArrowheads="1"/>
          </p:cNvPicPr>
          <p:nvPr/>
        </p:nvPicPr>
        <p:blipFill>
          <a:blip r:embed="rId2" cstate="print"/>
          <a:srcRect t="51042" r="7031"/>
          <a:stretch>
            <a:fillRect/>
          </a:stretch>
        </p:blipFill>
        <p:spPr bwMode="auto">
          <a:xfrm>
            <a:off x="642910" y="785794"/>
            <a:ext cx="7500990" cy="442915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80F1-6C08-4D9A-BA10-1FD24EF015D9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8D321-4BB5-43D5-B31D-BD786D8C2CC1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40</a:t>
            </a:fld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4664"/>
            <a:ext cx="7725795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4E47-B9CF-4681-985C-0442E425C3DD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41</a:t>
            </a:fld>
            <a:endParaRPr lang="tr-TR"/>
          </a:p>
        </p:txBody>
      </p:sp>
      <p:graphicFrame>
        <p:nvGraphicFramePr>
          <p:cNvPr id="2" name="Nesne 1">
            <a:extLst>
              <a:ext uri="{FF2B5EF4-FFF2-40B4-BE49-F238E27FC236}">
                <a16:creationId xmlns:a16="http://schemas.microsoft.com/office/drawing/2014/main" id="{86FE9D46-F7C9-48C8-AC46-2C3FA31C7B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202837"/>
              </p:ext>
            </p:extLst>
          </p:nvPr>
        </p:nvGraphicFramePr>
        <p:xfrm>
          <a:off x="822962" y="764705"/>
          <a:ext cx="7421446" cy="4259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ChemSketch" r:id="rId3" imgW="5620680" imgH="3191760" progId="ACD.ChemSketch.20">
                  <p:embed/>
                </p:oleObj>
              </mc:Choice>
              <mc:Fallback>
                <p:oleObj name="ChemSketch" r:id="rId3" imgW="5620680" imgH="319176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2962" y="764705"/>
                        <a:ext cx="7421446" cy="425973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345F5-1F4E-45A4-ACEC-B0EB7AE6B427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42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56" y="836712"/>
            <a:ext cx="612067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67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okul bilgisayar D\Dersler\GIDA MUH KIM134 ORGANİK KİMYA\Bölüm 2 organik\Slayt25.JPG"/>
          <p:cNvPicPr>
            <a:picLocks noChangeAspect="1" noChangeArrowheads="1"/>
          </p:cNvPicPr>
          <p:nvPr/>
        </p:nvPicPr>
        <p:blipFill>
          <a:blip r:embed="rId2" cstate="print"/>
          <a:srcRect t="33333" r="3125" b="4166"/>
          <a:stretch>
            <a:fillRect/>
          </a:stretch>
        </p:blipFill>
        <p:spPr bwMode="auto">
          <a:xfrm>
            <a:off x="714348" y="571480"/>
            <a:ext cx="7500990" cy="542928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14AFA-1045-4FA2-8244-7CB242C570B7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43</a:t>
            </a:fld>
            <a:endParaRPr lang="tr-T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okul bilgisayar D\Dersler\GIDA MUH KIM134 ORGANİK KİMYA\Bölüm 2 organik\Slayt26.JPG"/>
          <p:cNvPicPr>
            <a:picLocks noChangeAspect="1" noChangeArrowheads="1"/>
          </p:cNvPicPr>
          <p:nvPr/>
        </p:nvPicPr>
        <p:blipFill>
          <a:blip r:embed="rId2" cstate="print"/>
          <a:srcRect l="5468" t="3125" r="6250" b="63542"/>
          <a:stretch>
            <a:fillRect/>
          </a:stretch>
        </p:blipFill>
        <p:spPr bwMode="auto">
          <a:xfrm>
            <a:off x="857224" y="785794"/>
            <a:ext cx="7286676" cy="400052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19EC-D277-4658-AA78-FAA486345A19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44</a:t>
            </a:fld>
            <a:endParaRPr lang="tr-T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okul bilgisayar D\Dersler\GIDA MUH KIM134 ORGANİK KİMYA\Bölüm 2 organik\Slayt26.JPG"/>
          <p:cNvPicPr>
            <a:picLocks noChangeAspect="1" noChangeArrowheads="1"/>
          </p:cNvPicPr>
          <p:nvPr/>
        </p:nvPicPr>
        <p:blipFill>
          <a:blip r:embed="rId2" cstate="print"/>
          <a:srcRect l="9375" t="36458" r="8593" b="3125"/>
          <a:stretch>
            <a:fillRect/>
          </a:stretch>
        </p:blipFill>
        <p:spPr bwMode="auto">
          <a:xfrm>
            <a:off x="928662" y="642918"/>
            <a:ext cx="7358114" cy="528641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95F5-7189-4767-B2F5-350B6CD803C1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45</a:t>
            </a:fld>
            <a:endParaRPr lang="tr-TR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okul bilgisayar D\Dersler\GIDA MUH KIM134 ORGANİK KİMYA\Bölüm 2 organik\Slayt27.JPG"/>
          <p:cNvPicPr>
            <a:picLocks noChangeAspect="1" noChangeArrowheads="1"/>
          </p:cNvPicPr>
          <p:nvPr/>
        </p:nvPicPr>
        <p:blipFill>
          <a:blip r:embed="rId2" cstate="print"/>
          <a:srcRect l="5468" t="3125" r="4687" b="64583"/>
          <a:stretch>
            <a:fillRect/>
          </a:stretch>
        </p:blipFill>
        <p:spPr bwMode="auto">
          <a:xfrm>
            <a:off x="714348" y="714356"/>
            <a:ext cx="7572428" cy="3929090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E627D-5B02-45E0-9C15-66F591AE599A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46</a:t>
            </a:fld>
            <a:endParaRPr lang="tr-T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D1B3-4631-425A-9C96-AEA2F291B859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47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1026" name="Picture 2" descr="spiro alkane nomenclature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2008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0517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F0149-B57C-4EC5-BF17-F17BEB6E8B7E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48</a:t>
            </a:fld>
            <a:endParaRPr lang="tr-TR">
              <a:solidFill>
                <a:srgbClr val="5A6378"/>
              </a:solidFill>
            </a:endParaRPr>
          </a:p>
        </p:txBody>
      </p:sp>
      <p:graphicFrame>
        <p:nvGraphicFramePr>
          <p:cNvPr id="7" name="Nesne 6">
            <a:extLst>
              <a:ext uri="{FF2B5EF4-FFF2-40B4-BE49-F238E27FC236}">
                <a16:creationId xmlns:a16="http://schemas.microsoft.com/office/drawing/2014/main" id="{D583DA34-52B1-475D-A5A5-18C88B8EE6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1640" y="2473325"/>
          <a:ext cx="4680520" cy="3259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ChemSketch" r:id="rId3" imgW="2248200" imgH="1909800" progId="ACD.ChemSketch.20">
                  <p:embed/>
                </p:oleObj>
              </mc:Choice>
              <mc:Fallback>
                <p:oleObj name="ChemSketch" r:id="rId3" imgW="2248200" imgH="1909800" progId="ACD.ChemSketch.20">
                  <p:embed/>
                  <p:pic>
                    <p:nvPicPr>
                      <p:cNvPr id="7" name="Nesne 6">
                        <a:extLst>
                          <a:ext uri="{FF2B5EF4-FFF2-40B4-BE49-F238E27FC236}">
                            <a16:creationId xmlns:a16="http://schemas.microsoft.com/office/drawing/2014/main" id="{D583DA34-52B1-475D-A5A5-18C88B8EE6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640" y="2473325"/>
                        <a:ext cx="4680520" cy="3259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ikdörtgen 5">
            <a:extLst>
              <a:ext uri="{FF2B5EF4-FFF2-40B4-BE49-F238E27FC236}">
                <a16:creationId xmlns:a16="http://schemas.microsoft.com/office/drawing/2014/main" id="{342D15E8-A4EF-48E6-8D67-A1F4137FFB25}"/>
              </a:ext>
            </a:extLst>
          </p:cNvPr>
          <p:cNvSpPr/>
          <p:nvPr/>
        </p:nvSpPr>
        <p:spPr>
          <a:xfrm>
            <a:off x="478639" y="404664"/>
            <a:ext cx="7930724" cy="1367234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SPİRO BİLEŞİKLERİ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İki halka birbirine tek bir  karbon atomu (</a:t>
            </a:r>
            <a:r>
              <a:rPr lang="tr-T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spiro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atom)  üzerinden bağlandığında, bu tür bileşikler “</a:t>
            </a:r>
            <a:r>
              <a:rPr lang="tr-T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Spirohalkalı-spirocyclic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olarak adlandırılır. İki halka, birbirine aynı C karbon atomu üzerinden bağlandığı için, bitişik halkalı bileşikler olarak sınıflandırılır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26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363C-6A12-4D0E-9498-35E8ACA750F1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49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2050" name="Picture 2" descr="spiro alkane nomenclature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556260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iro alkane nomenclature ile ilgili gÃ¶rsel sonuc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93"/>
          <a:stretch/>
        </p:blipFill>
        <p:spPr bwMode="auto">
          <a:xfrm>
            <a:off x="2123728" y="2492896"/>
            <a:ext cx="360040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677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:\okul bilgisayar D\Dersler\GIDA MUH KIM134 ORGANİK KİMYA\Bölüm 2 organik\Slayt10.JPG"/>
          <p:cNvPicPr>
            <a:picLocks noChangeAspect="1" noChangeArrowheads="1"/>
          </p:cNvPicPr>
          <p:nvPr/>
        </p:nvPicPr>
        <p:blipFill>
          <a:blip r:embed="rId2" cstate="print"/>
          <a:srcRect l="7031" t="4166" r="7812" b="40625"/>
          <a:stretch>
            <a:fillRect/>
          </a:stretch>
        </p:blipFill>
        <p:spPr bwMode="auto">
          <a:xfrm>
            <a:off x="642910" y="404664"/>
            <a:ext cx="7572428" cy="554461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8805-C417-4492-8F40-73585AF1A2D8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5</a:t>
            </a:fld>
            <a:endParaRPr lang="tr-TR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E707-6F6F-4D99-AD04-A4CED80B6A7E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50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3074" name="Picture 2" descr="spiro alkane nomenclature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9226"/>
            <a:ext cx="509203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564904"/>
            <a:ext cx="6438900" cy="347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656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CD0454A-A792-4BA8-8406-EA9E819D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1F29-57F6-4C88-87F6-98C21FD677EB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9873AB9-7756-45BB-99E2-24F2324A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DD9A0DA-D1C9-4F44-9706-94197A25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51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58CC431-E173-418B-9878-003F867D7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492896"/>
            <a:ext cx="3826711" cy="172819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1DEA56C-7553-47F0-83C8-AB2B8E514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129478"/>
            <a:ext cx="7709480" cy="221940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881B582-71EA-4B7E-A2E7-CE4A4824A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4365104"/>
            <a:ext cx="568863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82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 t="25397" r="54710" b="43182"/>
          <a:stretch/>
        </p:blipFill>
        <p:spPr bwMode="auto">
          <a:xfrm>
            <a:off x="611560" y="404664"/>
            <a:ext cx="433244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22443" r="37116" b="25852"/>
          <a:stretch/>
        </p:blipFill>
        <p:spPr bwMode="auto">
          <a:xfrm>
            <a:off x="3491880" y="3140968"/>
            <a:ext cx="507712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7703400-E38C-4113-BAC7-8DE8B291B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ACEA-2054-44CC-AD6E-FB046F0498B2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5CC05DB-2EDC-4584-95D9-5FEA460F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68A0B78-06D3-4D4E-B732-0381F000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52</a:t>
            </a:fld>
            <a:endParaRPr lang="tr-TR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996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okul bilgisayar D\Dersler\GIDA MUH KIM134 ORGANİK KİMYA\Bölüm 2 organik\Slayt27.JPG"/>
          <p:cNvPicPr>
            <a:picLocks noChangeAspect="1" noChangeArrowheads="1"/>
          </p:cNvPicPr>
          <p:nvPr/>
        </p:nvPicPr>
        <p:blipFill>
          <a:blip r:embed="rId2" cstate="print"/>
          <a:srcRect l="6250" t="38542" r="4687" b="3125"/>
          <a:stretch>
            <a:fillRect/>
          </a:stretch>
        </p:blipFill>
        <p:spPr bwMode="auto">
          <a:xfrm>
            <a:off x="571472" y="500042"/>
            <a:ext cx="7786742" cy="550072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AEF4-53FC-42AB-839B-5B20E9AC2B80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53</a:t>
            </a:fld>
            <a:endParaRPr lang="tr-T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okul bilgisayar D\Dersler\GIDA MUH KIM134 ORGANİK KİMYA\Bölüm 2 organik\Slayt28.JPG"/>
          <p:cNvPicPr>
            <a:picLocks noChangeAspect="1" noChangeArrowheads="1"/>
          </p:cNvPicPr>
          <p:nvPr/>
        </p:nvPicPr>
        <p:blipFill>
          <a:blip r:embed="rId2" cstate="print"/>
          <a:srcRect l="2343" t="3125" r="7812" b="50000"/>
          <a:stretch>
            <a:fillRect/>
          </a:stretch>
        </p:blipFill>
        <p:spPr bwMode="auto">
          <a:xfrm>
            <a:off x="571472" y="500042"/>
            <a:ext cx="8001056" cy="507209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36B-1C08-4823-A8D2-E8D540D733AF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54</a:t>
            </a:fld>
            <a:endParaRPr lang="tr-TR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okul bilgisayar D\Dersler\GIDA MUH KIM134 ORGANİK KİMYA\Bölüm 2 organik\Slayt28.JPG"/>
          <p:cNvPicPr>
            <a:picLocks noChangeAspect="1" noChangeArrowheads="1"/>
          </p:cNvPicPr>
          <p:nvPr/>
        </p:nvPicPr>
        <p:blipFill>
          <a:blip r:embed="rId2" cstate="print"/>
          <a:srcRect l="5468" t="50000" r="4687" b="4166"/>
          <a:stretch>
            <a:fillRect/>
          </a:stretch>
        </p:blipFill>
        <p:spPr bwMode="auto">
          <a:xfrm>
            <a:off x="714348" y="642918"/>
            <a:ext cx="7643866" cy="492922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43EBE-0AAE-4EF9-B91B-914F7B4BEB24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55</a:t>
            </a:fld>
            <a:endParaRPr lang="tr-TR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okul bilgisayar D\Dersler\GIDA MUH KIM134 ORGANİK KİMYA\Bölüm 2 organik\Slayt29.JPG"/>
          <p:cNvPicPr>
            <a:picLocks noChangeAspect="1" noChangeArrowheads="1"/>
          </p:cNvPicPr>
          <p:nvPr/>
        </p:nvPicPr>
        <p:blipFill>
          <a:blip r:embed="rId2" cstate="print"/>
          <a:srcRect r="3125" b="59375"/>
          <a:stretch>
            <a:fillRect/>
          </a:stretch>
        </p:blipFill>
        <p:spPr bwMode="auto">
          <a:xfrm>
            <a:off x="785786" y="500042"/>
            <a:ext cx="7429552" cy="507209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45FF8-38AF-4413-BB37-3BAF9AEFD17E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56</a:t>
            </a:fld>
            <a:endParaRPr lang="tr-TR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okul bilgisayar D\Dersler\GIDA MUH KIM134 ORGANİK KİMYA\Bölüm 2 organik\Slayt29.JPG"/>
          <p:cNvPicPr>
            <a:picLocks noChangeAspect="1" noChangeArrowheads="1"/>
          </p:cNvPicPr>
          <p:nvPr/>
        </p:nvPicPr>
        <p:blipFill>
          <a:blip r:embed="rId2" cstate="print"/>
          <a:srcRect l="2343" t="40625" r="4687" b="5208"/>
          <a:stretch>
            <a:fillRect/>
          </a:stretch>
        </p:blipFill>
        <p:spPr bwMode="auto">
          <a:xfrm>
            <a:off x="571472" y="428604"/>
            <a:ext cx="7786742" cy="5357850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C7B5-D70B-4814-80D3-140F06DAE909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57</a:t>
            </a:fld>
            <a:endParaRPr lang="tr-TR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okul bilgisayar D\Dersler\GIDA MUH KIM134 ORGANİK KİMYA\Bölüm 2 organik\Slayt30.JPG"/>
          <p:cNvPicPr>
            <a:picLocks noChangeAspect="1" noChangeArrowheads="1"/>
          </p:cNvPicPr>
          <p:nvPr/>
        </p:nvPicPr>
        <p:blipFill>
          <a:blip r:embed="rId2" cstate="print"/>
          <a:srcRect l="3125" r="4687" b="47917"/>
          <a:stretch>
            <a:fillRect/>
          </a:stretch>
        </p:blipFill>
        <p:spPr bwMode="auto">
          <a:xfrm>
            <a:off x="642910" y="571480"/>
            <a:ext cx="7858180" cy="521497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AAC94-E61D-462D-9B50-CC08A887F1E5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58</a:t>
            </a:fld>
            <a:endParaRPr lang="tr-TR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okul bilgisayar D\Dersler\GIDA MUH KIM134 ORGANİK KİMYA\Bölüm 2 organik\Slayt30.JPG"/>
          <p:cNvPicPr>
            <a:picLocks noChangeAspect="1" noChangeArrowheads="1"/>
          </p:cNvPicPr>
          <p:nvPr/>
        </p:nvPicPr>
        <p:blipFill>
          <a:blip r:embed="rId2" cstate="print"/>
          <a:srcRect t="57292" r="3125"/>
          <a:stretch>
            <a:fillRect/>
          </a:stretch>
        </p:blipFill>
        <p:spPr bwMode="auto">
          <a:xfrm>
            <a:off x="714348" y="928670"/>
            <a:ext cx="7786742" cy="450059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3D850-A3C2-48CA-9297-01D3F108107C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59</a:t>
            </a:fld>
            <a:endParaRPr lang="tr-T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:\okul bilgisayar D\Dersler\GIDA MUH KIM134 ORGANİK KİMYA\Bölüm 2 organik\Slayt10.JPG"/>
          <p:cNvPicPr>
            <a:picLocks noChangeAspect="1" noChangeArrowheads="1"/>
          </p:cNvPicPr>
          <p:nvPr/>
        </p:nvPicPr>
        <p:blipFill>
          <a:blip r:embed="rId2" cstate="print"/>
          <a:srcRect l="9375" t="58333" r="7812" b="3125"/>
          <a:stretch>
            <a:fillRect/>
          </a:stretch>
        </p:blipFill>
        <p:spPr bwMode="auto">
          <a:xfrm>
            <a:off x="642910" y="548680"/>
            <a:ext cx="7572428" cy="511256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844F-C67F-41CB-8255-2AB304EA8D28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okul bilgisayar D\Dersler\GIDA MUH KIM134 ORGANİK KİMYA\Bölüm 2 organik\Slayt31.JPG"/>
          <p:cNvPicPr>
            <a:picLocks noChangeAspect="1" noChangeArrowheads="1"/>
          </p:cNvPicPr>
          <p:nvPr/>
        </p:nvPicPr>
        <p:blipFill>
          <a:blip r:embed="rId2" cstate="print"/>
          <a:srcRect r="3906" b="50000"/>
          <a:stretch>
            <a:fillRect/>
          </a:stretch>
        </p:blipFill>
        <p:spPr bwMode="auto">
          <a:xfrm>
            <a:off x="571472" y="285728"/>
            <a:ext cx="7715272" cy="564357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A1A1-A6C4-4D39-89E7-969633DD6015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60</a:t>
            </a:fld>
            <a:endParaRPr lang="tr-TR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okul bilgisayar D\Dersler\GIDA MUH KIM134 ORGANİK KİMYA\Bölüm 2 organik\Slayt31.JPG"/>
          <p:cNvPicPr>
            <a:picLocks noChangeAspect="1" noChangeArrowheads="1"/>
          </p:cNvPicPr>
          <p:nvPr/>
        </p:nvPicPr>
        <p:blipFill>
          <a:blip r:embed="rId2" cstate="print"/>
          <a:srcRect l="3125" t="50000"/>
          <a:stretch>
            <a:fillRect/>
          </a:stretch>
        </p:blipFill>
        <p:spPr bwMode="auto">
          <a:xfrm>
            <a:off x="642910" y="857232"/>
            <a:ext cx="7643866" cy="478634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1546-0F23-4D22-9953-D84E604B1560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61</a:t>
            </a:fld>
            <a:endParaRPr lang="tr-T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okul bilgisayar D\Dersler\GIDA MUH KIM134 ORGANİK KİMYA\Bölüm 2 organik\Slayt32.JPG"/>
          <p:cNvPicPr>
            <a:picLocks noChangeAspect="1" noChangeArrowheads="1"/>
          </p:cNvPicPr>
          <p:nvPr/>
        </p:nvPicPr>
        <p:blipFill>
          <a:blip r:embed="rId2" cstate="print"/>
          <a:srcRect l="3125" r="3906" b="38542"/>
          <a:stretch>
            <a:fillRect/>
          </a:stretch>
        </p:blipFill>
        <p:spPr bwMode="auto">
          <a:xfrm>
            <a:off x="714348" y="285728"/>
            <a:ext cx="7929618" cy="578645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10734-8067-4082-9F7A-918DE40C8FC0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62</a:t>
            </a:fld>
            <a:endParaRPr lang="tr-TR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okul bilgisayar D\Dersler\GIDA MUH KIM134 ORGANİK KİMYA\Bölüm 2 organik\Slayt32.JPG"/>
          <p:cNvPicPr>
            <a:picLocks noChangeAspect="1" noChangeArrowheads="1"/>
          </p:cNvPicPr>
          <p:nvPr/>
        </p:nvPicPr>
        <p:blipFill>
          <a:blip r:embed="rId2" cstate="print"/>
          <a:srcRect l="3906" t="60417" r="7031"/>
          <a:stretch>
            <a:fillRect/>
          </a:stretch>
        </p:blipFill>
        <p:spPr bwMode="auto">
          <a:xfrm>
            <a:off x="785786" y="857232"/>
            <a:ext cx="7572428" cy="442915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5A3F-0FA9-4671-A903-57361535C9C9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63</a:t>
            </a:fld>
            <a:endParaRPr lang="tr-TR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okul bilgisayar D\Dersler\GIDA MUH KIM134 ORGANİK KİMYA\Bölüm 2 organik\Slayt33.JPG"/>
          <p:cNvPicPr>
            <a:picLocks noChangeAspect="1" noChangeArrowheads="1"/>
          </p:cNvPicPr>
          <p:nvPr/>
        </p:nvPicPr>
        <p:blipFill>
          <a:blip r:embed="rId2" cstate="print"/>
          <a:srcRect l="5468" t="3125" r="5468" b="43750"/>
          <a:stretch>
            <a:fillRect/>
          </a:stretch>
        </p:blipFill>
        <p:spPr bwMode="auto">
          <a:xfrm>
            <a:off x="785786" y="428604"/>
            <a:ext cx="7572428" cy="528641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2D05-0F55-461D-8FE7-2551CC5A7295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64</a:t>
            </a:fld>
            <a:endParaRPr lang="tr-TR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76C41-866B-4CF3-8045-2D12CA3E25B3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65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40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08" y="476672"/>
            <a:ext cx="6984776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253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2C1E-8EE7-47D9-930C-170C43752636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66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384" y="764704"/>
            <a:ext cx="734481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018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ACE2-28A4-444A-8050-32FB33E00A5E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67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95" t="2778" r="-95" b="52777"/>
          <a:stretch/>
        </p:blipFill>
        <p:spPr>
          <a:xfrm>
            <a:off x="834037" y="836712"/>
            <a:ext cx="6768752" cy="115212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91" y="2348880"/>
            <a:ext cx="786357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757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CCCE-FFC4-465C-8A00-4AC540887ADA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68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40768"/>
            <a:ext cx="809625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214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okul bilgisayar D\Dersler\GIDA MUH KIM134 ORGANİK KİMYA\Bölüm 2 organik\Slayt33.JPG"/>
          <p:cNvPicPr>
            <a:picLocks noChangeAspect="1" noChangeArrowheads="1"/>
          </p:cNvPicPr>
          <p:nvPr/>
        </p:nvPicPr>
        <p:blipFill>
          <a:blip r:embed="rId2" cstate="print"/>
          <a:srcRect l="4687" t="56250" r="4687" b="4166"/>
          <a:stretch>
            <a:fillRect/>
          </a:stretch>
        </p:blipFill>
        <p:spPr bwMode="auto">
          <a:xfrm>
            <a:off x="1071538" y="714356"/>
            <a:ext cx="6929486" cy="478634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058BD-2C40-408F-89FE-64D2B6800282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69</a:t>
            </a:fld>
            <a:endParaRPr lang="tr-T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D9E5-24F5-4128-9550-AE8C62668120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7</a:t>
            </a:fld>
            <a:endParaRPr lang="tr-TR"/>
          </a:p>
        </p:txBody>
      </p:sp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29600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okul bilgisayar D\Dersler\GIDA MUH KIM134 ORGANİK KİMYA\Bölüm 2 organik\Slayt34.JPG"/>
          <p:cNvPicPr>
            <a:picLocks noChangeAspect="1" noChangeArrowheads="1"/>
          </p:cNvPicPr>
          <p:nvPr/>
        </p:nvPicPr>
        <p:blipFill>
          <a:blip r:embed="rId2" cstate="print"/>
          <a:srcRect r="5468" b="46875"/>
          <a:stretch>
            <a:fillRect/>
          </a:stretch>
        </p:blipFill>
        <p:spPr bwMode="auto">
          <a:xfrm>
            <a:off x="714348" y="571480"/>
            <a:ext cx="7572428" cy="521497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F188-5EB4-479E-9D16-0E6D5BE6A703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70</a:t>
            </a:fld>
            <a:endParaRPr lang="tr-TR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okul bilgisayar D\Dersler\GIDA MUH KIM134 ORGANİK KİMYA\Bölüm 2 organik\Slayt34.JPG"/>
          <p:cNvPicPr>
            <a:picLocks noChangeAspect="1" noChangeArrowheads="1"/>
          </p:cNvPicPr>
          <p:nvPr/>
        </p:nvPicPr>
        <p:blipFill>
          <a:blip r:embed="rId2" cstate="print"/>
          <a:srcRect l="7031" t="53125"/>
          <a:stretch>
            <a:fillRect/>
          </a:stretch>
        </p:blipFill>
        <p:spPr bwMode="auto">
          <a:xfrm>
            <a:off x="785786" y="500042"/>
            <a:ext cx="7572428" cy="3429024"/>
          </a:xfrm>
          <a:prstGeom prst="rect">
            <a:avLst/>
          </a:prstGeom>
          <a:noFill/>
        </p:spPr>
      </p:pic>
      <p:pic>
        <p:nvPicPr>
          <p:cNvPr id="3" name="Picture 2" descr="F:\okul bilgisayar D\Dersler\GIDA MUH KIM134 ORGANİK KİMYA\Bölüm 2 organik\Slayt35.JPG"/>
          <p:cNvPicPr>
            <a:picLocks noChangeAspect="1" noChangeArrowheads="1"/>
          </p:cNvPicPr>
          <p:nvPr/>
        </p:nvPicPr>
        <p:blipFill>
          <a:blip r:embed="rId3" cstate="print"/>
          <a:srcRect l="3125" r="15625" b="76042"/>
          <a:stretch>
            <a:fillRect/>
          </a:stretch>
        </p:blipFill>
        <p:spPr bwMode="auto">
          <a:xfrm>
            <a:off x="928662" y="3929066"/>
            <a:ext cx="7715304" cy="1857388"/>
          </a:xfrm>
          <a:prstGeom prst="rect">
            <a:avLst/>
          </a:prstGeom>
          <a:noFill/>
        </p:spPr>
      </p:pic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04D1-5EA7-40F6-97EC-E4F985A551BA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71</a:t>
            </a:fld>
            <a:endParaRPr lang="tr-TR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85720" y="1214422"/>
            <a:ext cx="8643966" cy="1281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r-TR" sz="3200" b="1" dirty="0">
                <a:ln w="1905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2.4. ALKAN VE SİKLOALKANLARIN FİZİKSEL ÖZELLİKLERİ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15F7-81A4-4A01-97FE-B7FEFD572523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72</a:t>
            </a:fld>
            <a:endParaRPr lang="tr-TR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okul bilgisayar D\Dersler\GIDA MUH KIM134 ORGANİK KİMYA\Bölüm 2 organik\Slayt35.JPG"/>
          <p:cNvPicPr>
            <a:picLocks noChangeAspect="1" noChangeArrowheads="1"/>
          </p:cNvPicPr>
          <p:nvPr/>
        </p:nvPicPr>
        <p:blipFill>
          <a:blip r:embed="rId2" cstate="print"/>
          <a:srcRect t="35826" b="3423"/>
          <a:stretch>
            <a:fillRect/>
          </a:stretch>
        </p:blipFill>
        <p:spPr bwMode="auto">
          <a:xfrm>
            <a:off x="857224" y="500042"/>
            <a:ext cx="7643866" cy="564360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6B3C7-D644-4B1E-9CBB-D116E6110FCE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73</a:t>
            </a:fld>
            <a:endParaRPr lang="tr-TR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okul bilgisayar D\Dersler\GIDA MUH KIM134 ORGANİK KİMYA\Bölüm 2 organik\Slayt36.JPG"/>
          <p:cNvPicPr>
            <a:picLocks noChangeAspect="1" noChangeArrowheads="1"/>
          </p:cNvPicPr>
          <p:nvPr/>
        </p:nvPicPr>
        <p:blipFill>
          <a:blip r:embed="rId2" cstate="print"/>
          <a:srcRect r="3906" b="57292"/>
          <a:stretch>
            <a:fillRect/>
          </a:stretch>
        </p:blipFill>
        <p:spPr bwMode="auto">
          <a:xfrm>
            <a:off x="815616" y="692696"/>
            <a:ext cx="7500990" cy="4809716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F686E-25DE-40DF-A8B1-7E1D633695AF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74</a:t>
            </a:fld>
            <a:endParaRPr lang="tr-TR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4FFAA-4ADE-4264-8E71-B086DD3F6B5F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75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3074" name="Picture 2" descr="http://www.chemistry-assignment.com/wp-content/uploads/2013/02/12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41682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91163" y="5767289"/>
            <a:ext cx="8573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http://www.chemistry-assignment.com/physical-properties-of-alkanes#!prettyPhoto</a:t>
            </a:r>
          </a:p>
        </p:txBody>
      </p:sp>
    </p:spTree>
    <p:extLst>
      <p:ext uri="{BB962C8B-B14F-4D97-AF65-F5344CB8AC3E}">
        <p14:creationId xmlns:p14="http://schemas.microsoft.com/office/powerpoint/2010/main" val="35349549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4FB0-64B2-47C1-9C1F-15C05BAB5B7A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76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4098" name="Picture 2" descr="http://www.chemistry-assignment.com/wp-content/uploads/2013/02/129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83286"/>
            <a:ext cx="576064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539552" y="5196024"/>
            <a:ext cx="8413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http://www.chemistry-assignment.com/physical-properties-of-alkanes#!prettyPhoto</a:t>
            </a:r>
          </a:p>
        </p:txBody>
      </p:sp>
      <p:sp>
        <p:nvSpPr>
          <p:cNvPr id="6" name="Dikdörtgen 5"/>
          <p:cNvSpPr/>
          <p:nvPr/>
        </p:nvSpPr>
        <p:spPr>
          <a:xfrm>
            <a:off x="3141477" y="4627702"/>
            <a:ext cx="20298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  <a:latin typeface="Arial" panose="020B0604020202020204" pitchFamily="34" charset="0"/>
              </a:rPr>
              <a:t>℃ =K - 273,15</a:t>
            </a:r>
          </a:p>
          <a:p>
            <a:endParaRPr lang="tr-TR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795352" y="2478495"/>
            <a:ext cx="176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4C4C4C"/>
                </a:solidFill>
                <a:latin typeface="Arial" panose="020B0604020202020204" pitchFamily="34" charset="0"/>
              </a:rPr>
              <a:t>309K= 35,85 ℃</a:t>
            </a:r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>
            <a:off x="5039750" y="2386162"/>
            <a:ext cx="1763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4C4C4C"/>
                </a:solidFill>
                <a:latin typeface="Arial" panose="020B0604020202020204" pitchFamily="34" charset="0"/>
              </a:rPr>
              <a:t>301K= 27,85 ℃</a:t>
            </a:r>
            <a:endParaRPr lang="tr-TR" dirty="0"/>
          </a:p>
        </p:txBody>
      </p:sp>
      <p:sp>
        <p:nvSpPr>
          <p:cNvPr id="9" name="Dikdörtgen 8"/>
          <p:cNvSpPr/>
          <p:nvPr/>
        </p:nvSpPr>
        <p:spPr>
          <a:xfrm>
            <a:off x="4746473" y="4258370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4C4C4C"/>
                </a:solidFill>
                <a:latin typeface="Arial" panose="020B0604020202020204" pitchFamily="34" charset="0"/>
              </a:rPr>
              <a:t>282.5K= 9.35 ℃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320773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86A1-EE2A-4651-BEC9-A44DD86EBAD7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77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478638" y="5778140"/>
            <a:ext cx="8125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http://www.passmyexams.co.uk/GCSE/chemistry/alkanes-physical-properties.html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6DED026-DE60-428D-835A-2C530BCB8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52" y="282215"/>
            <a:ext cx="787717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370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38724-6D05-4E7B-B5A6-944AAE7081ED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78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37" y="366713"/>
            <a:ext cx="6715125" cy="598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961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A69C-17C1-4A93-82E6-545DF7F1CD28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79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842962"/>
            <a:ext cx="75342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83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:\okul bilgisayar D\Dersler\GIDA MUH KIM134 ORGANİK KİMYA\Bölüm 2 organik\Slayt11.JPG"/>
          <p:cNvPicPr>
            <a:picLocks noChangeAspect="1" noChangeArrowheads="1"/>
          </p:cNvPicPr>
          <p:nvPr/>
        </p:nvPicPr>
        <p:blipFill>
          <a:blip r:embed="rId2" cstate="print"/>
          <a:srcRect l="5468" t="45833" r="4687" b="4166"/>
          <a:stretch>
            <a:fillRect/>
          </a:stretch>
        </p:blipFill>
        <p:spPr bwMode="auto">
          <a:xfrm>
            <a:off x="857224" y="642918"/>
            <a:ext cx="7286676" cy="492922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955EE-1AAE-4A46-82AC-9EEE5EE87A51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D9B8F-5B6A-418B-B6EC-280BC1149E0F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80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519" y="404664"/>
            <a:ext cx="6219825" cy="564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236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okul bilgisayar D\Dersler\GIDA MUH KIM134 ORGANİK KİMYA\Bölüm 2 organik\Slayt36.JPG"/>
          <p:cNvPicPr>
            <a:picLocks noChangeAspect="1" noChangeArrowheads="1"/>
          </p:cNvPicPr>
          <p:nvPr/>
        </p:nvPicPr>
        <p:blipFill>
          <a:blip r:embed="rId2" cstate="print"/>
          <a:srcRect t="42708" r="3906" b="3125"/>
          <a:stretch>
            <a:fillRect/>
          </a:stretch>
        </p:blipFill>
        <p:spPr bwMode="auto">
          <a:xfrm>
            <a:off x="714348" y="642918"/>
            <a:ext cx="7358114" cy="507209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12188-2189-4BB5-8DBB-0EC3099B6456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81</a:t>
            </a:fld>
            <a:endParaRPr lang="tr-TR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okul bilgisayar D\Dersler\GIDA MUH KIM134 ORGANİK KİMYA\Bölüm 2 organik\Slayt37.JPG"/>
          <p:cNvPicPr>
            <a:picLocks noChangeAspect="1" noChangeArrowheads="1"/>
          </p:cNvPicPr>
          <p:nvPr/>
        </p:nvPicPr>
        <p:blipFill>
          <a:blip r:embed="rId2" cstate="print"/>
          <a:srcRect l="5468" r="4687" b="36458"/>
          <a:stretch>
            <a:fillRect/>
          </a:stretch>
        </p:blipFill>
        <p:spPr bwMode="auto">
          <a:xfrm>
            <a:off x="714348" y="357166"/>
            <a:ext cx="7786742" cy="5786454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735C-25DF-447A-B50A-97DAFD0C8CEE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82</a:t>
            </a:fld>
            <a:endParaRPr lang="tr-TR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47C2-37F9-4627-A92B-845018F159B2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83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1026" name="Picture 2" descr="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620000" cy="539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611560" y="5753206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http://www.passmyexams.co.uk/GCSE/chemistry/alkanes-physical-properties.html</a:t>
            </a:r>
          </a:p>
        </p:txBody>
      </p:sp>
    </p:spTree>
    <p:extLst>
      <p:ext uri="{BB962C8B-B14F-4D97-AF65-F5344CB8AC3E}">
        <p14:creationId xmlns:p14="http://schemas.microsoft.com/office/powerpoint/2010/main" val="21512866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okul bilgisayar D\Dersler\GIDA MUH KIM134 ORGANİK KİMYA\Bölüm 2 organik\Slayt37.JPG"/>
          <p:cNvPicPr>
            <a:picLocks noChangeAspect="1" noChangeArrowheads="1"/>
          </p:cNvPicPr>
          <p:nvPr/>
        </p:nvPicPr>
        <p:blipFill>
          <a:blip r:embed="rId2" cstate="print"/>
          <a:srcRect l="4687" t="63542" r="4687" b="5208"/>
          <a:stretch>
            <a:fillRect/>
          </a:stretch>
        </p:blipFill>
        <p:spPr bwMode="auto">
          <a:xfrm>
            <a:off x="714348" y="928670"/>
            <a:ext cx="7429552" cy="3286148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616B-5F44-41C4-9E8E-A46E6CE5C175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84</a:t>
            </a:fld>
            <a:endParaRPr lang="tr-TR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57" y="641911"/>
            <a:ext cx="7951806" cy="3104928"/>
          </a:xfrm>
          <a:prstGeom prst="rect">
            <a:avLst/>
          </a:prstGeom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23D39-1FDE-4D9A-A1EF-205AD56A9D9A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423592" y="6444889"/>
            <a:ext cx="7272808" cy="365125"/>
          </a:xfrm>
        </p:spPr>
        <p:txBody>
          <a:bodyPr/>
          <a:lstStyle/>
          <a:p>
            <a:r>
              <a:rPr lang="tr-TR" sz="1200">
                <a:solidFill>
                  <a:schemeClr val="tx1"/>
                </a:solidFill>
              </a:rPr>
              <a:t>KİM224 ORGANİK KİMYA (KM9 DERS NOTLARI - DOÇ.DR.KAMRAN POLAT </a:t>
            </a:r>
            <a:endParaRPr lang="tr-TR" sz="1200" dirty="0">
              <a:solidFill>
                <a:schemeClr val="tx1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85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6372200" y="3725315"/>
            <a:ext cx="1765227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rgbClr val="0070C0"/>
                </a:solidFill>
                <a:latin typeface="Lucida Sans Unicode" panose="020B0602030504020204" pitchFamily="34" charset="0"/>
              </a:rPr>
              <a:t>m.p</a:t>
            </a:r>
            <a:r>
              <a:rPr lang="tr-TR" b="1" dirty="0">
                <a:solidFill>
                  <a:srgbClr val="0070C0"/>
                </a:solidFill>
                <a:latin typeface="Lucida Sans Unicode" panose="020B0602030504020204" pitchFamily="34" charset="0"/>
              </a:rPr>
              <a:t>= 265.4 K</a:t>
            </a:r>
          </a:p>
          <a:p>
            <a:r>
              <a:rPr lang="tr-TR" b="1" dirty="0">
                <a:solidFill>
                  <a:srgbClr val="0070C0"/>
                </a:solidFill>
              </a:rPr>
              <a:t>265.4K= -7.75 ℃</a:t>
            </a:r>
          </a:p>
        </p:txBody>
      </p:sp>
      <p:sp>
        <p:nvSpPr>
          <p:cNvPr id="6" name="Dikdörtgen 5"/>
          <p:cNvSpPr/>
          <p:nvPr/>
        </p:nvSpPr>
        <p:spPr>
          <a:xfrm>
            <a:off x="746827" y="2720484"/>
            <a:ext cx="19046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</a:rPr>
              <a:t>143 K</a:t>
            </a:r>
          </a:p>
          <a:p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</a:rPr>
              <a:t>143K= -130.15℃</a:t>
            </a:r>
          </a:p>
          <a:p>
            <a:endParaRPr lang="tr-T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3707904" y="3078984"/>
            <a:ext cx="2109171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rgbClr val="0070C0"/>
                </a:solidFill>
                <a:latin typeface="Arial" panose="020B0604020202020204" pitchFamily="34" charset="0"/>
              </a:rPr>
              <a:t>m.p</a:t>
            </a:r>
            <a:r>
              <a:rPr lang="tr-TR" dirty="0">
                <a:solidFill>
                  <a:srgbClr val="0070C0"/>
                </a:solidFill>
                <a:latin typeface="Arial" panose="020B0604020202020204" pitchFamily="34" charset="0"/>
              </a:rPr>
              <a:t>= 113 K</a:t>
            </a:r>
          </a:p>
          <a:p>
            <a:r>
              <a:rPr lang="tr-TR" b="1" dirty="0">
                <a:solidFill>
                  <a:srgbClr val="0070C0"/>
                </a:solidFill>
                <a:latin typeface="Arial" panose="020B0604020202020204" pitchFamily="34" charset="0"/>
              </a:rPr>
              <a:t>113K= -160.15℃</a:t>
            </a:r>
            <a:endParaRPr lang="tr-T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396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okul bilgisayar D\Dersler\GIDA MUH KIM134 ORGANİK KİMYA\Bölüm 2 organik\Slayt38.JPG"/>
          <p:cNvPicPr>
            <a:picLocks noChangeAspect="1" noChangeArrowheads="1"/>
          </p:cNvPicPr>
          <p:nvPr/>
        </p:nvPicPr>
        <p:blipFill>
          <a:blip r:embed="rId2" cstate="print"/>
          <a:srcRect l="2343" r="2343" b="35417"/>
          <a:stretch>
            <a:fillRect/>
          </a:stretch>
        </p:blipFill>
        <p:spPr bwMode="auto">
          <a:xfrm>
            <a:off x="571472" y="285728"/>
            <a:ext cx="8001056" cy="621508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0170-9829-43E2-932A-71A5E5628B16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86</a:t>
            </a:fld>
            <a:endParaRPr lang="tr-TR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okul bilgisayar D\Dersler\GIDA MUH KIM134 ORGANİK KİMYA\Bölüm 2 organik\Slayt38.JPG"/>
          <p:cNvPicPr>
            <a:picLocks noChangeAspect="1" noChangeArrowheads="1"/>
          </p:cNvPicPr>
          <p:nvPr/>
        </p:nvPicPr>
        <p:blipFill>
          <a:blip r:embed="rId2" cstate="print"/>
          <a:srcRect l="3906" t="64583" r="5468" b="4166"/>
          <a:stretch>
            <a:fillRect/>
          </a:stretch>
        </p:blipFill>
        <p:spPr bwMode="auto">
          <a:xfrm>
            <a:off x="642910" y="857232"/>
            <a:ext cx="7929618" cy="3500462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EBB1-4321-4274-82DA-052E5EC5D046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87</a:t>
            </a:fld>
            <a:endParaRPr lang="tr-TR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C64312A-90CC-4476-A5AF-2E64079C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A51A-AD1E-4FCF-A915-697F9BC4A5E9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3F8D63C-0D85-4DB7-8026-2AB5F192E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05B045F-3E27-4237-9F32-5D83FED3A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88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E4CA8C6-1109-49C8-9723-27810ACAFC54}"/>
              </a:ext>
            </a:extLst>
          </p:cNvPr>
          <p:cNvSpPr txBox="1"/>
          <p:nvPr/>
        </p:nvSpPr>
        <p:spPr>
          <a:xfrm>
            <a:off x="1907704" y="1628800"/>
            <a:ext cx="5616624" cy="252376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Alkanlarda izomeri</a:t>
            </a:r>
          </a:p>
          <a:p>
            <a:pPr algn="ctr"/>
            <a:endParaRPr lang="tr-TR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tr-TR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Konformasyon</a:t>
            </a:r>
            <a:r>
              <a:rPr lang="tr-T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izomerleri </a:t>
            </a:r>
          </a:p>
          <a:p>
            <a:pPr algn="ctr"/>
            <a:endParaRPr lang="tr-TR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tr-TR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Konformer</a:t>
            </a:r>
            <a:r>
              <a:rPr lang="tr-T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=</a:t>
            </a:r>
            <a:r>
              <a:rPr lang="tr-TR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rotomer</a:t>
            </a:r>
            <a:endParaRPr lang="tr-TR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tr-TR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4438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AB4DF8A-9C8E-42E0-A694-A8B1C7CC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D41A-DBAB-43BF-A341-85B6D118875D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E3B5D79-CDFF-4AED-81B8-0CB458685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844C401-4FAF-4EA0-BB7E-638CF39D6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89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653971B-84E9-4787-A4B1-84D33A910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5000"/>
                    </a14:imgEffect>
                    <a14:imgEffect>
                      <a14:brightnessContrast bright="5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616" y="1124744"/>
            <a:ext cx="612068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59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:\okul bilgisayar D\Dersler\GIDA MUH KIM134 ORGANİK KİMYA\Bölüm 2 organik\Slayt12.JPG"/>
          <p:cNvPicPr>
            <a:picLocks noChangeAspect="1" noChangeArrowheads="1"/>
          </p:cNvPicPr>
          <p:nvPr/>
        </p:nvPicPr>
        <p:blipFill>
          <a:blip r:embed="rId2" cstate="print"/>
          <a:srcRect l="5468" t="3125" r="4687" b="32292"/>
          <a:stretch>
            <a:fillRect/>
          </a:stretch>
        </p:blipFill>
        <p:spPr bwMode="auto">
          <a:xfrm>
            <a:off x="785786" y="285728"/>
            <a:ext cx="7643866" cy="5715040"/>
          </a:xfrm>
          <a:prstGeom prst="rect">
            <a:avLst/>
          </a:prstGeom>
          <a:noFill/>
        </p:spPr>
      </p:pic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B5DB0-8832-43BC-A283-74C7133CA5A0}" type="datetime2">
              <a:rPr lang="tr-TR" smtClean="0"/>
              <a:t>23 Mart 2020 Pazartesi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KİM224 ORGANİK KİMYA (KM9 DERS NOTLARI - DOÇ.DR.KAMRAN POLAT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35EB009-94C2-4733-8437-A8370999B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4F85-6432-4401-A3D7-A78559E4634B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C87BB23-1564-49BB-BFF4-1795FB5F5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41C86DC-FCD9-44E6-9EC5-13CA22B8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90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5B03DC7-B06A-4F5B-B5B2-9BDEC3DDA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209255"/>
            <a:ext cx="4104456" cy="324036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8903A11-BDFE-4A04-B4D8-F2D00E13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1124744"/>
            <a:ext cx="44005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10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D489DA4-DED7-4C2E-B065-15D5566F4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9F658-CD35-40EA-B6A0-F009BA644D91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1D2424E-7AA9-4FA1-A566-401276AD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21B3E7C-29AB-4090-ACA9-502677433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91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EE63402-E96F-4A55-AC3F-9AEC68FC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563" y="908720"/>
            <a:ext cx="7162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979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EDEB0D6-70DB-4B04-B1D8-1FAD301C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AF32-0EB7-4DB5-8CCE-D4E7DE9F2D25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721B18E-5A75-486A-926C-F360B3A80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D832BE-126C-48B2-8721-191FB869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92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66D4D24-DC3C-4FA3-82D2-87BD9F1DB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96752"/>
            <a:ext cx="669674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948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3C02BAF-BB1A-4826-987D-8804F3794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2AC-9B0E-419B-80B6-D2D9A0BF632D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AB43447-1877-4BB2-BF29-AD5B59C1D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C45CF18-7DA3-4305-9E96-EE65BDB7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93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2050" name="Picture 2" descr="alkanes conformational isomers ile ilgili gÃ¶rsel sonucu">
            <a:extLst>
              <a:ext uri="{FF2B5EF4-FFF2-40B4-BE49-F238E27FC236}">
                <a16:creationId xmlns:a16="http://schemas.microsoft.com/office/drawing/2014/main" id="{4C51573F-7131-4FF5-BCB3-85AC4F98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64" y="1268760"/>
            <a:ext cx="737253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6909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2FD53DEB-A9BA-4EF2-B8DF-A7016CD4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8EBA-FBAB-4CD5-A0D1-628BFF52E55F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3F0D156-3482-4A1E-9B47-9C0C5420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6478DE5-215A-4F67-95A5-7921F263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94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6A8B06D-1D03-4581-B174-0BB4DCEBD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42" y="1150169"/>
            <a:ext cx="7421446" cy="45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834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525B157-2EEA-42F6-84AE-CBC7F05B6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163D-A1FD-4B42-9DA3-21E87074E950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110414F-F3CE-4085-82DA-0CFBD35EB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67D1078-AE65-43EE-BD3E-0966C509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95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3D98B2F-F1A9-4A4D-BE57-E31D66B2D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3168352" cy="292417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C789119-71B1-469A-BA00-FCD8C13EE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795462"/>
            <a:ext cx="42767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019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43067693-D848-4188-AD3F-9F6D0F91A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8ACC-A7EB-4709-AE3E-118408132B9B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EEFBAA4-9AD4-4159-9E61-8A62F697C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9BEB252-E3A9-49F8-A624-6C17493CB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96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A993C6F-794B-4E62-9AF6-EDCECE06D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340768"/>
            <a:ext cx="5904656" cy="347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917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6149A8D-05C4-4443-A699-F0345AE15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1683-5A3F-4A38-A6AF-28493FF244DF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61FE9A6-F924-4FCF-A93C-7738EAC6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ED01668-5939-4DE1-BDB5-8983623D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97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891BC45-0AFE-48E5-A859-706F241AE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476375"/>
            <a:ext cx="6886575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490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517F716-0EBB-42DA-821A-91C20DAA5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6659D-7C85-4EDF-A8AE-59C286911B8D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2609B87-3717-4AE0-A03E-9599481B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60B8BF5-9C2F-4B0A-8B19-09C2F38C9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98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DD63003-AB42-48A0-BCBF-425257C13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4744"/>
            <a:ext cx="7488832" cy="362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934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2375A1F-4593-46CF-8A9C-A139A1FDD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26980-5D46-417E-BCE1-9BF9344F1B2A}" type="datetime2">
              <a:rPr lang="tr-TR" smtClean="0">
                <a:solidFill>
                  <a:srgbClr val="5A6378"/>
                </a:solidFill>
              </a:rPr>
              <a:t>23 Mart 2020 Pazartesi</a:t>
            </a:fld>
            <a:endParaRPr lang="tr-TR">
              <a:solidFill>
                <a:srgbClr val="5A6378"/>
              </a:solidFill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67C24119-73C4-4DFC-AB52-93259F80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>
                <a:solidFill>
                  <a:srgbClr val="5A6378"/>
                </a:solidFill>
              </a:rPr>
              <a:t>KİM224 ORGANİK KİMYA (KM9 DERS NOTLARI - DOÇ.DR.KAMRAN POLAT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8F0CE90-C290-42A5-A645-00838647D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5982-6128-4235-9DFF-CCD37C2CC148}" type="slidenum">
              <a:rPr lang="tr-TR" smtClean="0">
                <a:solidFill>
                  <a:srgbClr val="5A6378"/>
                </a:solidFill>
              </a:rPr>
              <a:pPr/>
              <a:t>99</a:t>
            </a:fld>
            <a:endParaRPr lang="tr-TR">
              <a:solidFill>
                <a:srgbClr val="5A6378"/>
              </a:solidFill>
            </a:endParaRPr>
          </a:p>
        </p:txBody>
      </p:sp>
      <p:pic>
        <p:nvPicPr>
          <p:cNvPr id="1028" name="Picture 4" descr="alkanes conformational isomers ile ilgili gÃ¶rsel sonucu">
            <a:extLst>
              <a:ext uri="{FF2B5EF4-FFF2-40B4-BE49-F238E27FC236}">
                <a16:creationId xmlns:a16="http://schemas.microsoft.com/office/drawing/2014/main" id="{D4C486E3-5DA4-4095-98D9-2DF91227E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2" y="1772816"/>
            <a:ext cx="524827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687160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A8DEE8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183</TotalTime>
  <Words>3012</Words>
  <Application>Microsoft Office PowerPoint</Application>
  <PresentationFormat>Ekran Gösterisi (4:3)</PresentationFormat>
  <Paragraphs>554</Paragraphs>
  <Slides>177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177</vt:i4>
      </vt:variant>
    </vt:vector>
  </HeadingPairs>
  <TitlesOfParts>
    <vt:vector size="185" baseType="lpstr">
      <vt:lpstr>Arial</vt:lpstr>
      <vt:lpstr>Calibri</vt:lpstr>
      <vt:lpstr>Calibri Light</vt:lpstr>
      <vt:lpstr>Lucida Sans Unicode</vt:lpstr>
      <vt:lpstr>Rockwell</vt:lpstr>
      <vt:lpstr>Wingdings</vt:lpstr>
      <vt:lpstr>Atlas</vt:lpstr>
      <vt:lpstr>ChemSketch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2.3. ORGANİK BİLEŞİKLERİN ADLANDIRILMASI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2.5. ALKANLARIN ELDE EDİLİŞİ (SENTEZİ)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2.6. ALKANLARIN REAKSİYONLARI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Kamran Polat</dc:creator>
  <cp:lastModifiedBy>Kamran Polat</cp:lastModifiedBy>
  <cp:revision>4</cp:revision>
  <dcterms:created xsi:type="dcterms:W3CDTF">2020-03-23T12:09:04Z</dcterms:created>
  <dcterms:modified xsi:type="dcterms:W3CDTF">2020-03-23T15:13:24Z</dcterms:modified>
</cp:coreProperties>
</file>