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59" r:id="rId5"/>
    <p:sldId id="417" r:id="rId6"/>
    <p:sldId id="418" r:id="rId7"/>
    <p:sldId id="419" r:id="rId8"/>
    <p:sldId id="261" r:id="rId9"/>
    <p:sldId id="264" r:id="rId10"/>
    <p:sldId id="265" r:id="rId11"/>
    <p:sldId id="267" r:id="rId12"/>
    <p:sldId id="421" r:id="rId13"/>
    <p:sldId id="408" r:id="rId14"/>
    <p:sldId id="270" r:id="rId15"/>
    <p:sldId id="422" r:id="rId16"/>
    <p:sldId id="458" r:id="rId17"/>
    <p:sldId id="459" r:id="rId18"/>
    <p:sldId id="460" r:id="rId19"/>
    <p:sldId id="423" r:id="rId20"/>
    <p:sldId id="424" r:id="rId21"/>
    <p:sldId id="425" r:id="rId22"/>
    <p:sldId id="426" r:id="rId23"/>
    <p:sldId id="427" r:id="rId24"/>
    <p:sldId id="428" r:id="rId25"/>
    <p:sldId id="429" r:id="rId26"/>
    <p:sldId id="430" r:id="rId27"/>
    <p:sldId id="431" r:id="rId28"/>
    <p:sldId id="432" r:id="rId29"/>
    <p:sldId id="444" r:id="rId30"/>
    <p:sldId id="445" r:id="rId31"/>
    <p:sldId id="446" r:id="rId32"/>
    <p:sldId id="436" r:id="rId33"/>
    <p:sldId id="437" r:id="rId34"/>
    <p:sldId id="447" r:id="rId35"/>
    <p:sldId id="448" r:id="rId36"/>
    <p:sldId id="449" r:id="rId37"/>
    <p:sldId id="441" r:id="rId38"/>
    <p:sldId id="442" r:id="rId39"/>
    <p:sldId id="443" r:id="rId40"/>
    <p:sldId id="462" r:id="rId41"/>
  </p:sldIdLst>
  <p:sldSz cx="9144000" cy="6858000" type="screen4x3"/>
  <p:notesSz cx="6834188" cy="99790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61481" cy="498951"/>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71125" y="0"/>
            <a:ext cx="2961481" cy="498951"/>
          </a:xfrm>
          <a:prstGeom prst="rect">
            <a:avLst/>
          </a:prstGeom>
        </p:spPr>
        <p:txBody>
          <a:bodyPr vert="horz" lIns="91440" tIns="45720" rIns="91440" bIns="45720" rtlCol="0"/>
          <a:lstStyle>
            <a:lvl1pPr algn="r">
              <a:defRPr sz="1200"/>
            </a:lvl1pPr>
          </a:lstStyle>
          <a:p>
            <a:fld id="{7E9FB759-8FC3-4C63-BC92-8E4D547E9A8C}" type="datetimeFigureOut">
              <a:rPr lang="tr-TR" smtClean="0"/>
              <a:pPr/>
              <a:t>30.10.2020</a:t>
            </a:fld>
            <a:endParaRPr lang="tr-TR"/>
          </a:p>
        </p:txBody>
      </p:sp>
      <p:sp>
        <p:nvSpPr>
          <p:cNvPr id="4" name="3 Slayt Görüntüsü Yer Tutucusu"/>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3419" y="4740037"/>
            <a:ext cx="5467350" cy="449056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78342"/>
            <a:ext cx="2961481" cy="498951"/>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71125" y="9478342"/>
            <a:ext cx="2961481" cy="498951"/>
          </a:xfrm>
          <a:prstGeom prst="rect">
            <a:avLst/>
          </a:prstGeom>
        </p:spPr>
        <p:txBody>
          <a:bodyPr vert="horz" lIns="91440" tIns="45720" rIns="91440" bIns="45720" rtlCol="0" anchor="b"/>
          <a:lstStyle>
            <a:lvl1pPr algn="r">
              <a:defRPr sz="1200"/>
            </a:lvl1pPr>
          </a:lstStyle>
          <a:p>
            <a:fld id="{BB4EF304-F475-4520-9827-35F4C0561B9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0595"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10596"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0C09E1-1458-4629-AEF0-23A5B1098605}" type="slidenum">
              <a:rPr lang="tr-TR"/>
              <a:pPr fontAlgn="base">
                <a:spcBef>
                  <a:spcPct val="0"/>
                </a:spcBef>
                <a:spcAft>
                  <a:spcPct val="0"/>
                </a:spcAft>
              </a:pPr>
              <a:t>13</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1619"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11620"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72E31E-7B65-44A9-A19D-661E99AD86E8}" type="slidenum">
              <a:rPr lang="tr-TR"/>
              <a:pPr fontAlgn="base">
                <a:spcBef>
                  <a:spcPct val="0"/>
                </a:spcBef>
                <a:spcAft>
                  <a:spcPct val="0"/>
                </a:spcAft>
              </a:pPr>
              <a:t>16</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2643"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12644"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3AA149-16F9-4436-BD3A-200CFEE0D757}" type="slidenum">
              <a:rPr lang="tr-TR"/>
              <a:pPr fontAlgn="base">
                <a:spcBef>
                  <a:spcPct val="0"/>
                </a:spcBef>
                <a:spcAft>
                  <a:spcPct val="0"/>
                </a:spcAft>
              </a:pPr>
              <a:t>17</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3667"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13668"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CE03B8-96B5-421A-8411-D922EC6F293C}" type="slidenum">
              <a:rPr lang="tr-TR"/>
              <a:pPr fontAlgn="base">
                <a:spcBef>
                  <a:spcPct val="0"/>
                </a:spcBef>
                <a:spcAft>
                  <a:spcPct val="0"/>
                </a:spcAft>
              </a:pPr>
              <a:t>18</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3427"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03428"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8401186-141F-4F44-B85E-B9462A6D4BF1}" type="slidenum">
              <a:rPr lang="en-US"/>
              <a:pPr fontAlgn="base">
                <a:spcBef>
                  <a:spcPct val="0"/>
                </a:spcBef>
                <a:spcAft>
                  <a:spcPct val="0"/>
                </a:spcAft>
              </a:pPr>
              <a:t>36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30.10.2020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5400" dirty="0" smtClean="0">
                <a:solidFill>
                  <a:srgbClr val="FF0000"/>
                </a:solidFill>
              </a:rPr>
              <a:t>GEBELİKTE ANNEYİ DEĞERLENDİRME</a:t>
            </a:r>
            <a:endParaRPr lang="tr-TR" sz="5400" dirty="0">
              <a:solidFill>
                <a:srgbClr val="FF0000"/>
              </a:solidFill>
            </a:endParaRPr>
          </a:p>
        </p:txBody>
      </p:sp>
      <p:sp>
        <p:nvSpPr>
          <p:cNvPr id="3" name="2 Alt Başlık"/>
          <p:cNvSpPr>
            <a:spLocks noGrp="1"/>
          </p:cNvSpPr>
          <p:nvPr>
            <p:ph type="subTitle" idx="1"/>
          </p:nvPr>
        </p:nvSpPr>
        <p:spPr>
          <a:xfrm>
            <a:off x="1371600" y="4581128"/>
            <a:ext cx="6400800" cy="1057672"/>
          </a:xfrm>
        </p:spPr>
        <p:txBody>
          <a:bodyPr/>
          <a:lstStyle/>
          <a:p>
            <a:r>
              <a:rPr lang="tr-TR" dirty="0" smtClean="0"/>
              <a:t>Doç. Dr. Funda Özdemir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976664"/>
          </a:xfrm>
        </p:spPr>
        <p:txBody>
          <a:bodyPr>
            <a:normAutofit fontScale="62500" lnSpcReduction="20000"/>
          </a:bodyPr>
          <a:lstStyle/>
          <a:p>
            <a:pPr marL="274320" indent="-274320" fontAlgn="auto">
              <a:spcAft>
                <a:spcPts val="0"/>
              </a:spcAft>
              <a:buClr>
                <a:schemeClr val="accent3"/>
              </a:buClr>
              <a:buNone/>
              <a:defRPr/>
            </a:pPr>
            <a:r>
              <a:rPr lang="tr-TR" sz="4600" b="1" u="sng" dirty="0" smtClean="0">
                <a:latin typeface="Times New Roman" pitchFamily="18" charset="0"/>
                <a:cs typeface="Times New Roman" pitchFamily="18" charset="0"/>
              </a:rPr>
              <a:t>Tıbbi ve cerrahi hastalık hikayesi</a:t>
            </a:r>
          </a:p>
          <a:p>
            <a:pPr>
              <a:buNone/>
            </a:pPr>
            <a:r>
              <a:rPr lang="tr-TR" dirty="0" smtClean="0">
                <a:latin typeface="Times New Roman" pitchFamily="18" charset="0"/>
                <a:cs typeface="Times New Roman" pitchFamily="18" charset="0"/>
              </a:rPr>
              <a:t>*Çocukluk  hastalıkları ve </a:t>
            </a:r>
            <a:r>
              <a:rPr lang="tr-TR" dirty="0" err="1" smtClean="0">
                <a:latin typeface="Times New Roman" pitchFamily="18" charset="0"/>
                <a:cs typeface="Times New Roman" pitchFamily="18" charset="0"/>
              </a:rPr>
              <a:t>immunizasyonun</a:t>
            </a:r>
            <a:r>
              <a:rPr lang="tr-TR" dirty="0" smtClean="0">
                <a:latin typeface="Times New Roman" pitchFamily="18" charset="0"/>
                <a:cs typeface="Times New Roman" pitchFamily="18" charset="0"/>
              </a:rPr>
              <a:t> (özellikle </a:t>
            </a:r>
            <a:r>
              <a:rPr lang="tr-TR" dirty="0" err="1" smtClean="0">
                <a:latin typeface="Times New Roman" pitchFamily="18" charset="0"/>
                <a:cs typeface="Times New Roman" pitchFamily="18" charset="0"/>
              </a:rPr>
              <a:t>rubella</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*Herhangi bir hastalık  durumu  nedeniyle  tedavi  ya da cerrahi girişimler</a:t>
            </a:r>
          </a:p>
          <a:p>
            <a:pPr>
              <a:buNone/>
            </a:pP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Diabet</a:t>
            </a:r>
            <a:r>
              <a:rPr lang="tr-TR" dirty="0" smtClean="0">
                <a:latin typeface="Times New Roman" pitchFamily="18" charset="0"/>
                <a:cs typeface="Times New Roman" pitchFamily="18" charset="0"/>
              </a:rPr>
              <a:t>, hipertansiyon, </a:t>
            </a:r>
            <a:r>
              <a:rPr lang="tr-TR" dirty="0" err="1" smtClean="0">
                <a:latin typeface="Times New Roman" pitchFamily="18" charset="0"/>
                <a:cs typeface="Times New Roman" pitchFamily="18" charset="0"/>
              </a:rPr>
              <a:t>kardiovasküler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renal</a:t>
            </a:r>
            <a:r>
              <a:rPr lang="tr-TR" dirty="0" smtClean="0">
                <a:latin typeface="Times New Roman" pitchFamily="18" charset="0"/>
                <a:cs typeface="Times New Roman" pitchFamily="18" charset="0"/>
              </a:rPr>
              <a:t> problemler  gibi kronik hastalıkların varlığı</a:t>
            </a:r>
          </a:p>
          <a:p>
            <a:pPr>
              <a:buNone/>
            </a:pPr>
            <a:r>
              <a:rPr lang="tr-TR" dirty="0" smtClean="0">
                <a:latin typeface="Times New Roman" pitchFamily="18" charset="0"/>
                <a:cs typeface="Times New Roman" pitchFamily="18" charset="0"/>
              </a:rPr>
              <a:t>*Geçirilmiş enfeksiyon</a:t>
            </a:r>
          </a:p>
          <a:p>
            <a:pPr>
              <a:buNone/>
            </a:pPr>
            <a:r>
              <a:rPr lang="tr-TR" dirty="0" smtClean="0">
                <a:latin typeface="Times New Roman" pitchFamily="18" charset="0"/>
                <a:cs typeface="Times New Roman" pitchFamily="18" charset="0"/>
              </a:rPr>
              <a:t>*Kanama bozukluğu yada  kanamaya eğilim</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*Anemi durumu ve tedavisi</a:t>
            </a:r>
          </a:p>
          <a:p>
            <a:pPr marL="274320" indent="-274320">
              <a:buClr>
                <a:schemeClr val="accent3"/>
              </a:buClr>
              <a:buNone/>
              <a:defRPr/>
            </a:pPr>
            <a:r>
              <a:rPr lang="tr-TR" dirty="0" smtClean="0">
                <a:latin typeface="Times New Roman" pitchFamily="18" charset="0"/>
                <a:cs typeface="Times New Roman" pitchFamily="18" charset="0"/>
              </a:rPr>
              <a:t>*Mesane barsak fonksiyonları</a:t>
            </a:r>
          </a:p>
          <a:p>
            <a:pPr marL="274320" indent="-274320">
              <a:buClr>
                <a:schemeClr val="accent3"/>
              </a:buClr>
              <a:buNone/>
              <a:defRPr/>
            </a:pPr>
            <a:r>
              <a:rPr lang="tr-TR" dirty="0" smtClean="0">
                <a:latin typeface="Times New Roman" pitchFamily="18" charset="0"/>
                <a:cs typeface="Times New Roman" pitchFamily="18" charset="0"/>
              </a:rPr>
              <a:t>*Önceki yada şimdiki günlük alkol, tütün yada kafein  kullanımı(özellikle kahve ,çay, kola ve çikolata)</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*Genel sağlık durumu, beslenme ve egzersiz alışkanlığı (tipi,süresi, sıklığı)</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*Halen kullandığı ilaçlar yada  gebe kalmadan  önce kullandığı ilaçlar(reçetesiz  satılan ilaçları da  içerir)</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*İlaç ya da diğer  maddelere olan alerjileri</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*Genel beslenme durumu, yeme bozukluğu hikayesi</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*Hayvanlarla olan (özellikle kedi) teması</a:t>
            </a:r>
          </a:p>
          <a:p>
            <a:pPr marL="274320" indent="-274320" fontAlgn="auto">
              <a:spcAft>
                <a:spcPts val="0"/>
              </a:spcAft>
              <a:buClr>
                <a:schemeClr val="accent3"/>
              </a:buClr>
              <a:buNone/>
              <a:defRPr/>
            </a:pP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Viral</a:t>
            </a:r>
            <a:r>
              <a:rPr lang="tr-TR" dirty="0" smtClean="0">
                <a:latin typeface="Times New Roman" pitchFamily="18" charset="0"/>
                <a:cs typeface="Times New Roman" pitchFamily="18" charset="0"/>
              </a:rPr>
              <a:t> enfeksiyonlar, ilaç  kullanma,X_ray  muayeneleri, cerrahi girişimler,  bütün gün ayakta kalma, ağır kaldırma,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lnSpcReduction="10000"/>
          </a:bodyPr>
          <a:lstStyle/>
          <a:p>
            <a:pPr>
              <a:buNone/>
            </a:pPr>
            <a:r>
              <a:rPr lang="tr-TR" b="1" u="sng" dirty="0" smtClean="0">
                <a:latin typeface="Times New Roman" pitchFamily="18" charset="0"/>
                <a:cs typeface="Times New Roman" pitchFamily="18" charset="0"/>
              </a:rPr>
              <a:t>Ailenin  Tıbbi Hikayesi</a:t>
            </a:r>
            <a:endParaRPr lang="tr-TR" u="sng"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Dia bet,  </a:t>
            </a:r>
            <a:r>
              <a:rPr lang="tr-TR" dirty="0" err="1" smtClean="0">
                <a:latin typeface="Times New Roman" pitchFamily="18" charset="0"/>
                <a:cs typeface="Times New Roman" pitchFamily="18" charset="0"/>
              </a:rPr>
              <a:t>kardiovasküler</a:t>
            </a:r>
            <a:r>
              <a:rPr lang="tr-TR" dirty="0" smtClean="0">
                <a:latin typeface="Times New Roman" pitchFamily="18" charset="0"/>
                <a:cs typeface="Times New Roman" pitchFamily="18" charset="0"/>
              </a:rPr>
              <a:t>  hastalık , hipertansiyon, hematolojik  rahatsızlıklar, tüberküloz,  </a:t>
            </a:r>
            <a:r>
              <a:rPr lang="tr-TR" dirty="0" err="1" smtClean="0">
                <a:latin typeface="Times New Roman" pitchFamily="18" charset="0"/>
                <a:cs typeface="Times New Roman" pitchFamily="18" charset="0"/>
              </a:rPr>
              <a:t>preeklemsi</a:t>
            </a:r>
            <a:r>
              <a:rPr lang="tr-TR" dirty="0" smtClean="0">
                <a:latin typeface="Times New Roman" pitchFamily="18" charset="0"/>
                <a:cs typeface="Times New Roman" pitchFamily="18" charset="0"/>
              </a:rPr>
              <a:t>, eklemsi</a:t>
            </a:r>
          </a:p>
          <a:p>
            <a:r>
              <a:rPr lang="tr-TR" dirty="0" smtClean="0">
                <a:latin typeface="Times New Roman" pitchFamily="18" charset="0"/>
                <a:cs typeface="Times New Roman" pitchFamily="18" charset="0"/>
              </a:rPr>
              <a:t>Çoğul gebelik varlığı</a:t>
            </a:r>
          </a:p>
          <a:p>
            <a:r>
              <a:rPr lang="tr-TR" dirty="0" err="1" smtClean="0">
                <a:latin typeface="Times New Roman" pitchFamily="18" charset="0"/>
                <a:cs typeface="Times New Roman" pitchFamily="18" charset="0"/>
              </a:rPr>
              <a:t>Konjenital</a:t>
            </a:r>
            <a:r>
              <a:rPr lang="tr-TR" dirty="0" smtClean="0">
                <a:latin typeface="Times New Roman" pitchFamily="18" charset="0"/>
                <a:cs typeface="Times New Roman" pitchFamily="18" charset="0"/>
              </a:rPr>
              <a:t>  hastalık yada anomali hikayesi</a:t>
            </a:r>
          </a:p>
          <a:p>
            <a:r>
              <a:rPr lang="tr-TR" dirty="0" smtClean="0">
                <a:latin typeface="Times New Roman" pitchFamily="18" charset="0"/>
                <a:cs typeface="Times New Roman" pitchFamily="18" charset="0"/>
              </a:rPr>
              <a:t>Sağlığı etkileyecek kültürel inanış ve davranışları</a:t>
            </a:r>
          </a:p>
          <a:p>
            <a:r>
              <a:rPr lang="tr-TR" dirty="0" smtClean="0">
                <a:latin typeface="Times New Roman" pitchFamily="18" charset="0"/>
                <a:cs typeface="Times New Roman" pitchFamily="18" charset="0"/>
              </a:rPr>
              <a:t>Babanın kan grubu</a:t>
            </a:r>
          </a:p>
          <a:p>
            <a:r>
              <a:rPr lang="tr-TR" dirty="0" smtClean="0">
                <a:latin typeface="Times New Roman" pitchFamily="18" charset="0"/>
                <a:cs typeface="Times New Roman" pitchFamily="18" charset="0"/>
              </a:rPr>
              <a:t>Babanın yanlış alışkanlık durumu</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a:buNone/>
            </a:pPr>
            <a:r>
              <a:rPr lang="tr-TR" sz="4000" b="1" u="sng" dirty="0" smtClean="0"/>
              <a:t>Bireysel Bilgi</a:t>
            </a:r>
          </a:p>
          <a:p>
            <a:pPr>
              <a:buFont typeface="Arial" charset="0"/>
              <a:buChar char="•"/>
            </a:pPr>
            <a:r>
              <a:rPr lang="tr-TR" sz="4000" dirty="0" smtClean="0"/>
              <a:t>Yaş, eğitim, ırk, etnik grup</a:t>
            </a:r>
          </a:p>
          <a:p>
            <a:pPr>
              <a:buFont typeface="Arial" charset="0"/>
              <a:buChar char="•"/>
            </a:pPr>
            <a:r>
              <a:rPr lang="tr-TR" sz="4000" dirty="0" smtClean="0"/>
              <a:t>Yaşam koşulları ve ekonomik düzey</a:t>
            </a:r>
          </a:p>
          <a:p>
            <a:pPr>
              <a:buFont typeface="Arial" charset="0"/>
              <a:buChar char="•"/>
            </a:pPr>
            <a:r>
              <a:rPr lang="tr-TR" sz="4000" dirty="0" smtClean="0"/>
              <a:t>Şiddet ve istismar durumu</a:t>
            </a:r>
          </a:p>
          <a:p>
            <a:pPr>
              <a:buFont typeface="Arial" charset="0"/>
              <a:buChar char="•"/>
            </a:pPr>
            <a:r>
              <a:rPr lang="tr-TR" sz="4000" dirty="0" err="1" smtClean="0"/>
              <a:t>Emosyonel</a:t>
            </a:r>
            <a:r>
              <a:rPr lang="tr-TR" sz="4000" dirty="0" smtClean="0"/>
              <a:t> problemler</a:t>
            </a:r>
          </a:p>
          <a:p>
            <a:pPr>
              <a:buFont typeface="Arial" charset="0"/>
              <a:buChar char="•"/>
            </a:pPr>
            <a:r>
              <a:rPr lang="tr-TR" sz="4000" dirty="0" smtClean="0"/>
              <a:t>Destek sistemleri</a:t>
            </a:r>
          </a:p>
          <a:p>
            <a:pPr>
              <a:buFont typeface="Arial" charset="0"/>
              <a:buChar char="•"/>
            </a:pPr>
            <a:r>
              <a:rPr lang="tr-TR" sz="4000" dirty="0" smtClean="0"/>
              <a:t>Gebeliği kabullenme durumu</a:t>
            </a:r>
            <a:endParaRPr lang="tr-TR"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63" y="857250"/>
            <a:ext cx="8229600" cy="1143000"/>
          </a:xfrm>
        </p:spPr>
        <p:txBody>
          <a:bodyPr>
            <a:normAutofit fontScale="90000"/>
          </a:bodyPr>
          <a:lstStyle/>
          <a:p>
            <a:pPr fontAlgn="auto">
              <a:spcAft>
                <a:spcPts val="0"/>
              </a:spcAft>
              <a:defRPr/>
            </a:pPr>
            <a:r>
              <a:rPr lang="tr-TR" b="1" dirty="0" smtClean="0">
                <a:latin typeface="Times New Roman" pitchFamily="18" charset="0"/>
                <a:cs typeface="Times New Roman" pitchFamily="18" charset="0"/>
              </a:rPr>
              <a:t>FİZİKSEL MUAYENE:</a:t>
            </a:r>
            <a:br>
              <a:rPr lang="tr-TR" b="1"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285750" y="1412776"/>
            <a:ext cx="8572500" cy="5088037"/>
          </a:xfrm>
        </p:spPr>
        <p:txBody>
          <a:bodyPr>
            <a:normAutofit fontScale="92500" lnSpcReduction="10000"/>
          </a:bodyPr>
          <a:lstStyle/>
          <a:p>
            <a:pPr marL="274320" indent="-274320" fontAlgn="auto">
              <a:spcAft>
                <a:spcPts val="0"/>
              </a:spcAft>
              <a:buClr>
                <a:schemeClr val="accent3"/>
              </a:buClr>
              <a:buNone/>
              <a:defRPr/>
            </a:pPr>
            <a:r>
              <a:rPr lang="tr-TR" dirty="0" smtClean="0">
                <a:solidFill>
                  <a:srgbClr val="FF0000"/>
                </a:solidFill>
                <a:latin typeface="Times New Roman" pitchFamily="18" charset="0"/>
                <a:cs typeface="Times New Roman" pitchFamily="18" charset="0"/>
              </a:rPr>
              <a:t>Yaşam Bulguları:</a:t>
            </a:r>
          </a:p>
          <a:p>
            <a:pPr marL="274320" indent="-274320" fontAlgn="auto">
              <a:spcAft>
                <a:spcPts val="0"/>
              </a:spcAft>
              <a:buClr>
                <a:schemeClr val="accent3"/>
              </a:buClr>
              <a:buNone/>
              <a:defRPr/>
            </a:pPr>
            <a:r>
              <a:rPr lang="tr-TR" dirty="0" smtClean="0">
                <a:solidFill>
                  <a:srgbClr val="92D050"/>
                </a:solidFill>
                <a:latin typeface="Times New Roman" pitchFamily="18" charset="0"/>
                <a:cs typeface="Times New Roman" pitchFamily="18" charset="0"/>
              </a:rPr>
              <a:t>Kan basıncı: </a:t>
            </a:r>
            <a:r>
              <a:rPr lang="tr-TR" dirty="0" smtClean="0">
                <a:latin typeface="Times New Roman" pitchFamily="18" charset="0"/>
                <a:cs typeface="Times New Roman" pitchFamily="18" charset="0"/>
              </a:rPr>
              <a:t>kan basıncının normal üst değeri 135/85 </a:t>
            </a:r>
            <a:r>
              <a:rPr lang="tr-TR" dirty="0" err="1" smtClean="0">
                <a:latin typeface="Times New Roman" pitchFamily="18" charset="0"/>
                <a:cs typeface="Times New Roman" pitchFamily="18" charset="0"/>
              </a:rPr>
              <a:t>mmHg</a:t>
            </a:r>
            <a:r>
              <a:rPr lang="tr-TR" dirty="0" smtClean="0">
                <a:latin typeface="Times New Roman" pitchFamily="18" charset="0"/>
                <a:cs typeface="Times New Roman" pitchFamily="18" charset="0"/>
              </a:rPr>
              <a:t> olmalıdır. 140/90 </a:t>
            </a:r>
            <a:r>
              <a:rPr lang="tr-TR" dirty="0" err="1" smtClean="0">
                <a:latin typeface="Times New Roman" pitchFamily="18" charset="0"/>
                <a:cs typeface="Times New Roman" pitchFamily="18" charset="0"/>
              </a:rPr>
              <a:t>mmHg</a:t>
            </a:r>
            <a:r>
              <a:rPr lang="tr-TR" dirty="0" smtClean="0">
                <a:latin typeface="Times New Roman" pitchFamily="18" charset="0"/>
                <a:cs typeface="Times New Roman" pitchFamily="18" charset="0"/>
              </a:rPr>
              <a:t> ve daha üzeri kan basıncı için doktora sevk edilmelidir. </a:t>
            </a:r>
          </a:p>
          <a:p>
            <a:pPr marL="274320" indent="-274320" fontAlgn="auto">
              <a:spcAft>
                <a:spcPts val="0"/>
              </a:spcAft>
              <a:buClr>
                <a:schemeClr val="accent3"/>
              </a:buClr>
              <a:buNone/>
              <a:defRPr/>
            </a:pPr>
            <a:r>
              <a:rPr lang="tr-TR" dirty="0" smtClean="0">
                <a:solidFill>
                  <a:srgbClr val="92D050"/>
                </a:solidFill>
                <a:latin typeface="Times New Roman" pitchFamily="18" charset="0"/>
                <a:cs typeface="Times New Roman" pitchFamily="18" charset="0"/>
              </a:rPr>
              <a:t>Nabız: </a:t>
            </a:r>
            <a:r>
              <a:rPr lang="tr-TR" dirty="0" smtClean="0">
                <a:latin typeface="Times New Roman" pitchFamily="18" charset="0"/>
                <a:cs typeface="Times New Roman" pitchFamily="18" charset="0"/>
              </a:rPr>
              <a:t>Normal nabız hızı dakikada 60-90 arasındadır. Gebelikte belki 10 atım artabilir. </a:t>
            </a:r>
          </a:p>
          <a:p>
            <a:pPr marL="274320" indent="-274320" fontAlgn="auto">
              <a:spcAft>
                <a:spcPts val="0"/>
              </a:spcAft>
              <a:buClr>
                <a:schemeClr val="accent3"/>
              </a:buClr>
              <a:buNone/>
              <a:defRPr/>
            </a:pPr>
            <a:r>
              <a:rPr lang="tr-TR" dirty="0" smtClean="0">
                <a:solidFill>
                  <a:srgbClr val="92D050"/>
                </a:solidFill>
                <a:latin typeface="Times New Roman" pitchFamily="18" charset="0"/>
                <a:cs typeface="Times New Roman" pitchFamily="18" charset="0"/>
              </a:rPr>
              <a:t>Solunum: </a:t>
            </a:r>
            <a:r>
              <a:rPr lang="tr-TR" dirty="0" smtClean="0">
                <a:latin typeface="Times New Roman" pitchFamily="18" charset="0"/>
                <a:cs typeface="Times New Roman" pitchFamily="18" charset="0"/>
              </a:rPr>
              <a:t>normali dakikada 16-24’dür. Gebelikte </a:t>
            </a:r>
            <a:r>
              <a:rPr lang="tr-TR" dirty="0" err="1" smtClean="0">
                <a:latin typeface="Times New Roman" pitchFamily="18" charset="0"/>
                <a:cs typeface="Times New Roman" pitchFamily="18" charset="0"/>
              </a:rPr>
              <a:t>torasik</a:t>
            </a:r>
            <a:r>
              <a:rPr lang="tr-TR" dirty="0" smtClean="0">
                <a:latin typeface="Times New Roman" pitchFamily="18" charset="0"/>
                <a:cs typeface="Times New Roman" pitchFamily="18" charset="0"/>
              </a:rPr>
              <a:t> solunum daha dominanttır. Özellikle solunum derinliğinde artış olur. </a:t>
            </a:r>
          </a:p>
          <a:p>
            <a:pPr marL="274320" indent="-274320" fontAlgn="auto">
              <a:spcAft>
                <a:spcPts val="0"/>
              </a:spcAft>
              <a:buClr>
                <a:schemeClr val="accent3"/>
              </a:buClr>
              <a:buNone/>
              <a:defRPr/>
            </a:pPr>
            <a:r>
              <a:rPr lang="tr-TR" dirty="0" smtClean="0">
                <a:solidFill>
                  <a:srgbClr val="92D050"/>
                </a:solidFill>
                <a:latin typeface="Times New Roman" pitchFamily="18" charset="0"/>
                <a:cs typeface="Times New Roman" pitchFamily="18" charset="0"/>
              </a:rPr>
              <a:t>Vücut ısısı: </a:t>
            </a:r>
            <a:r>
              <a:rPr lang="tr-TR" dirty="0" smtClean="0">
                <a:latin typeface="Times New Roman" pitchFamily="18" charset="0"/>
                <a:cs typeface="Times New Roman" pitchFamily="18" charset="0"/>
              </a:rPr>
              <a:t>Gebelikte normal vücut ısısı 36.2-37.6 C civarındadır. </a:t>
            </a:r>
          </a:p>
          <a:p>
            <a:pPr marL="274320" indent="-274320" fontAlgn="auto">
              <a:spcAft>
                <a:spcPts val="0"/>
              </a:spcAft>
              <a:buClr>
                <a:schemeClr val="accent3"/>
              </a:buClr>
              <a:buFont typeface="Wingdings 2"/>
              <a:buChar char=""/>
              <a:defRPr/>
            </a:pPr>
            <a:endParaRPr lang="tr-TR" dirty="0" smtClean="0">
              <a:latin typeface="Times New Roman" pitchFamily="18" charset="0"/>
              <a:cs typeface="Times New Roman" pitchFamily="18" charset="0"/>
            </a:endParaRPr>
          </a:p>
          <a:p>
            <a:pPr marL="274320" indent="-274320" fontAlgn="auto">
              <a:spcAft>
                <a:spcPts val="0"/>
              </a:spcAft>
              <a:buClr>
                <a:schemeClr val="accent3"/>
              </a:buClr>
              <a:buFont typeface="Wingdings 2"/>
              <a:buChar char=""/>
              <a:defRPr/>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7358E7B5-78A2-4DA6-A702-00F80F182BD4}" type="slidenum">
              <a:rPr lang="tr-TR"/>
              <a:pPr>
                <a:defRPr/>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buNone/>
            </a:pPr>
            <a:r>
              <a:rPr lang="tr-TR" dirty="0" smtClean="0">
                <a:solidFill>
                  <a:srgbClr val="FF0000"/>
                </a:solidFill>
              </a:rPr>
              <a:t>Fiziksel Değerlendirme:</a:t>
            </a:r>
          </a:p>
          <a:p>
            <a:pPr>
              <a:buFont typeface="Arial" charset="0"/>
              <a:buChar char="•"/>
            </a:pPr>
            <a:r>
              <a:rPr lang="tr-TR" dirty="0" err="1" smtClean="0"/>
              <a:t>Venöz</a:t>
            </a:r>
            <a:r>
              <a:rPr lang="tr-TR" dirty="0" smtClean="0"/>
              <a:t> </a:t>
            </a:r>
            <a:r>
              <a:rPr lang="tr-TR" dirty="0" err="1" smtClean="0"/>
              <a:t>konjesyon</a:t>
            </a:r>
            <a:endParaRPr lang="tr-TR" dirty="0" smtClean="0"/>
          </a:p>
          <a:p>
            <a:pPr>
              <a:buFont typeface="Arial" charset="0"/>
              <a:buChar char="•"/>
            </a:pPr>
            <a:r>
              <a:rPr lang="tr-TR" dirty="0" smtClean="0"/>
              <a:t>Ödem</a:t>
            </a:r>
          </a:p>
          <a:p>
            <a:pPr>
              <a:buFont typeface="Arial" charset="0"/>
              <a:buChar char="•"/>
            </a:pPr>
            <a:r>
              <a:rPr lang="tr-TR" dirty="0" err="1" smtClean="0"/>
              <a:t>Postür</a:t>
            </a:r>
            <a:r>
              <a:rPr lang="tr-TR" dirty="0" smtClean="0"/>
              <a:t> ve yürüyüş</a:t>
            </a:r>
          </a:p>
          <a:p>
            <a:pPr>
              <a:buFont typeface="Arial" charset="0"/>
              <a:buChar char="•"/>
            </a:pPr>
            <a:r>
              <a:rPr lang="tr-TR" dirty="0" smtClean="0"/>
              <a:t>Burun</a:t>
            </a:r>
          </a:p>
          <a:p>
            <a:pPr>
              <a:buFont typeface="Arial" charset="0"/>
              <a:buChar char="•"/>
            </a:pPr>
            <a:r>
              <a:rPr lang="tr-TR" dirty="0" smtClean="0"/>
              <a:t>Ağız</a:t>
            </a:r>
          </a:p>
          <a:p>
            <a:pPr>
              <a:buFont typeface="Arial" charset="0"/>
              <a:buChar char="•"/>
            </a:pPr>
            <a:r>
              <a:rPr lang="tr-TR" dirty="0" smtClean="0"/>
              <a:t>Boyun</a:t>
            </a:r>
          </a:p>
          <a:p>
            <a:pPr>
              <a:buFont typeface="Arial" charset="0"/>
              <a:buChar char="•"/>
            </a:pPr>
            <a:r>
              <a:rPr lang="tr-TR" dirty="0" smtClean="0"/>
              <a:t>Memeler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692696"/>
            <a:ext cx="8892480" cy="5433467"/>
          </a:xfrm>
        </p:spPr>
        <p:txBody>
          <a:bodyPr>
            <a:normAutofit fontScale="85000" lnSpcReduction="20000"/>
          </a:bodyPr>
          <a:lstStyle/>
          <a:p>
            <a:pPr>
              <a:buNone/>
            </a:pPr>
            <a:r>
              <a:rPr lang="tr-TR" b="1" dirty="0" smtClean="0"/>
              <a:t>LABORATUVAR DEĞERLERİ</a:t>
            </a:r>
          </a:p>
          <a:p>
            <a:pPr>
              <a:buNone/>
            </a:pPr>
            <a:r>
              <a:rPr lang="tr-TR" dirty="0" err="1" smtClean="0">
                <a:solidFill>
                  <a:srgbClr val="FF0000"/>
                </a:solidFill>
              </a:rPr>
              <a:t>Hb</a:t>
            </a:r>
            <a:r>
              <a:rPr lang="tr-TR" dirty="0" smtClean="0">
                <a:solidFill>
                  <a:srgbClr val="FF0000"/>
                </a:solidFill>
              </a:rPr>
              <a:t>: </a:t>
            </a:r>
            <a:r>
              <a:rPr lang="tr-TR" dirty="0" smtClean="0"/>
              <a:t>Normalde 12/16 g/</a:t>
            </a:r>
            <a:r>
              <a:rPr lang="tr-TR" dirty="0" err="1" smtClean="0"/>
              <a:t>dl</a:t>
            </a:r>
            <a:r>
              <a:rPr lang="tr-TR" dirty="0" smtClean="0"/>
              <a:t> olmalıdır. Hemoglobin 11 ve daha düşükse beslenme eğitimi yapılır ve demir preparatları önerilir. </a:t>
            </a:r>
          </a:p>
          <a:p>
            <a:pPr>
              <a:buNone/>
            </a:pPr>
            <a:r>
              <a:rPr lang="tr-TR" dirty="0" smtClean="0">
                <a:solidFill>
                  <a:srgbClr val="FF0000"/>
                </a:solidFill>
              </a:rPr>
              <a:t>ABO ve </a:t>
            </a:r>
            <a:r>
              <a:rPr lang="tr-TR" dirty="0" err="1" smtClean="0">
                <a:solidFill>
                  <a:srgbClr val="FF0000"/>
                </a:solidFill>
              </a:rPr>
              <a:t>Rh</a:t>
            </a:r>
            <a:r>
              <a:rPr lang="tr-TR" dirty="0" smtClean="0">
                <a:solidFill>
                  <a:srgbClr val="FF0000"/>
                </a:solidFill>
              </a:rPr>
              <a:t> Tipi: </a:t>
            </a:r>
            <a:r>
              <a:rPr lang="tr-TR" dirty="0" smtClean="0"/>
              <a:t>Anne </a:t>
            </a:r>
            <a:r>
              <a:rPr lang="tr-TR" dirty="0" err="1" smtClean="0"/>
              <a:t>Rh</a:t>
            </a:r>
            <a:r>
              <a:rPr lang="tr-TR" dirty="0" smtClean="0"/>
              <a:t> –,  baba  + ise gebelik süresince antikor </a:t>
            </a:r>
            <a:r>
              <a:rPr lang="tr-TR" dirty="0" err="1" smtClean="0"/>
              <a:t>titreleri</a:t>
            </a:r>
            <a:r>
              <a:rPr lang="tr-TR" dirty="0" smtClean="0"/>
              <a:t> kontrol edilir. </a:t>
            </a:r>
          </a:p>
          <a:p>
            <a:pPr>
              <a:buNone/>
            </a:pPr>
            <a:r>
              <a:rPr lang="tr-TR" dirty="0" smtClean="0">
                <a:solidFill>
                  <a:srgbClr val="FF0000"/>
                </a:solidFill>
              </a:rPr>
              <a:t>Tam kan sayımı: </a:t>
            </a:r>
            <a:r>
              <a:rPr lang="tr-TR" dirty="0" smtClean="0"/>
              <a:t>Enfeksiyon ya da hücre anomalilerini tespit için</a:t>
            </a:r>
          </a:p>
          <a:p>
            <a:pPr>
              <a:buNone/>
            </a:pPr>
            <a:r>
              <a:rPr lang="tr-TR" dirty="0" err="1" smtClean="0">
                <a:solidFill>
                  <a:srgbClr val="FF0000"/>
                </a:solidFill>
              </a:rPr>
              <a:t>Sfiliz</a:t>
            </a:r>
            <a:r>
              <a:rPr lang="tr-TR" dirty="0" smtClean="0">
                <a:solidFill>
                  <a:srgbClr val="FF0000"/>
                </a:solidFill>
              </a:rPr>
              <a:t>, </a:t>
            </a:r>
            <a:r>
              <a:rPr lang="tr-TR" dirty="0" err="1" smtClean="0">
                <a:solidFill>
                  <a:srgbClr val="FF0000"/>
                </a:solidFill>
              </a:rPr>
              <a:t>Tbc</a:t>
            </a:r>
            <a:r>
              <a:rPr lang="tr-TR" dirty="0" smtClean="0">
                <a:solidFill>
                  <a:srgbClr val="FF0000"/>
                </a:solidFill>
              </a:rPr>
              <a:t>, HIV ve Hepatit B testleri</a:t>
            </a:r>
          </a:p>
          <a:p>
            <a:pPr>
              <a:buNone/>
            </a:pPr>
            <a:r>
              <a:rPr lang="tr-TR" dirty="0" err="1" smtClean="0">
                <a:solidFill>
                  <a:srgbClr val="FF0000"/>
                </a:solidFill>
              </a:rPr>
              <a:t>Pap</a:t>
            </a:r>
            <a:r>
              <a:rPr lang="tr-TR" dirty="0" smtClean="0">
                <a:solidFill>
                  <a:srgbClr val="FF0000"/>
                </a:solidFill>
              </a:rPr>
              <a:t> test</a:t>
            </a:r>
          </a:p>
          <a:p>
            <a:pPr>
              <a:buNone/>
            </a:pPr>
            <a:r>
              <a:rPr lang="tr-TR" dirty="0" smtClean="0">
                <a:solidFill>
                  <a:srgbClr val="FF0000"/>
                </a:solidFill>
              </a:rPr>
              <a:t>İdrar analizi</a:t>
            </a:r>
          </a:p>
          <a:p>
            <a:pPr>
              <a:buNone/>
            </a:pPr>
            <a:r>
              <a:rPr lang="tr-TR" dirty="0" smtClean="0">
                <a:solidFill>
                  <a:srgbClr val="FF0000"/>
                </a:solidFill>
              </a:rPr>
              <a:t>Anne kan </a:t>
            </a:r>
            <a:r>
              <a:rPr lang="tr-TR" dirty="0" err="1" smtClean="0">
                <a:solidFill>
                  <a:srgbClr val="FF0000"/>
                </a:solidFill>
              </a:rPr>
              <a:t>glukozu</a:t>
            </a:r>
            <a:endParaRPr lang="tr-TR" dirty="0" smtClean="0">
              <a:solidFill>
                <a:srgbClr val="FF0000"/>
              </a:solidFill>
            </a:endParaRPr>
          </a:p>
          <a:p>
            <a:pPr>
              <a:buNone/>
            </a:pPr>
            <a:r>
              <a:rPr lang="tr-TR" dirty="0" err="1" smtClean="0">
                <a:solidFill>
                  <a:srgbClr val="FF0000"/>
                </a:solidFill>
              </a:rPr>
              <a:t>Maternal</a:t>
            </a:r>
            <a:r>
              <a:rPr lang="tr-TR" dirty="0" smtClean="0">
                <a:solidFill>
                  <a:srgbClr val="FF0000"/>
                </a:solidFill>
              </a:rPr>
              <a:t> serum alfa-</a:t>
            </a:r>
            <a:r>
              <a:rPr lang="tr-TR" dirty="0" err="1" smtClean="0">
                <a:solidFill>
                  <a:srgbClr val="FF0000"/>
                </a:solidFill>
              </a:rPr>
              <a:t>fetoprotein</a:t>
            </a:r>
            <a:r>
              <a:rPr lang="tr-TR" dirty="0" smtClean="0">
                <a:solidFill>
                  <a:srgbClr val="FF0000"/>
                </a:solidFill>
              </a:rPr>
              <a:t>: </a:t>
            </a:r>
            <a:r>
              <a:rPr lang="tr-TR" dirty="0" err="1" smtClean="0"/>
              <a:t>fetal</a:t>
            </a:r>
            <a:r>
              <a:rPr lang="tr-TR" dirty="0" smtClean="0"/>
              <a:t> anomalileri taramak için yapılır. </a:t>
            </a:r>
            <a:endParaRPr lang="tr-TR"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b="1" dirty="0" smtClean="0">
                <a:latin typeface="Times New Roman" pitchFamily="18" charset="0"/>
                <a:cs typeface="Times New Roman" pitchFamily="18" charset="0"/>
              </a:rPr>
              <a:t>ABDOMİNAL  MUAYENE: </a:t>
            </a:r>
            <a:br>
              <a:rPr lang="tr-TR" b="1"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26627" name="2 İçerik Yer Tutucusu"/>
          <p:cNvSpPr>
            <a:spLocks noGrp="1"/>
          </p:cNvSpPr>
          <p:nvPr>
            <p:ph idx="1"/>
          </p:nvPr>
        </p:nvSpPr>
        <p:spPr>
          <a:xfrm>
            <a:off x="214313" y="836713"/>
            <a:ext cx="8715375" cy="5487888"/>
          </a:xfrm>
        </p:spPr>
        <p:txBody>
          <a:bodyPr/>
          <a:lstStyle/>
          <a:p>
            <a:r>
              <a:rPr lang="tr-TR" sz="2800" dirty="0" smtClean="0">
                <a:latin typeface="Times New Roman" pitchFamily="18" charset="0"/>
                <a:cs typeface="Times New Roman" pitchFamily="18" charset="0"/>
              </a:rPr>
              <a:t>Abdomenden  fetüsün  anne karnında duruşu, geliş şeklini ve gelişmesini  değerlendirmek amacı  ile yapılan  muayenedir. Bu  muayeneler  dört  aşamada  yapılır. Bunlara  </a:t>
            </a:r>
            <a:r>
              <a:rPr lang="tr-TR" sz="2800" dirty="0" err="1" smtClean="0">
                <a:latin typeface="Times New Roman" pitchFamily="18" charset="0"/>
                <a:cs typeface="Times New Roman" pitchFamily="18" charset="0"/>
              </a:rPr>
              <a:t>leopold</a:t>
            </a:r>
            <a:r>
              <a:rPr lang="tr-TR" sz="2800" dirty="0" smtClean="0">
                <a:latin typeface="Times New Roman" pitchFamily="18" charset="0"/>
                <a:cs typeface="Times New Roman" pitchFamily="18" charset="0"/>
              </a:rPr>
              <a:t>  manevraları  da  denir.</a:t>
            </a:r>
          </a:p>
          <a:p>
            <a:pPr>
              <a:buFont typeface="Wingdings 2" pitchFamily="18" charset="2"/>
              <a:buNone/>
            </a:pPr>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4054ADC1-1478-4455-99AE-044D0877B836}" type="slidenum">
              <a:rPr lang="tr-TR"/>
              <a:pPr>
                <a:defRPr/>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214313" y="214313"/>
            <a:ext cx="8715375" cy="1143000"/>
          </a:xfrm>
        </p:spPr>
        <p:txBody>
          <a:bodyPr/>
          <a:lstStyle/>
          <a:p>
            <a:r>
              <a:rPr lang="tr-TR" sz="4000" smtClean="0">
                <a:solidFill>
                  <a:schemeClr val="accent2"/>
                </a:solidFill>
                <a:latin typeface="Times New Roman" pitchFamily="18" charset="0"/>
                <a:cs typeface="Times New Roman" pitchFamily="18" charset="0"/>
              </a:rPr>
              <a:t>Karın muayenesi 1.Leopold manevraları</a:t>
            </a:r>
          </a:p>
        </p:txBody>
      </p:sp>
      <p:sp>
        <p:nvSpPr>
          <p:cNvPr id="27651" name="2 İçerik Yer Tutucusu"/>
          <p:cNvSpPr>
            <a:spLocks noGrp="1"/>
          </p:cNvSpPr>
          <p:nvPr>
            <p:ph idx="1"/>
          </p:nvPr>
        </p:nvSpPr>
        <p:spPr>
          <a:xfrm>
            <a:off x="285750" y="1643063"/>
            <a:ext cx="8643938" cy="4681537"/>
          </a:xfrm>
        </p:spPr>
        <p:txBody>
          <a:bodyPr/>
          <a:lstStyle/>
          <a:p>
            <a:r>
              <a:rPr lang="tr-TR" sz="2800" smtClean="0">
                <a:latin typeface="Times New Roman" pitchFamily="18" charset="0"/>
                <a:cs typeface="Times New Roman" pitchFamily="18" charset="0"/>
              </a:rPr>
              <a:t>-12 haftalık gebelik pubis üzerinden belirlenebilir.</a:t>
            </a:r>
          </a:p>
          <a:p>
            <a:pPr>
              <a:buFont typeface="Wingdings 2" pitchFamily="18" charset="2"/>
              <a:buNone/>
            </a:pPr>
            <a:r>
              <a:rPr lang="tr-TR" sz="2800" smtClean="0">
                <a:latin typeface="Times New Roman" pitchFamily="18" charset="0"/>
                <a:cs typeface="Times New Roman" pitchFamily="18" charset="0"/>
              </a:rPr>
              <a:t>     -1. Leopold manevrası ile karında uterus (fundus)</a:t>
            </a:r>
          </a:p>
          <a:p>
            <a:pPr>
              <a:buFont typeface="Wingdings 2" pitchFamily="18" charset="2"/>
              <a:buNone/>
            </a:pPr>
            <a:r>
              <a:rPr lang="tr-TR" sz="2800" smtClean="0">
                <a:latin typeface="Times New Roman" pitchFamily="18" charset="0"/>
                <a:cs typeface="Times New Roman" pitchFamily="18" charset="0"/>
              </a:rPr>
              <a:t>   yüksekliğini belirlenir.</a:t>
            </a:r>
          </a:p>
          <a:p>
            <a:pPr>
              <a:buFont typeface="Wingdings 2" pitchFamily="18" charset="2"/>
              <a:buNone/>
            </a:pPr>
            <a:endParaRPr lang="tr-TR" smtClean="0"/>
          </a:p>
        </p:txBody>
      </p:sp>
      <p:sp>
        <p:nvSpPr>
          <p:cNvPr id="5" name="4 Slayt Numarası Yer Tutucusu"/>
          <p:cNvSpPr>
            <a:spLocks noGrp="1"/>
          </p:cNvSpPr>
          <p:nvPr>
            <p:ph type="sldNum" sz="quarter" idx="12"/>
          </p:nvPr>
        </p:nvSpPr>
        <p:spPr/>
        <p:txBody>
          <a:bodyPr/>
          <a:lstStyle/>
          <a:p>
            <a:pPr>
              <a:defRPr/>
            </a:pPr>
            <a:fld id="{B9BA9951-2109-4B47-BDBD-AE634666F9F0}" type="slidenum">
              <a:rPr lang="tr-TR"/>
              <a:pPr>
                <a:defRPr/>
              </a:pPr>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A6C6F2D1-2DB8-44EC-80E2-0E342FE441E9}" type="slidenum">
              <a:rPr lang="tr-TR"/>
              <a:pPr>
                <a:defRPr/>
              </a:pPr>
              <a:t>18</a:t>
            </a:fld>
            <a:endParaRPr lang="tr-TR"/>
          </a:p>
        </p:txBody>
      </p:sp>
      <p:sp>
        <p:nvSpPr>
          <p:cNvPr id="28675" name="4 Dikdörtgen"/>
          <p:cNvSpPr>
            <a:spLocks noChangeArrowheads="1"/>
          </p:cNvSpPr>
          <p:nvPr/>
        </p:nvSpPr>
        <p:spPr bwMode="auto">
          <a:xfrm>
            <a:off x="3929063" y="1143000"/>
            <a:ext cx="5000625" cy="4838700"/>
          </a:xfrm>
          <a:prstGeom prst="rect">
            <a:avLst/>
          </a:prstGeom>
          <a:noFill/>
          <a:ln w="9525">
            <a:noFill/>
            <a:miter lim="800000"/>
            <a:headEnd/>
            <a:tailEnd/>
          </a:ln>
        </p:spPr>
        <p:txBody>
          <a:bodyPr>
            <a:spAutoFit/>
          </a:bodyPr>
          <a:lstStyle/>
          <a:p>
            <a:r>
              <a:rPr lang="tr-TR" sz="2400" b="1">
                <a:latin typeface="Times New Roman" pitchFamily="18" charset="0"/>
                <a:cs typeface="Times New Roman" pitchFamily="18" charset="0"/>
              </a:rPr>
              <a:t>Gebelik süresi     Fundus yüksekliği</a:t>
            </a:r>
          </a:p>
          <a:p>
            <a:r>
              <a:rPr lang="tr-TR" sz="2400" b="1">
                <a:latin typeface="Times New Roman" pitchFamily="18" charset="0"/>
                <a:cs typeface="Times New Roman" pitchFamily="18" charset="0"/>
              </a:rPr>
              <a:t>(hafta)</a:t>
            </a:r>
          </a:p>
          <a:p>
            <a:r>
              <a:rPr lang="tr-TR" sz="2400">
                <a:latin typeface="Times New Roman" pitchFamily="18" charset="0"/>
                <a:cs typeface="Times New Roman" pitchFamily="18" charset="0"/>
              </a:rPr>
              <a:t>   40	    36 hafta düzeyine yakın</a:t>
            </a:r>
          </a:p>
          <a:p>
            <a:r>
              <a:rPr lang="tr-TR" sz="2400">
                <a:latin typeface="Times New Roman" pitchFamily="18" charset="0"/>
                <a:cs typeface="Times New Roman" pitchFamily="18" charset="0"/>
              </a:rPr>
              <a:t>	    (ksifoid çıkıntı altında)</a:t>
            </a:r>
          </a:p>
          <a:p>
            <a:r>
              <a:rPr lang="tr-TR" sz="2400">
                <a:latin typeface="Times New Roman" pitchFamily="18" charset="0"/>
                <a:cs typeface="Times New Roman" pitchFamily="18" charset="0"/>
              </a:rPr>
              <a:t>   38	    Ksifoid çıkıntı düzeyinde</a:t>
            </a:r>
          </a:p>
          <a:p>
            <a:r>
              <a:rPr lang="tr-TR" sz="2400">
                <a:latin typeface="Times New Roman" pitchFamily="18" charset="0"/>
                <a:cs typeface="Times New Roman" pitchFamily="18" charset="0"/>
              </a:rPr>
              <a:t>   30	    Göbegin dört parmak 		     üstünde</a:t>
            </a:r>
          </a:p>
          <a:p>
            <a:r>
              <a:rPr lang="tr-TR" sz="2400">
                <a:latin typeface="Times New Roman" pitchFamily="18" charset="0"/>
                <a:cs typeface="Times New Roman" pitchFamily="18" charset="0"/>
              </a:rPr>
              <a:t>   24 	    Göbek seviyesinde</a:t>
            </a:r>
          </a:p>
          <a:p>
            <a:r>
              <a:rPr lang="tr-TR" sz="2400">
                <a:latin typeface="Times New Roman" pitchFamily="18" charset="0"/>
                <a:cs typeface="Times New Roman" pitchFamily="18" charset="0"/>
              </a:rPr>
              <a:t>   </a:t>
            </a:r>
            <a:r>
              <a:rPr lang="nl-NL" sz="2400">
                <a:latin typeface="Times New Roman" pitchFamily="18" charset="0"/>
                <a:cs typeface="Times New Roman" pitchFamily="18" charset="0"/>
              </a:rPr>
              <a:t>20 </a:t>
            </a:r>
            <a:r>
              <a:rPr lang="tr-TR" sz="2400">
                <a:latin typeface="Times New Roman" pitchFamily="18" charset="0"/>
                <a:cs typeface="Times New Roman" pitchFamily="18" charset="0"/>
              </a:rPr>
              <a:t>	    </a:t>
            </a:r>
            <a:r>
              <a:rPr lang="nl-NL" sz="2400">
                <a:latin typeface="Times New Roman" pitchFamily="18" charset="0"/>
                <a:cs typeface="Times New Roman" pitchFamily="18" charset="0"/>
              </a:rPr>
              <a:t>Göbegin 2 parmak altında</a:t>
            </a:r>
          </a:p>
          <a:p>
            <a:r>
              <a:rPr lang="tr-TR" sz="2400">
                <a:latin typeface="Times New Roman" pitchFamily="18" charset="0"/>
                <a:cs typeface="Times New Roman" pitchFamily="18" charset="0"/>
              </a:rPr>
              <a:t>   16 	    Pubis kemigi üst sınırı ile</a:t>
            </a:r>
          </a:p>
          <a:p>
            <a:r>
              <a:rPr lang="tr-TR" sz="2400">
                <a:latin typeface="Times New Roman" pitchFamily="18" charset="0"/>
                <a:cs typeface="Times New Roman" pitchFamily="18" charset="0"/>
              </a:rPr>
              <a:t>	    göbek arasında</a:t>
            </a:r>
          </a:p>
          <a:p>
            <a:r>
              <a:rPr lang="tr-TR" sz="2400">
                <a:latin typeface="Times New Roman" pitchFamily="18" charset="0"/>
                <a:cs typeface="Times New Roman" pitchFamily="18" charset="0"/>
              </a:rPr>
              <a:t>   12	    Derin palpasyonla pubis</a:t>
            </a:r>
          </a:p>
          <a:p>
            <a:r>
              <a:rPr lang="tr-TR" sz="2400">
                <a:latin typeface="Times New Roman" pitchFamily="18" charset="0"/>
                <a:cs typeface="Times New Roman" pitchFamily="18" charset="0"/>
              </a:rPr>
              <a:t>	     kemiği üst sınırında</a:t>
            </a:r>
          </a:p>
        </p:txBody>
      </p:sp>
      <p:sp>
        <p:nvSpPr>
          <p:cNvPr id="28676" name="5 Dikdörtgen"/>
          <p:cNvSpPr>
            <a:spLocks noChangeArrowheads="1"/>
          </p:cNvSpPr>
          <p:nvPr/>
        </p:nvSpPr>
        <p:spPr bwMode="auto">
          <a:xfrm>
            <a:off x="642938" y="571500"/>
            <a:ext cx="6929437" cy="461963"/>
          </a:xfrm>
          <a:prstGeom prst="rect">
            <a:avLst/>
          </a:prstGeom>
          <a:noFill/>
          <a:ln w="9525">
            <a:noFill/>
            <a:miter lim="800000"/>
            <a:headEnd/>
            <a:tailEnd/>
          </a:ln>
        </p:spPr>
        <p:txBody>
          <a:bodyPr>
            <a:spAutoFit/>
          </a:bodyPr>
          <a:lstStyle/>
          <a:p>
            <a:r>
              <a:rPr lang="tr-TR" sz="2400" b="1">
                <a:solidFill>
                  <a:srgbClr val="000000"/>
                </a:solidFill>
                <a:latin typeface="Times New Roman" pitchFamily="18" charset="0"/>
                <a:cs typeface="Times New Roman" pitchFamily="18" charset="0"/>
              </a:rPr>
              <a:t>     </a:t>
            </a:r>
            <a:r>
              <a:rPr lang="sv-SE" sz="2400" b="1">
                <a:solidFill>
                  <a:srgbClr val="000000"/>
                </a:solidFill>
                <a:latin typeface="Times New Roman" pitchFamily="18" charset="0"/>
                <a:cs typeface="Times New Roman" pitchFamily="18" charset="0"/>
              </a:rPr>
              <a:t>Gebelik Haftasına Göre Fundus Yüksekli</a:t>
            </a:r>
            <a:r>
              <a:rPr lang="tr-TR" sz="2400" b="1">
                <a:solidFill>
                  <a:srgbClr val="000000"/>
                </a:solidFill>
                <a:latin typeface="Times New Roman" pitchFamily="18" charset="0"/>
                <a:cs typeface="Times New Roman" pitchFamily="18" charset="0"/>
              </a:rPr>
              <a:t>ğ</a:t>
            </a:r>
            <a:r>
              <a:rPr lang="sv-SE" sz="2400" b="1">
                <a:solidFill>
                  <a:srgbClr val="000000"/>
                </a:solidFill>
                <a:latin typeface="Times New Roman" pitchFamily="18" charset="0"/>
                <a:cs typeface="Times New Roman" pitchFamily="18" charset="0"/>
              </a:rPr>
              <a:t>i</a:t>
            </a:r>
          </a:p>
        </p:txBody>
      </p:sp>
      <p:pic>
        <p:nvPicPr>
          <p:cNvPr id="28677" name="Picture 2"/>
          <p:cNvPicPr>
            <a:picLocks noChangeAspect="1" noChangeArrowheads="1"/>
          </p:cNvPicPr>
          <p:nvPr/>
        </p:nvPicPr>
        <p:blipFill>
          <a:blip r:embed="rId3" cstate="print"/>
          <a:srcRect/>
          <a:stretch>
            <a:fillRect/>
          </a:stretch>
        </p:blipFill>
        <p:spPr bwMode="auto">
          <a:xfrm>
            <a:off x="214313" y="1071563"/>
            <a:ext cx="3429000" cy="5281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Pelvik</a:t>
            </a:r>
            <a:r>
              <a:rPr lang="tr-TR" dirty="0" smtClean="0"/>
              <a:t> bölgenin değerlendirilmesi </a:t>
            </a:r>
            <a:endParaRPr lang="tr-TR" dirty="0"/>
          </a:p>
        </p:txBody>
      </p:sp>
      <p:sp>
        <p:nvSpPr>
          <p:cNvPr id="3" name="2 İçerik Yer Tutucusu"/>
          <p:cNvSpPr>
            <a:spLocks noGrp="1"/>
          </p:cNvSpPr>
          <p:nvPr>
            <p:ph idx="1"/>
          </p:nvPr>
        </p:nvSpPr>
        <p:spPr/>
        <p:txBody>
          <a:bodyPr/>
          <a:lstStyle/>
          <a:p>
            <a:r>
              <a:rPr lang="tr-TR" dirty="0" smtClean="0"/>
              <a:t>İlk </a:t>
            </a:r>
            <a:r>
              <a:rPr lang="tr-TR" dirty="0" err="1" smtClean="0"/>
              <a:t>prenatal</a:t>
            </a:r>
            <a:r>
              <a:rPr lang="tr-TR" dirty="0" smtClean="0"/>
              <a:t> kontrolde </a:t>
            </a:r>
            <a:r>
              <a:rPr lang="tr-TR" dirty="0" err="1" smtClean="0"/>
              <a:t>pelvis</a:t>
            </a:r>
            <a:r>
              <a:rPr lang="tr-TR" dirty="0" smtClean="0"/>
              <a:t> anormallikler yönünden değerlendirilmelidir. Gebelikle ilgili değişiklikler </a:t>
            </a:r>
            <a:r>
              <a:rPr lang="tr-TR" dirty="0" err="1" smtClean="0"/>
              <a:t>bi</a:t>
            </a:r>
            <a:r>
              <a:rPr lang="tr-TR" dirty="0" smtClean="0"/>
              <a:t> </a:t>
            </a:r>
            <a:r>
              <a:rPr lang="tr-TR" dirty="0" err="1" smtClean="0"/>
              <a:t>manuel</a:t>
            </a:r>
            <a:r>
              <a:rPr lang="tr-TR" dirty="0" smtClean="0"/>
              <a:t> muayene ve </a:t>
            </a:r>
            <a:r>
              <a:rPr lang="tr-TR" dirty="0" err="1" smtClean="0"/>
              <a:t>inspeksiyonla</a:t>
            </a:r>
            <a:r>
              <a:rPr lang="tr-TR" dirty="0" smtClean="0"/>
              <a:t> değerlendirilir.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GEBELİKTE ANNEYİ DEĞERLENDİRME</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err="1" smtClean="0">
                <a:latin typeface="Times New Roman" pitchFamily="18" charset="0"/>
                <a:cs typeface="Times New Roman" pitchFamily="18" charset="0"/>
              </a:rPr>
              <a:t>Gestasyon</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Son </a:t>
            </a:r>
            <a:r>
              <a:rPr lang="tr-TR" dirty="0" err="1" smtClean="0">
                <a:latin typeface="Times New Roman" pitchFamily="18" charset="0"/>
                <a:cs typeface="Times New Roman" pitchFamily="18" charset="0"/>
              </a:rPr>
              <a:t>menstrual</a:t>
            </a:r>
            <a:r>
              <a:rPr lang="tr-TR" dirty="0" smtClean="0">
                <a:latin typeface="Times New Roman" pitchFamily="18" charset="0"/>
                <a:cs typeface="Times New Roman" pitchFamily="18" charset="0"/>
              </a:rPr>
              <a:t> periyodun ilk gününden itibaren geçen hafta sayısı </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Gebelik)</a:t>
            </a:r>
          </a:p>
          <a:p>
            <a:r>
              <a:rPr lang="tr-TR" b="1" dirty="0" err="1" smtClean="0">
                <a:latin typeface="Times New Roman" pitchFamily="18" charset="0"/>
                <a:cs typeface="Times New Roman" pitchFamily="18" charset="0"/>
              </a:rPr>
              <a:t>Abortus</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Gebeliğin 20.haftasından önce gerçekleşen doğum</a:t>
            </a:r>
          </a:p>
          <a:p>
            <a:r>
              <a:rPr lang="tr-TR" b="1" dirty="0" err="1" smtClean="0">
                <a:latin typeface="Times New Roman" pitchFamily="18" charset="0"/>
                <a:cs typeface="Times New Roman" pitchFamily="18" charset="0"/>
              </a:rPr>
              <a:t>Term</a:t>
            </a:r>
            <a:r>
              <a:rPr lang="tr-TR" b="1" dirty="0" smtClean="0">
                <a:latin typeface="Times New Roman" pitchFamily="18" charset="0"/>
                <a:cs typeface="Times New Roman" pitchFamily="18" charset="0"/>
              </a:rPr>
              <a:t>=</a:t>
            </a:r>
            <a:r>
              <a:rPr lang="tr-TR" b="1" dirty="0" err="1" smtClean="0">
                <a:latin typeface="Times New Roman" pitchFamily="18" charset="0"/>
                <a:cs typeface="Times New Roman" pitchFamily="18" charset="0"/>
              </a:rPr>
              <a:t>Miad</a:t>
            </a:r>
            <a:r>
              <a:rPr lang="tr-TR" dirty="0" smtClean="0">
                <a:latin typeface="Times New Roman" pitchFamily="18" charset="0"/>
                <a:cs typeface="Times New Roman" pitchFamily="18" charset="0"/>
              </a:rPr>
              <a:t>: Normal gebelik süresi</a:t>
            </a:r>
          </a:p>
          <a:p>
            <a:pPr>
              <a:buFont typeface="Wingdings 2" pitchFamily="18" charset="2"/>
              <a:buNone/>
            </a:pPr>
            <a:r>
              <a:rPr lang="tr-TR" dirty="0" smtClean="0">
                <a:latin typeface="Times New Roman" pitchFamily="18" charset="0"/>
                <a:cs typeface="Times New Roman" pitchFamily="18" charset="0"/>
              </a:rPr>
              <a:t> (38-40 hafta)</a:t>
            </a:r>
          </a:p>
          <a:p>
            <a:r>
              <a:rPr lang="tr-TR" b="1" dirty="0" err="1" smtClean="0">
                <a:latin typeface="Times New Roman" pitchFamily="18" charset="0"/>
                <a:cs typeface="Times New Roman" pitchFamily="18" charset="0"/>
              </a:rPr>
              <a:t>Preterm</a:t>
            </a:r>
            <a:r>
              <a:rPr lang="tr-TR" b="1" dirty="0" smtClean="0">
                <a:latin typeface="Times New Roman" pitchFamily="18" charset="0"/>
                <a:cs typeface="Times New Roman" pitchFamily="18" charset="0"/>
              </a:rPr>
              <a:t> ya da </a:t>
            </a:r>
            <a:r>
              <a:rPr lang="tr-TR" b="1" dirty="0" err="1" smtClean="0">
                <a:latin typeface="Times New Roman" pitchFamily="18" charset="0"/>
                <a:cs typeface="Times New Roman" pitchFamily="18" charset="0"/>
              </a:rPr>
              <a:t>prematür</a:t>
            </a:r>
            <a:r>
              <a:rPr lang="tr-TR" b="1" dirty="0" smtClean="0">
                <a:latin typeface="Times New Roman" pitchFamily="18" charset="0"/>
                <a:cs typeface="Times New Roman" pitchFamily="18" charset="0"/>
              </a:rPr>
              <a:t> eylem: </a:t>
            </a:r>
            <a:r>
              <a:rPr lang="tr-TR" dirty="0" smtClean="0">
                <a:latin typeface="Times New Roman" pitchFamily="18" charset="0"/>
                <a:cs typeface="Times New Roman" pitchFamily="18" charset="0"/>
              </a:rPr>
              <a:t>Gebeliğin 20.Haftasından sonra ve 37.haftası tamamlanmadan önce, başlayan doğum eylemidir.</a:t>
            </a:r>
          </a:p>
          <a:p>
            <a:r>
              <a:rPr lang="tr-TR" b="1" dirty="0" smtClean="0">
                <a:latin typeface="Times New Roman" pitchFamily="18" charset="0"/>
                <a:cs typeface="Times New Roman" pitchFamily="18" charset="0"/>
              </a:rPr>
              <a:t>Post </a:t>
            </a:r>
            <a:r>
              <a:rPr lang="tr-TR" b="1" dirty="0" err="1" smtClean="0">
                <a:latin typeface="Times New Roman" pitchFamily="18" charset="0"/>
                <a:cs typeface="Times New Roman" pitchFamily="18" charset="0"/>
              </a:rPr>
              <a:t>term</a:t>
            </a:r>
            <a:r>
              <a:rPr lang="tr-TR" b="1" dirty="0" smtClean="0">
                <a:latin typeface="Times New Roman" pitchFamily="18" charset="0"/>
                <a:cs typeface="Times New Roman" pitchFamily="18" charset="0"/>
              </a:rPr>
              <a:t> eylem: </a:t>
            </a:r>
            <a:r>
              <a:rPr lang="tr-TR" dirty="0" smtClean="0">
                <a:latin typeface="Times New Roman" pitchFamily="18" charset="0"/>
                <a:cs typeface="Times New Roman" pitchFamily="18" charset="0"/>
              </a:rPr>
              <a:t>Gebeliğin 42.haftasından sonra başlayan eylem.</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a:buNone/>
            </a:pPr>
            <a:r>
              <a:rPr lang="tr-TR" dirty="0" smtClean="0">
                <a:solidFill>
                  <a:srgbClr val="FF0000"/>
                </a:solidFill>
              </a:rPr>
              <a:t>	</a:t>
            </a:r>
            <a:r>
              <a:rPr lang="tr-TR" dirty="0" err="1" smtClean="0">
                <a:solidFill>
                  <a:srgbClr val="FF0000"/>
                </a:solidFill>
              </a:rPr>
              <a:t>Uterus</a:t>
            </a:r>
            <a:r>
              <a:rPr lang="tr-TR" dirty="0" smtClean="0">
                <a:solidFill>
                  <a:srgbClr val="FF0000"/>
                </a:solidFill>
              </a:rPr>
              <a:t>:</a:t>
            </a:r>
          </a:p>
          <a:p>
            <a:pPr>
              <a:buNone/>
            </a:pPr>
            <a:r>
              <a:rPr lang="tr-TR" dirty="0" smtClean="0"/>
              <a:t>İlk </a:t>
            </a:r>
            <a:r>
              <a:rPr lang="tr-TR" dirty="0" err="1" smtClean="0"/>
              <a:t>trimesterde</a:t>
            </a:r>
            <a:r>
              <a:rPr lang="tr-TR" dirty="0" smtClean="0"/>
              <a:t> hücrelerin şekil ve sayıca artması sonucu büyümeye başlar, armut şeklinde mobil ve düzgün yüzeylidir. </a:t>
            </a:r>
            <a:r>
              <a:rPr lang="tr-TR" dirty="0" err="1" smtClean="0"/>
              <a:t>Braun</a:t>
            </a:r>
            <a:r>
              <a:rPr lang="tr-TR" dirty="0" smtClean="0"/>
              <a:t> </a:t>
            </a:r>
            <a:r>
              <a:rPr lang="tr-TR" dirty="0" err="1" smtClean="0"/>
              <a:t>Von</a:t>
            </a:r>
            <a:r>
              <a:rPr lang="tr-TR" dirty="0" smtClean="0"/>
              <a:t> </a:t>
            </a:r>
            <a:r>
              <a:rPr lang="tr-TR" dirty="0" err="1" smtClean="0"/>
              <a:t>Fernwald</a:t>
            </a:r>
            <a:r>
              <a:rPr lang="tr-TR" dirty="0" smtClean="0"/>
              <a:t>  işareti gebeliğin 4-6. haftalarında </a:t>
            </a:r>
            <a:r>
              <a:rPr lang="tr-TR" dirty="0" err="1" smtClean="0"/>
              <a:t>tesbit</a:t>
            </a:r>
            <a:r>
              <a:rPr lang="tr-TR" dirty="0" smtClean="0"/>
              <a:t> edilir. </a:t>
            </a:r>
          </a:p>
          <a:p>
            <a:pPr>
              <a:buNone/>
            </a:pPr>
            <a:r>
              <a:rPr lang="tr-TR" dirty="0" smtClean="0"/>
              <a:t>İkinci </a:t>
            </a:r>
            <a:r>
              <a:rPr lang="tr-TR" dirty="0" err="1" smtClean="0"/>
              <a:t>trimesterde</a:t>
            </a:r>
            <a:r>
              <a:rPr lang="tr-TR" dirty="0" smtClean="0"/>
              <a:t> </a:t>
            </a:r>
            <a:r>
              <a:rPr lang="tr-TR" dirty="0" err="1" smtClean="0"/>
              <a:t>uterus</a:t>
            </a:r>
            <a:r>
              <a:rPr lang="tr-TR" dirty="0" smtClean="0"/>
              <a:t> büyümeye devam eder. 12. hafta ile beraber </a:t>
            </a:r>
            <a:r>
              <a:rPr lang="tr-TR" dirty="0" err="1" smtClean="0"/>
              <a:t>uterus</a:t>
            </a:r>
            <a:r>
              <a:rPr lang="tr-TR" dirty="0" smtClean="0"/>
              <a:t> </a:t>
            </a:r>
            <a:r>
              <a:rPr lang="tr-TR" dirty="0" err="1" smtClean="0"/>
              <a:t>simfisis</a:t>
            </a:r>
            <a:r>
              <a:rPr lang="tr-TR" dirty="0" smtClean="0"/>
              <a:t> </a:t>
            </a:r>
            <a:r>
              <a:rPr lang="tr-TR" dirty="0" err="1" smtClean="0"/>
              <a:t>pubisin</a:t>
            </a:r>
            <a:r>
              <a:rPr lang="tr-TR" dirty="0" smtClean="0"/>
              <a:t> 1-2 cm üzerinde </a:t>
            </a:r>
            <a:r>
              <a:rPr lang="tr-TR" dirty="0" err="1" smtClean="0"/>
              <a:t>palpasyonla</a:t>
            </a:r>
            <a:r>
              <a:rPr lang="tr-TR" dirty="0" smtClean="0"/>
              <a:t> hissedilir.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lstStyle/>
          <a:p>
            <a:pPr>
              <a:buNone/>
            </a:pPr>
            <a:r>
              <a:rPr lang="tr-TR" dirty="0" smtClean="0"/>
              <a:t>Üçüncü </a:t>
            </a:r>
            <a:r>
              <a:rPr lang="tr-TR" dirty="0" err="1" smtClean="0"/>
              <a:t>trimesterde</a:t>
            </a:r>
            <a:r>
              <a:rPr lang="tr-TR" dirty="0" smtClean="0"/>
              <a:t> fetüs </a:t>
            </a:r>
            <a:r>
              <a:rPr lang="tr-TR" dirty="0" err="1" smtClean="0"/>
              <a:t>uterusun</a:t>
            </a:r>
            <a:r>
              <a:rPr lang="tr-TR" dirty="0" smtClean="0"/>
              <a:t> incelmesine bağlı olarak </a:t>
            </a:r>
            <a:r>
              <a:rPr lang="tr-TR" dirty="0" err="1" smtClean="0"/>
              <a:t>abdominak</a:t>
            </a:r>
            <a:r>
              <a:rPr lang="tr-TR" dirty="0" smtClean="0"/>
              <a:t> duvardan kolaylıkla </a:t>
            </a:r>
            <a:r>
              <a:rPr lang="tr-TR" dirty="0" err="1" smtClean="0"/>
              <a:t>palpe</a:t>
            </a:r>
            <a:r>
              <a:rPr lang="tr-TR" dirty="0" smtClean="0"/>
              <a:t> edilir. 9. ayın sonunda </a:t>
            </a:r>
            <a:r>
              <a:rPr lang="tr-TR" dirty="0" err="1" smtClean="0"/>
              <a:t>fudus</a:t>
            </a:r>
            <a:r>
              <a:rPr lang="tr-TR" dirty="0" smtClean="0"/>
              <a:t> en üst nokta olan </a:t>
            </a:r>
            <a:r>
              <a:rPr lang="tr-TR" dirty="0" err="1" smtClean="0"/>
              <a:t>ansiform</a:t>
            </a:r>
            <a:r>
              <a:rPr lang="tr-TR" dirty="0" smtClean="0"/>
              <a:t> </a:t>
            </a:r>
            <a:r>
              <a:rPr lang="tr-TR" dirty="0" err="1" smtClean="0"/>
              <a:t>kartilajda</a:t>
            </a:r>
            <a:r>
              <a:rPr lang="tr-TR" dirty="0" smtClean="0"/>
              <a:t> hissedilir. </a:t>
            </a:r>
            <a:r>
              <a:rPr lang="tr-TR" dirty="0" err="1" smtClean="0"/>
              <a:t>Termden</a:t>
            </a:r>
            <a:r>
              <a:rPr lang="tr-TR" dirty="0" smtClean="0"/>
              <a:t> yaklaşık 1-2 hafta evvel özellikle </a:t>
            </a:r>
            <a:r>
              <a:rPr lang="tr-TR" dirty="0" err="1" smtClean="0"/>
              <a:t>primigravidalarda</a:t>
            </a:r>
            <a:r>
              <a:rPr lang="tr-TR" dirty="0" smtClean="0"/>
              <a:t> fetüsün </a:t>
            </a:r>
            <a:r>
              <a:rPr lang="tr-TR" dirty="0" err="1" smtClean="0"/>
              <a:t>prezente</a:t>
            </a:r>
            <a:r>
              <a:rPr lang="tr-TR" dirty="0" smtClean="0"/>
              <a:t> olan kısmı </a:t>
            </a:r>
            <a:r>
              <a:rPr lang="tr-TR" dirty="0" err="1" smtClean="0"/>
              <a:t>pelvise</a:t>
            </a:r>
            <a:r>
              <a:rPr lang="tr-TR" dirty="0" smtClean="0"/>
              <a:t> iner. Bu iniş süreci ani olarak gerçekleşir ve hafifleme olarak isimlendirilir.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832648"/>
          </a:xfrm>
        </p:spPr>
        <p:txBody>
          <a:bodyPr>
            <a:normAutofit fontScale="77500" lnSpcReduction="20000"/>
          </a:bodyPr>
          <a:lstStyle/>
          <a:p>
            <a:pPr>
              <a:buNone/>
            </a:pPr>
            <a:r>
              <a:rPr lang="tr-TR" sz="4100" dirty="0" err="1" smtClean="0">
                <a:solidFill>
                  <a:srgbClr val="FF0000"/>
                </a:solidFill>
              </a:rPr>
              <a:t>Serviks</a:t>
            </a:r>
            <a:r>
              <a:rPr lang="tr-TR" sz="4100" dirty="0" smtClean="0">
                <a:solidFill>
                  <a:srgbClr val="FF0000"/>
                </a:solidFill>
              </a:rPr>
              <a:t>:</a:t>
            </a:r>
          </a:p>
          <a:p>
            <a:pPr>
              <a:buNone/>
            </a:pPr>
            <a:r>
              <a:rPr lang="tr-TR" dirty="0" smtClean="0"/>
              <a:t>İlk </a:t>
            </a:r>
            <a:r>
              <a:rPr lang="tr-TR" dirty="0" err="1" smtClean="0"/>
              <a:t>trimesterde</a:t>
            </a:r>
            <a:r>
              <a:rPr lang="tr-TR" dirty="0" smtClean="0"/>
              <a:t> hormonların etkisi ile </a:t>
            </a:r>
            <a:r>
              <a:rPr lang="tr-TR" dirty="0" err="1" smtClean="0"/>
              <a:t>serviksin</a:t>
            </a:r>
            <a:r>
              <a:rPr lang="tr-TR" dirty="0" smtClean="0"/>
              <a:t> çapında genişleme olur. </a:t>
            </a:r>
            <a:r>
              <a:rPr lang="tr-TR" dirty="0" err="1" smtClean="0"/>
              <a:t>Hegar</a:t>
            </a:r>
            <a:r>
              <a:rPr lang="tr-TR" dirty="0" smtClean="0"/>
              <a:t>, </a:t>
            </a:r>
            <a:r>
              <a:rPr lang="tr-TR" dirty="0" err="1" smtClean="0"/>
              <a:t>goodell</a:t>
            </a:r>
            <a:r>
              <a:rPr lang="tr-TR" dirty="0" smtClean="0"/>
              <a:t> ve </a:t>
            </a:r>
            <a:r>
              <a:rPr lang="tr-TR" dirty="0" err="1" smtClean="0"/>
              <a:t>chadwick</a:t>
            </a:r>
            <a:r>
              <a:rPr lang="tr-TR" dirty="0" smtClean="0"/>
              <a:t> işareti gebeliğin 4-6. haftalarında </a:t>
            </a:r>
            <a:r>
              <a:rPr lang="tr-TR" dirty="0" err="1" smtClean="0"/>
              <a:t>tesbit</a:t>
            </a:r>
            <a:r>
              <a:rPr lang="tr-TR" dirty="0" smtClean="0"/>
              <a:t> edilebilir. </a:t>
            </a:r>
          </a:p>
          <a:p>
            <a:pPr>
              <a:buNone/>
            </a:pPr>
            <a:r>
              <a:rPr lang="tr-TR" dirty="0" smtClean="0"/>
              <a:t>İkinci </a:t>
            </a:r>
            <a:r>
              <a:rPr lang="tr-TR" dirty="0" err="1" smtClean="0"/>
              <a:t>trimesterde</a:t>
            </a:r>
            <a:r>
              <a:rPr lang="tr-TR" dirty="0" smtClean="0"/>
              <a:t> </a:t>
            </a:r>
            <a:r>
              <a:rPr lang="tr-TR" dirty="0" err="1" smtClean="0"/>
              <a:t>kollojen</a:t>
            </a:r>
            <a:r>
              <a:rPr lang="tr-TR" dirty="0" smtClean="0"/>
              <a:t> doku değişlimi ve yumuşama devam eder. Buna bağlı olarak </a:t>
            </a:r>
            <a:r>
              <a:rPr lang="tr-TR" dirty="0" err="1" smtClean="0"/>
              <a:t>serviks</a:t>
            </a:r>
            <a:r>
              <a:rPr lang="tr-TR" dirty="0" smtClean="0"/>
              <a:t> kırmızı alanlı olarak görünür. </a:t>
            </a:r>
            <a:r>
              <a:rPr lang="tr-TR" dirty="0" err="1" smtClean="0"/>
              <a:t>Servikal</a:t>
            </a:r>
            <a:r>
              <a:rPr lang="tr-TR" dirty="0" smtClean="0"/>
              <a:t> kanal </a:t>
            </a:r>
            <a:r>
              <a:rPr lang="tr-TR" dirty="0" err="1" smtClean="0"/>
              <a:t>prolifere</a:t>
            </a:r>
            <a:r>
              <a:rPr lang="tr-TR" dirty="0" smtClean="0"/>
              <a:t> olan </a:t>
            </a:r>
            <a:r>
              <a:rPr lang="tr-TR" dirty="0" err="1" smtClean="0"/>
              <a:t>servikal</a:t>
            </a:r>
            <a:r>
              <a:rPr lang="tr-TR" dirty="0" smtClean="0"/>
              <a:t> </a:t>
            </a:r>
            <a:r>
              <a:rPr lang="tr-TR" dirty="0" err="1" smtClean="0"/>
              <a:t>glandlardan</a:t>
            </a:r>
            <a:r>
              <a:rPr lang="tr-TR" dirty="0" smtClean="0"/>
              <a:t> salgılanan </a:t>
            </a:r>
            <a:r>
              <a:rPr lang="tr-TR" dirty="0" err="1" smtClean="0"/>
              <a:t>müküsle</a:t>
            </a:r>
            <a:r>
              <a:rPr lang="tr-TR" dirty="0" smtClean="0"/>
              <a:t> dolmaya başlar. </a:t>
            </a:r>
            <a:r>
              <a:rPr lang="tr-TR" dirty="0" err="1" smtClean="0"/>
              <a:t>Serviksin</a:t>
            </a:r>
            <a:r>
              <a:rPr lang="tr-TR" dirty="0" smtClean="0"/>
              <a:t> uzaması devam eder. 20-25. haftalarda </a:t>
            </a:r>
            <a:r>
              <a:rPr lang="tr-TR" dirty="0" err="1" smtClean="0"/>
              <a:t>serviks</a:t>
            </a:r>
            <a:r>
              <a:rPr lang="tr-TR" dirty="0" smtClean="0"/>
              <a:t> maksimum uzunluğa erişir. </a:t>
            </a:r>
          </a:p>
          <a:p>
            <a:pPr>
              <a:buNone/>
            </a:pPr>
            <a:r>
              <a:rPr lang="tr-TR" dirty="0" smtClean="0"/>
              <a:t>Son </a:t>
            </a:r>
            <a:r>
              <a:rPr lang="tr-TR" dirty="0" err="1" smtClean="0"/>
              <a:t>trimesterde</a:t>
            </a:r>
            <a:r>
              <a:rPr lang="tr-TR" dirty="0" smtClean="0"/>
              <a:t> </a:t>
            </a:r>
            <a:r>
              <a:rPr lang="tr-TR" dirty="0" err="1" smtClean="0"/>
              <a:t>serviksteki</a:t>
            </a:r>
            <a:r>
              <a:rPr lang="tr-TR" dirty="0" smtClean="0"/>
              <a:t> yumuşama devam eder. Ve </a:t>
            </a:r>
            <a:r>
              <a:rPr lang="tr-TR" dirty="0" err="1" smtClean="0"/>
              <a:t>serviks</a:t>
            </a:r>
            <a:r>
              <a:rPr lang="tr-TR" dirty="0" smtClean="0"/>
              <a:t> doğma hazırlanır. 25. haftadan sonra </a:t>
            </a:r>
            <a:r>
              <a:rPr lang="tr-TR" dirty="0" err="1" smtClean="0"/>
              <a:t>serviks</a:t>
            </a:r>
            <a:r>
              <a:rPr lang="tr-TR" dirty="0" smtClean="0"/>
              <a:t> kısalmaya başlar. 3. </a:t>
            </a:r>
            <a:r>
              <a:rPr lang="tr-TR" dirty="0" err="1" smtClean="0"/>
              <a:t>trimesterin</a:t>
            </a:r>
            <a:r>
              <a:rPr lang="tr-TR" dirty="0" smtClean="0"/>
              <a:t> sonlarında ve doğum </a:t>
            </a:r>
            <a:r>
              <a:rPr lang="tr-TR" dirty="0" err="1" smtClean="0"/>
              <a:t>eylleminde</a:t>
            </a:r>
            <a:r>
              <a:rPr lang="tr-TR" dirty="0" smtClean="0"/>
              <a:t> hızlanan bu </a:t>
            </a:r>
            <a:r>
              <a:rPr lang="tr-TR" dirty="0" err="1" smtClean="0"/>
              <a:t>servikal</a:t>
            </a:r>
            <a:r>
              <a:rPr lang="tr-TR" dirty="0" smtClean="0"/>
              <a:t> kısalma ve incelme süreci silinme olarak adlandırılır. Bu yumuşama sonucu </a:t>
            </a:r>
            <a:r>
              <a:rPr lang="tr-TR" dirty="0" err="1" smtClean="0"/>
              <a:t>serviks</a:t>
            </a:r>
            <a:r>
              <a:rPr lang="tr-TR" dirty="0" smtClean="0"/>
              <a:t> bir parmağın rahatça girebileceği kadar </a:t>
            </a:r>
            <a:r>
              <a:rPr lang="tr-TR" dirty="0" err="1" smtClean="0"/>
              <a:t>dilate</a:t>
            </a:r>
            <a:r>
              <a:rPr lang="tr-TR" dirty="0" smtClean="0"/>
              <a:t> olur.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Doğum eyleminden önceki günlerde yada doğum eyleminde bu açılmaya bağlı olarak </a:t>
            </a:r>
            <a:r>
              <a:rPr lang="tr-TR" dirty="0" err="1" smtClean="0"/>
              <a:t>serviksteki</a:t>
            </a:r>
            <a:r>
              <a:rPr lang="tr-TR" dirty="0" smtClean="0"/>
              <a:t> </a:t>
            </a:r>
            <a:r>
              <a:rPr lang="tr-TR" dirty="0" err="1" smtClean="0"/>
              <a:t>mükoz</a:t>
            </a:r>
            <a:r>
              <a:rPr lang="tr-TR" dirty="0" smtClean="0"/>
              <a:t> tıkaç atılır. Bu olaya nişane denir.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lnSpcReduction="10000"/>
          </a:bodyPr>
          <a:lstStyle/>
          <a:p>
            <a:pPr>
              <a:buNone/>
            </a:pPr>
            <a:r>
              <a:rPr lang="tr-TR" dirty="0" smtClean="0">
                <a:solidFill>
                  <a:srgbClr val="FF0000"/>
                </a:solidFill>
              </a:rPr>
              <a:t>Vajina: </a:t>
            </a:r>
          </a:p>
          <a:p>
            <a:pPr>
              <a:buNone/>
            </a:pPr>
            <a:r>
              <a:rPr lang="tr-TR" dirty="0" smtClean="0"/>
              <a:t>İlk </a:t>
            </a:r>
            <a:r>
              <a:rPr lang="tr-TR" dirty="0" err="1" smtClean="0"/>
              <a:t>trimesterde</a:t>
            </a:r>
            <a:r>
              <a:rPr lang="tr-TR" dirty="0" smtClean="0"/>
              <a:t> </a:t>
            </a:r>
            <a:r>
              <a:rPr lang="tr-TR" dirty="0" err="1" smtClean="0"/>
              <a:t>chadwicks</a:t>
            </a:r>
            <a:r>
              <a:rPr lang="tr-TR" dirty="0" smtClean="0"/>
              <a:t> işareti belirgindir. </a:t>
            </a:r>
            <a:r>
              <a:rPr lang="tr-TR" dirty="0" err="1" smtClean="0"/>
              <a:t>Rugaeler</a:t>
            </a:r>
            <a:r>
              <a:rPr lang="tr-TR" dirty="0" smtClean="0"/>
              <a:t> </a:t>
            </a:r>
            <a:r>
              <a:rPr lang="tr-TR" dirty="0" err="1" smtClean="0"/>
              <a:t>primiparlarda</a:t>
            </a:r>
            <a:r>
              <a:rPr lang="tr-TR" dirty="0" smtClean="0"/>
              <a:t> daha belirginken, </a:t>
            </a:r>
            <a:r>
              <a:rPr lang="tr-TR" dirty="0" err="1" smtClean="0"/>
              <a:t>multiparlarda</a:t>
            </a:r>
            <a:r>
              <a:rPr lang="tr-TR" dirty="0" smtClean="0"/>
              <a:t> daha düz ve </a:t>
            </a:r>
            <a:r>
              <a:rPr lang="tr-TR" dirty="0" err="1" smtClean="0"/>
              <a:t>vajinak</a:t>
            </a:r>
            <a:r>
              <a:rPr lang="tr-TR" dirty="0" smtClean="0"/>
              <a:t> kanal daha geniştir. </a:t>
            </a:r>
          </a:p>
          <a:p>
            <a:pPr>
              <a:buNone/>
            </a:pPr>
            <a:r>
              <a:rPr lang="tr-TR" dirty="0" smtClean="0"/>
              <a:t>İkinci ve üçüncü </a:t>
            </a:r>
            <a:r>
              <a:rPr lang="tr-TR" dirty="0" err="1" smtClean="0"/>
              <a:t>trimesterde</a:t>
            </a:r>
            <a:r>
              <a:rPr lang="tr-TR" dirty="0" smtClean="0"/>
              <a:t> vajinanın </a:t>
            </a:r>
            <a:r>
              <a:rPr lang="tr-TR" dirty="0" err="1" smtClean="0"/>
              <a:t>epitel</a:t>
            </a:r>
            <a:r>
              <a:rPr lang="tr-TR" dirty="0" smtClean="0"/>
              <a:t> hücrelerinde değişim devam eder. Vajina doğum sırasında fetüsün geçebileceği kadar gerilebilme özelliğine sahip olur. </a:t>
            </a:r>
            <a:r>
              <a:rPr lang="tr-TR" dirty="0" err="1" smtClean="0"/>
              <a:t>Vajinal</a:t>
            </a:r>
            <a:r>
              <a:rPr lang="tr-TR" dirty="0" smtClean="0"/>
              <a:t> </a:t>
            </a:r>
            <a:r>
              <a:rPr lang="tr-TR" dirty="0" err="1" smtClean="0"/>
              <a:t>ph</a:t>
            </a:r>
            <a:r>
              <a:rPr lang="tr-TR" dirty="0" smtClean="0"/>
              <a:t> asidik olmaya devam eder ve bu nedenle mantar enfeksiyonlarına yatkınlık vardır. </a:t>
            </a:r>
            <a:endParaRPr lang="tr-TR" smtClean="0"/>
          </a:p>
          <a:p>
            <a:pPr>
              <a:buNone/>
            </a:pP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solidFill>
                  <a:srgbClr val="FF0000"/>
                </a:solidFill>
              </a:rPr>
              <a:t>Dış </a:t>
            </a:r>
            <a:r>
              <a:rPr lang="tr-TR" dirty="0" err="1" smtClean="0">
                <a:solidFill>
                  <a:srgbClr val="FF0000"/>
                </a:solidFill>
              </a:rPr>
              <a:t>genitaller</a:t>
            </a:r>
            <a:endParaRPr lang="tr-TR" dirty="0" smtClean="0">
              <a:solidFill>
                <a:srgbClr val="FF0000"/>
              </a:solidFill>
            </a:endParaRPr>
          </a:p>
          <a:p>
            <a:r>
              <a:rPr lang="tr-TR" dirty="0" err="1" smtClean="0"/>
              <a:t>Multiparlarda</a:t>
            </a:r>
            <a:r>
              <a:rPr lang="tr-TR" dirty="0" smtClean="0"/>
              <a:t> </a:t>
            </a:r>
            <a:r>
              <a:rPr lang="tr-TR" dirty="0" err="1" smtClean="0"/>
              <a:t>labia</a:t>
            </a:r>
            <a:r>
              <a:rPr lang="tr-TR" dirty="0" smtClean="0"/>
              <a:t> majörler düz ve pigmentlidir. </a:t>
            </a:r>
          </a:p>
          <a:p>
            <a:r>
              <a:rPr lang="tr-TR" dirty="0" err="1" smtClean="0"/>
              <a:t>Vajinal</a:t>
            </a:r>
            <a:r>
              <a:rPr lang="tr-TR" dirty="0" smtClean="0"/>
              <a:t> akıntı kokusuz ve </a:t>
            </a:r>
            <a:r>
              <a:rPr lang="tr-TR" dirty="0" err="1" smtClean="0"/>
              <a:t>nonirritandır</a:t>
            </a:r>
            <a:r>
              <a:rPr lang="tr-TR" dirty="0" smtClean="0"/>
              <a:t>.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GEBELİK AYININ SAPTANMASI</a:t>
            </a:r>
            <a:endParaRPr lang="tr-TR" dirty="0"/>
          </a:p>
        </p:txBody>
      </p:sp>
      <p:sp>
        <p:nvSpPr>
          <p:cNvPr id="3" name="2 İçerik Yer Tutucusu"/>
          <p:cNvSpPr>
            <a:spLocks noGrp="1"/>
          </p:cNvSpPr>
          <p:nvPr>
            <p:ph idx="1"/>
          </p:nvPr>
        </p:nvSpPr>
        <p:spPr/>
        <p:txBody>
          <a:bodyPr/>
          <a:lstStyle/>
          <a:p>
            <a:pPr>
              <a:buNone/>
            </a:pPr>
            <a:r>
              <a:rPr lang="tr-TR" dirty="0" smtClean="0"/>
              <a:t>Gebelik ayı </a:t>
            </a:r>
            <a:r>
              <a:rPr lang="tr-TR" dirty="0" err="1" smtClean="0"/>
              <a:t>fundus</a:t>
            </a:r>
            <a:r>
              <a:rPr lang="tr-TR" dirty="0" smtClean="0"/>
              <a:t> yüksekliği, </a:t>
            </a:r>
            <a:r>
              <a:rPr lang="tr-TR" dirty="0" err="1" smtClean="0"/>
              <a:t>fetal</a:t>
            </a:r>
            <a:r>
              <a:rPr lang="tr-TR" dirty="0" smtClean="0"/>
              <a:t> hareketler, </a:t>
            </a:r>
            <a:r>
              <a:rPr lang="tr-TR" dirty="0" err="1" smtClean="0"/>
              <a:t>fetal</a:t>
            </a:r>
            <a:r>
              <a:rPr lang="tr-TR" dirty="0" smtClean="0"/>
              <a:t> kalp atımları ve son </a:t>
            </a:r>
            <a:r>
              <a:rPr lang="tr-TR" dirty="0" err="1" smtClean="0"/>
              <a:t>menstruasyon</a:t>
            </a:r>
            <a:r>
              <a:rPr lang="tr-TR" dirty="0" smtClean="0"/>
              <a:t> tarihi göz önüne alınarak hesaplanır. </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r>
              <a:rPr lang="tr-TR" dirty="0" smtClean="0"/>
              <a:t>FUNDAL YÜKSEKLİĞİN DEĞERLENDİRİLMESİ</a:t>
            </a:r>
          </a:p>
          <a:p>
            <a:pPr>
              <a:buNone/>
            </a:pPr>
            <a:r>
              <a:rPr lang="tr-TR" dirty="0" err="1" smtClean="0"/>
              <a:t>Fundusun</a:t>
            </a:r>
            <a:r>
              <a:rPr lang="tr-TR" dirty="0" smtClean="0"/>
              <a:t> karın duvarından yüksekliğinin saptanması gebeliğin süresi ile ilgili kaba kaba bir görüş sağlar.</a:t>
            </a:r>
          </a:p>
          <a:p>
            <a:pPr>
              <a:buNone/>
            </a:pPr>
            <a:r>
              <a:rPr lang="tr-TR" dirty="0" smtClean="0"/>
              <a:t>	Gebeliğin ilk üç ayında </a:t>
            </a:r>
            <a:r>
              <a:rPr lang="tr-TR" dirty="0" err="1" smtClean="0"/>
              <a:t>fundus</a:t>
            </a:r>
            <a:r>
              <a:rPr lang="tr-TR" dirty="0" smtClean="0"/>
              <a:t> </a:t>
            </a:r>
            <a:r>
              <a:rPr lang="tr-TR" dirty="0" err="1" smtClean="0"/>
              <a:t>simfizis</a:t>
            </a:r>
            <a:r>
              <a:rPr lang="tr-TR" dirty="0" smtClean="0"/>
              <a:t> </a:t>
            </a:r>
            <a:r>
              <a:rPr lang="tr-TR" dirty="0" err="1" smtClean="0"/>
              <a:t>pubisin</a:t>
            </a:r>
            <a:r>
              <a:rPr lang="tr-TR" dirty="0" smtClean="0"/>
              <a:t> altında kaldığından karın duvarından </a:t>
            </a:r>
            <a:r>
              <a:rPr lang="tr-TR" dirty="0" err="1" smtClean="0"/>
              <a:t>palpe</a:t>
            </a:r>
            <a:r>
              <a:rPr lang="tr-TR" dirty="0" smtClean="0"/>
              <a:t> edilemez. </a:t>
            </a:r>
          </a:p>
          <a:p>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fontScale="92500" lnSpcReduction="20000"/>
          </a:bodyPr>
          <a:lstStyle/>
          <a:p>
            <a:pPr>
              <a:buNone/>
            </a:pPr>
            <a:r>
              <a:rPr lang="tr-TR" dirty="0" smtClean="0"/>
              <a:t>Bu </a:t>
            </a:r>
            <a:r>
              <a:rPr lang="tr-TR" dirty="0" err="1" smtClean="0"/>
              <a:t>metodda</a:t>
            </a:r>
            <a:r>
              <a:rPr lang="tr-TR" dirty="0" smtClean="0"/>
              <a:t> bir </a:t>
            </a:r>
            <a:r>
              <a:rPr lang="tr-TR" dirty="0" err="1" smtClean="0"/>
              <a:t>mezro</a:t>
            </a:r>
            <a:r>
              <a:rPr lang="tr-TR" dirty="0" smtClean="0"/>
              <a:t> ile </a:t>
            </a:r>
            <a:r>
              <a:rPr lang="tr-TR" dirty="0" err="1" smtClean="0"/>
              <a:t>simfisis</a:t>
            </a:r>
            <a:r>
              <a:rPr lang="tr-TR" dirty="0" smtClean="0"/>
              <a:t> </a:t>
            </a:r>
            <a:r>
              <a:rPr lang="tr-TR" dirty="0" err="1" smtClean="0"/>
              <a:t>pubisten</a:t>
            </a:r>
            <a:r>
              <a:rPr lang="tr-TR" dirty="0" smtClean="0"/>
              <a:t> </a:t>
            </a:r>
            <a:r>
              <a:rPr lang="tr-TR" dirty="0" err="1" smtClean="0"/>
              <a:t>fundusun</a:t>
            </a:r>
            <a:r>
              <a:rPr lang="tr-TR" dirty="0" smtClean="0"/>
              <a:t> tepe noktasına kadar olan uzunluk ölçülür. </a:t>
            </a:r>
          </a:p>
          <a:p>
            <a:pPr>
              <a:buNone/>
            </a:pPr>
            <a:r>
              <a:rPr lang="tr-TR" dirty="0" smtClean="0"/>
              <a:t>Dolu bir mesane ve annenin pozisyonu </a:t>
            </a:r>
            <a:r>
              <a:rPr lang="tr-TR" dirty="0" err="1" smtClean="0"/>
              <a:t>fundal</a:t>
            </a:r>
            <a:r>
              <a:rPr lang="tr-TR" dirty="0" smtClean="0"/>
              <a:t> yüksekliği etkiler. Bu nedenle ölçümlerde annenin mesanesi boş ve aynı pozisyon kullanılmalıdır. </a:t>
            </a:r>
          </a:p>
          <a:p>
            <a:pPr>
              <a:buNone/>
            </a:pPr>
            <a:r>
              <a:rPr lang="tr-TR" dirty="0" err="1" smtClean="0"/>
              <a:t>Fundal</a:t>
            </a:r>
            <a:r>
              <a:rPr lang="tr-TR" dirty="0" smtClean="0"/>
              <a:t> yükseklik çoğul gebeliklerde ve </a:t>
            </a:r>
            <a:r>
              <a:rPr lang="tr-TR" dirty="0" err="1" smtClean="0"/>
              <a:t>polihidramniyozda</a:t>
            </a:r>
            <a:r>
              <a:rPr lang="tr-TR" dirty="0" smtClean="0"/>
              <a:t> hızla artabilir. Ayrıca </a:t>
            </a:r>
            <a:r>
              <a:rPr lang="tr-TR" dirty="0" err="1" smtClean="0"/>
              <a:t>obez</a:t>
            </a:r>
            <a:r>
              <a:rPr lang="tr-TR" dirty="0" smtClean="0"/>
              <a:t> kadınlarda </a:t>
            </a:r>
            <a:r>
              <a:rPr lang="tr-TR" dirty="0" err="1" smtClean="0"/>
              <a:t>fundal</a:t>
            </a:r>
            <a:r>
              <a:rPr lang="tr-TR" dirty="0" smtClean="0"/>
              <a:t> yükseklik çok doğru alınamayabilir. </a:t>
            </a:r>
          </a:p>
          <a:p>
            <a:pPr>
              <a:buNone/>
            </a:pPr>
            <a:r>
              <a:rPr lang="tr-TR" dirty="0" smtClean="0"/>
              <a:t>Gebeliğin ilk üç ayında </a:t>
            </a:r>
            <a:r>
              <a:rPr lang="tr-TR" dirty="0" err="1" smtClean="0"/>
              <a:t>fundus</a:t>
            </a:r>
            <a:r>
              <a:rPr lang="tr-TR" dirty="0" smtClean="0"/>
              <a:t> </a:t>
            </a:r>
            <a:r>
              <a:rPr lang="tr-TR" dirty="0" err="1" smtClean="0"/>
              <a:t>simfizis</a:t>
            </a:r>
            <a:r>
              <a:rPr lang="tr-TR" dirty="0" smtClean="0"/>
              <a:t> </a:t>
            </a:r>
            <a:r>
              <a:rPr lang="tr-TR" dirty="0" err="1" smtClean="0"/>
              <a:t>pubisin</a:t>
            </a:r>
            <a:r>
              <a:rPr lang="tr-TR" dirty="0" smtClean="0"/>
              <a:t> altında kaldığından karın duvarından </a:t>
            </a:r>
            <a:r>
              <a:rPr lang="tr-TR" dirty="0" err="1" smtClean="0"/>
              <a:t>palpe</a:t>
            </a:r>
            <a:r>
              <a:rPr lang="tr-TR" dirty="0" smtClean="0"/>
              <a:t> edilemez.</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defRPr/>
            </a:pPr>
            <a:r>
              <a:rPr lang="tr-TR" smtClean="0"/>
              <a:t>Mc. Donald Kuralı:</a:t>
            </a:r>
          </a:p>
        </p:txBody>
      </p:sp>
      <p:sp>
        <p:nvSpPr>
          <p:cNvPr id="114691" name="Rectangle 3"/>
          <p:cNvSpPr>
            <a:spLocks noGrp="1" noChangeArrowheads="1"/>
          </p:cNvSpPr>
          <p:nvPr>
            <p:ph type="body" idx="1"/>
          </p:nvPr>
        </p:nvSpPr>
        <p:spPr>
          <a:xfrm>
            <a:off x="457200" y="1268413"/>
            <a:ext cx="8218488" cy="5329237"/>
          </a:xfrm>
        </p:spPr>
        <p:txBody>
          <a:bodyPr/>
          <a:lstStyle/>
          <a:p>
            <a:pPr eaLnBrk="1" hangingPunct="1">
              <a:buFontTx/>
              <a:buNone/>
            </a:pPr>
            <a:r>
              <a:rPr lang="tr-TR" dirty="0" smtClean="0"/>
              <a:t>	Gebeliğin ikinci ve üçüncü </a:t>
            </a:r>
            <a:r>
              <a:rPr lang="tr-TR" dirty="0" err="1" smtClean="0"/>
              <a:t>trimestirinde</a:t>
            </a:r>
            <a:r>
              <a:rPr lang="tr-TR" dirty="0" smtClean="0"/>
              <a:t> </a:t>
            </a:r>
            <a:r>
              <a:rPr lang="tr-TR" dirty="0" err="1" smtClean="0"/>
              <a:t>fundus</a:t>
            </a:r>
            <a:r>
              <a:rPr lang="tr-TR" dirty="0" smtClean="0"/>
              <a:t> yüksekliğinin ölçülmesi ve hafta ya da ay olarak ifade edilmesidir. Özellikle </a:t>
            </a:r>
            <a:r>
              <a:rPr lang="tr-TR" dirty="0" err="1" smtClean="0"/>
              <a:t>intrauterin</a:t>
            </a:r>
            <a:r>
              <a:rPr lang="tr-TR" dirty="0" smtClean="0"/>
              <a:t> gelişme geriliği, çoğul gebelik ya da </a:t>
            </a:r>
            <a:r>
              <a:rPr lang="tr-TR" dirty="0" err="1" smtClean="0"/>
              <a:t>polihidroamniyoz</a:t>
            </a:r>
            <a:r>
              <a:rPr lang="tr-TR" dirty="0" smtClean="0"/>
              <a:t> gibi riskli durumlarda oldukça yardımcı bir yöntemdir.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b="1" dirty="0" err="1" smtClean="0">
                <a:latin typeface="Times New Roman" pitchFamily="18" charset="0"/>
                <a:cs typeface="Times New Roman" pitchFamily="18" charset="0"/>
              </a:rPr>
              <a:t>Antepartum</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rPr>
              <a:t>Prenatal</a:t>
            </a: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Doğum öncesi: </a:t>
            </a:r>
            <a:r>
              <a:rPr lang="tr-TR" dirty="0" err="1" smtClean="0">
                <a:latin typeface="Times New Roman" pitchFamily="18" charset="0"/>
                <a:cs typeface="Times New Roman" pitchFamily="18" charset="0"/>
              </a:rPr>
              <a:t>Konsepsiyondan</a:t>
            </a:r>
            <a:r>
              <a:rPr lang="tr-TR" dirty="0" smtClean="0">
                <a:latin typeface="Times New Roman" pitchFamily="18" charset="0"/>
                <a:cs typeface="Times New Roman" pitchFamily="18" charset="0"/>
              </a:rPr>
              <a:t> eylemin başlangıcına kadar geçen zamandır.</a:t>
            </a:r>
          </a:p>
          <a:p>
            <a:r>
              <a:rPr lang="tr-TR" b="1" dirty="0" err="1" smtClean="0">
                <a:latin typeface="Times New Roman" pitchFamily="18" charset="0"/>
                <a:cs typeface="Times New Roman" pitchFamily="18" charset="0"/>
              </a:rPr>
              <a:t>Postpartum</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Doğumdan sonra kadının vücudunun gebelik öncesi durumuna dönünceye kadar geçen zaman.</a:t>
            </a:r>
          </a:p>
          <a:p>
            <a:r>
              <a:rPr lang="tr-TR" b="1" dirty="0" err="1" smtClean="0">
                <a:latin typeface="Times New Roman" pitchFamily="18" charset="0"/>
                <a:cs typeface="Times New Roman" pitchFamily="18" charset="0"/>
              </a:rPr>
              <a:t>İntrapartum</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Doğum eyleminin başlangıcından, fetüsün ve </a:t>
            </a:r>
            <a:r>
              <a:rPr lang="tr-TR" dirty="0" err="1" smtClean="0">
                <a:latin typeface="Times New Roman" pitchFamily="18" charset="0"/>
                <a:cs typeface="Times New Roman" pitchFamily="18" charset="0"/>
              </a:rPr>
              <a:t>plesentanın</a:t>
            </a:r>
            <a:r>
              <a:rPr lang="tr-TR" dirty="0" smtClean="0">
                <a:latin typeface="Times New Roman" pitchFamily="18" charset="0"/>
                <a:cs typeface="Times New Roman" pitchFamily="18" charset="0"/>
              </a:rPr>
              <a:t> doğuma kadar geçen zaman.</a:t>
            </a:r>
          </a:p>
          <a:p>
            <a:r>
              <a:rPr lang="tr-TR" b="1" dirty="0" err="1" smtClean="0">
                <a:latin typeface="Times New Roman" pitchFamily="18" charset="0"/>
                <a:cs typeface="Times New Roman" pitchFamily="18" charset="0"/>
              </a:rPr>
              <a:t>Gravida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Gebelik sayısı (süresine bakılmaksızın)</a:t>
            </a:r>
          </a:p>
          <a:p>
            <a:r>
              <a:rPr lang="tr-TR" b="1" dirty="0" err="1" smtClean="0">
                <a:latin typeface="Times New Roman" pitchFamily="18" charset="0"/>
                <a:cs typeface="Times New Roman" pitchFamily="18" charset="0"/>
              </a:rPr>
              <a:t>Nulligravida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Hiç gebe kalmamış kadın.</a:t>
            </a:r>
          </a:p>
          <a:p>
            <a:r>
              <a:rPr lang="tr-TR" b="1" dirty="0" err="1" smtClean="0">
                <a:latin typeface="Times New Roman" pitchFamily="18" charset="0"/>
                <a:cs typeface="Times New Roman" pitchFamily="18" charset="0"/>
              </a:rPr>
              <a:t>Primigravida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İlk kez gebe kalan kadın.</a:t>
            </a:r>
          </a:p>
          <a:p>
            <a:r>
              <a:rPr lang="tr-TR" b="1" dirty="0" err="1" smtClean="0">
                <a:latin typeface="Times New Roman" pitchFamily="18" charset="0"/>
                <a:cs typeface="Times New Roman" pitchFamily="18" charset="0"/>
              </a:rPr>
              <a:t>Sekundigravida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İki kez gebelik geçiren kadın</a:t>
            </a:r>
            <a:endParaRPr lang="tr-TR" b="1" dirty="0" smtClean="0">
              <a:latin typeface="Times New Roman" pitchFamily="18" charset="0"/>
              <a:cs typeface="Times New Roman" pitchFamily="18" charset="0"/>
            </a:endParaRPr>
          </a:p>
          <a:p>
            <a:r>
              <a:rPr lang="tr-TR" b="1" dirty="0" err="1" smtClean="0">
                <a:latin typeface="Times New Roman" pitchFamily="18" charset="0"/>
                <a:cs typeface="Times New Roman" pitchFamily="18" charset="0"/>
              </a:rPr>
              <a:t>Multigravida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İki ya da daha fazla gebelik geçirmiş kadın.</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6" name="Rectangle 4"/>
          <p:cNvSpPr>
            <a:spLocks noGrp="1" noChangeArrowheads="1"/>
          </p:cNvSpPr>
          <p:nvPr>
            <p:ph type="title" idx="4294967295"/>
          </p:nvPr>
        </p:nvSpPr>
        <p:spPr>
          <a:xfrm>
            <a:off x="611188" y="228600"/>
            <a:ext cx="7618412" cy="6629400"/>
          </a:xfrm>
        </p:spPr>
        <p:txBody>
          <a:bodyPr/>
          <a:lstStyle/>
          <a:p>
            <a:pPr eaLnBrk="1" hangingPunct="1">
              <a:defRPr/>
            </a:pPr>
            <a:r>
              <a:rPr lang="tr-TR" b="1" i="1" dirty="0" err="1" smtClean="0">
                <a:solidFill>
                  <a:srgbClr val="FF0000"/>
                </a:solidFill>
              </a:rPr>
              <a:t>Fundus</a:t>
            </a:r>
            <a:r>
              <a:rPr lang="tr-TR" b="1" i="1" dirty="0" smtClean="0">
                <a:solidFill>
                  <a:srgbClr val="FF0000"/>
                </a:solidFill>
              </a:rPr>
              <a:t> yüksekliği(cm) x 2/7= </a:t>
            </a:r>
            <a:r>
              <a:rPr lang="tr-TR" b="1" i="1" dirty="0" err="1" smtClean="0">
                <a:solidFill>
                  <a:srgbClr val="FF0000"/>
                </a:solidFill>
              </a:rPr>
              <a:t>Lunar</a:t>
            </a:r>
            <a:r>
              <a:rPr lang="tr-TR" b="1" i="1" dirty="0" smtClean="0">
                <a:solidFill>
                  <a:srgbClr val="FF0000"/>
                </a:solidFill>
              </a:rPr>
              <a:t> ay olarak gebeliğin süresi </a:t>
            </a:r>
            <a:br>
              <a:rPr lang="tr-TR" b="1" i="1" dirty="0" smtClean="0">
                <a:solidFill>
                  <a:srgbClr val="FF0000"/>
                </a:solidFill>
              </a:rPr>
            </a:br>
            <a:r>
              <a:rPr lang="tr-TR" b="1" i="1" dirty="0" smtClean="0"/>
              <a:t/>
            </a:r>
            <a:br>
              <a:rPr lang="tr-TR" b="1" i="1" dirty="0" smtClean="0"/>
            </a:br>
            <a:r>
              <a:rPr lang="tr-TR" b="1" i="1" dirty="0" err="1" smtClean="0"/>
              <a:t>Fundus</a:t>
            </a:r>
            <a:r>
              <a:rPr lang="tr-TR" b="1" i="1" dirty="0" smtClean="0"/>
              <a:t> yüksekliği(cm) x 8/7 = hafta olarak gebeliğin süresi</a:t>
            </a:r>
            <a:br>
              <a:rPr lang="tr-TR" b="1" i="1" dirty="0" smtClean="0"/>
            </a:br>
            <a:r>
              <a:rPr lang="tr-TR" b="1" i="1" dirty="0" smtClean="0"/>
              <a:t/>
            </a:r>
            <a:br>
              <a:rPr lang="tr-TR" b="1" i="1" dirty="0" smtClean="0"/>
            </a:br>
            <a:endParaRPr lang="tr-TR" b="1" i="1" dirty="0" smtClean="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4" name="Rectangle 4"/>
          <p:cNvSpPr>
            <a:spLocks noGrp="1" noChangeArrowheads="1"/>
          </p:cNvSpPr>
          <p:nvPr>
            <p:ph type="title"/>
          </p:nvPr>
        </p:nvSpPr>
        <p:spPr>
          <a:xfrm>
            <a:off x="468313" y="476250"/>
            <a:ext cx="8229600" cy="5976938"/>
          </a:xfrm>
        </p:spPr>
        <p:txBody>
          <a:bodyPr/>
          <a:lstStyle/>
          <a:p>
            <a:pPr algn="l" eaLnBrk="1" hangingPunct="1">
              <a:defRPr/>
            </a:pPr>
            <a:r>
              <a:rPr lang="tr-TR" sz="3200" b="1" dirty="0" err="1" smtClean="0">
                <a:solidFill>
                  <a:schemeClr val="tx1"/>
                </a:solidFill>
              </a:rPr>
              <a:t>Fundus</a:t>
            </a:r>
            <a:r>
              <a:rPr lang="tr-TR" sz="3200" b="1" dirty="0" smtClean="0">
                <a:solidFill>
                  <a:schemeClr val="tx1"/>
                </a:solidFill>
              </a:rPr>
              <a:t> Yüksekliği           Tahmini Gebelik</a:t>
            </a:r>
            <a:br>
              <a:rPr lang="tr-TR" sz="3200" b="1" dirty="0" smtClean="0">
                <a:solidFill>
                  <a:schemeClr val="tx1"/>
                </a:solidFill>
              </a:rPr>
            </a:br>
            <a:r>
              <a:rPr lang="tr-TR" sz="3200" b="1" dirty="0" smtClean="0">
                <a:solidFill>
                  <a:schemeClr val="tx1"/>
                </a:solidFill>
              </a:rPr>
              <a:t>                                              Haftası</a:t>
            </a:r>
            <a:r>
              <a:rPr lang="tr-TR" sz="3200" dirty="0" smtClean="0"/>
              <a:t/>
            </a:r>
            <a:br>
              <a:rPr lang="tr-TR" sz="3200" dirty="0" smtClean="0"/>
            </a:br>
            <a:r>
              <a:rPr lang="tr-TR" sz="3200" dirty="0" smtClean="0"/>
              <a:t>26.7                                        28</a:t>
            </a:r>
            <a:br>
              <a:rPr lang="tr-TR" sz="3200" dirty="0" smtClean="0"/>
            </a:br>
            <a:r>
              <a:rPr lang="tr-TR" sz="3200" dirty="0" smtClean="0"/>
              <a:t>30.0                                        32</a:t>
            </a:r>
            <a:br>
              <a:rPr lang="tr-TR" sz="3200" dirty="0" smtClean="0"/>
            </a:br>
            <a:r>
              <a:rPr lang="tr-TR" sz="3200" dirty="0" smtClean="0"/>
              <a:t>32.0                                        36</a:t>
            </a:r>
            <a:br>
              <a:rPr lang="tr-TR" sz="3200" dirty="0" smtClean="0"/>
            </a:br>
            <a:r>
              <a:rPr lang="tr-TR" sz="3200" dirty="0" smtClean="0"/>
              <a:t>37.7                                        40</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92500" lnSpcReduction="20000"/>
          </a:bodyPr>
          <a:lstStyle/>
          <a:p>
            <a:pPr>
              <a:buNone/>
            </a:pPr>
            <a:r>
              <a:rPr lang="tr-TR" dirty="0" smtClean="0"/>
              <a:t>Genelde fetüsün yaşı için doğru kriter ağırlığından çok uzunluğudur. Bu amaçla gebeliğin ilk beş ayında fetüsün uzunluğu, gebelik ayının karesi alınarak, gebeliğin ikinci yarısında ise gebelik ayı 5 ile çarpılarak hesaplanır. </a:t>
            </a:r>
          </a:p>
          <a:p>
            <a:pPr>
              <a:buNone/>
            </a:pPr>
            <a:endParaRPr lang="tr-TR" dirty="0" smtClean="0"/>
          </a:p>
          <a:p>
            <a:pPr>
              <a:buNone/>
            </a:pPr>
            <a:r>
              <a:rPr lang="tr-TR" dirty="0" smtClean="0"/>
              <a:t>Bunun tersine fetüsün yaşı ilk 5 ayda vücut uzunluğunun kare kökü alınarak gebeliğin ikinci yarısında ise vücut uzunluğu beşe bölünerek hesaplanır. </a:t>
            </a:r>
          </a:p>
          <a:p>
            <a:pPr>
              <a:buNone/>
            </a:pPr>
            <a:endParaRPr lang="tr-TR" dirty="0" smtClean="0"/>
          </a:p>
          <a:p>
            <a:pPr>
              <a:buNone/>
            </a:pPr>
            <a:r>
              <a:rPr lang="tr-TR" dirty="0" smtClean="0"/>
              <a:t>Örneğin fetüs 16 cm </a:t>
            </a:r>
            <a:r>
              <a:rPr lang="tr-TR" dirty="0" smtClean="0">
                <a:sym typeface="Wingdings" pitchFamily="2" charset="2"/>
              </a:rPr>
              <a:t> yaklaşık 4 aylık</a:t>
            </a:r>
          </a:p>
          <a:p>
            <a:pPr>
              <a:buNone/>
            </a:pPr>
            <a:r>
              <a:rPr lang="tr-TR" dirty="0" smtClean="0">
                <a:sym typeface="Wingdings" pitchFamily="2" charset="2"/>
              </a:rPr>
              <a:t>                          35 cm  yaklaşık 7 aylıktır.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Fetal</a:t>
            </a:r>
            <a:r>
              <a:rPr lang="tr-TR" dirty="0" smtClean="0"/>
              <a:t> hareketler ve kalp atımları</a:t>
            </a:r>
            <a:endParaRPr lang="tr-TR" dirty="0"/>
          </a:p>
        </p:txBody>
      </p:sp>
      <p:sp>
        <p:nvSpPr>
          <p:cNvPr id="3" name="2 İçerik Yer Tutucusu"/>
          <p:cNvSpPr>
            <a:spLocks noGrp="1"/>
          </p:cNvSpPr>
          <p:nvPr>
            <p:ph idx="1"/>
          </p:nvPr>
        </p:nvSpPr>
        <p:spPr>
          <a:xfrm>
            <a:off x="457200" y="1340768"/>
            <a:ext cx="8229600" cy="4785395"/>
          </a:xfrm>
        </p:spPr>
        <p:txBody>
          <a:bodyPr/>
          <a:lstStyle/>
          <a:p>
            <a:pPr>
              <a:buNone/>
            </a:pPr>
            <a:r>
              <a:rPr lang="tr-TR" dirty="0" err="1" smtClean="0"/>
              <a:t>Fetal</a:t>
            </a:r>
            <a:r>
              <a:rPr lang="tr-TR" dirty="0" smtClean="0"/>
              <a:t> hareketler anne tarafından 16-22. haftalarda hissedilir. </a:t>
            </a:r>
            <a:r>
              <a:rPr lang="tr-TR" dirty="0" err="1" smtClean="0"/>
              <a:t>Multipar</a:t>
            </a:r>
            <a:r>
              <a:rPr lang="tr-TR" dirty="0" smtClean="0"/>
              <a:t> anneler bu hareketleri </a:t>
            </a:r>
            <a:r>
              <a:rPr lang="tr-TR" dirty="0" err="1" smtClean="0"/>
              <a:t>primiparlara</a:t>
            </a:r>
            <a:r>
              <a:rPr lang="tr-TR" dirty="0" smtClean="0"/>
              <a:t> göre daha erken hissederler. </a:t>
            </a:r>
          </a:p>
          <a:p>
            <a:pPr>
              <a:buNone/>
            </a:pPr>
            <a:r>
              <a:rPr lang="tr-TR" dirty="0" err="1" smtClean="0"/>
              <a:t>Fetal</a:t>
            </a:r>
            <a:r>
              <a:rPr lang="tr-TR" dirty="0" smtClean="0"/>
              <a:t> kalp atımları </a:t>
            </a:r>
            <a:r>
              <a:rPr lang="tr-TR" dirty="0" err="1" smtClean="0"/>
              <a:t>fötoskopla</a:t>
            </a:r>
            <a:r>
              <a:rPr lang="tr-TR" dirty="0" smtClean="0"/>
              <a:t> en erken 16. haftada fakat genellikle 19-20. haftalarda duyulur. </a:t>
            </a:r>
            <a:r>
              <a:rPr lang="tr-TR" dirty="0" err="1" smtClean="0"/>
              <a:t>Ultrasonugrafik</a:t>
            </a:r>
            <a:r>
              <a:rPr lang="tr-TR" dirty="0" smtClean="0"/>
              <a:t> </a:t>
            </a:r>
            <a:r>
              <a:rPr lang="tr-TR" dirty="0" err="1" smtClean="0"/>
              <a:t>doppler</a:t>
            </a:r>
            <a:r>
              <a:rPr lang="tr-TR" dirty="0" smtClean="0"/>
              <a:t> ile 10-12. haftalarda da </a:t>
            </a:r>
            <a:r>
              <a:rPr lang="tr-TR" dirty="0" err="1" smtClean="0"/>
              <a:t>tesbit</a:t>
            </a:r>
            <a:r>
              <a:rPr lang="tr-TR" dirty="0" smtClean="0"/>
              <a:t> edilebilir. </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fontScale="90000"/>
          </a:bodyPr>
          <a:lstStyle/>
          <a:p>
            <a:pPr eaLnBrk="1" hangingPunct="1">
              <a:defRPr/>
            </a:pPr>
            <a:r>
              <a:rPr lang="tr-TR" dirty="0" smtClean="0"/>
              <a:t>Son </a:t>
            </a:r>
            <a:r>
              <a:rPr lang="tr-TR" dirty="0" err="1" smtClean="0"/>
              <a:t>Menstruasyon</a:t>
            </a:r>
            <a:r>
              <a:rPr lang="tr-TR" dirty="0" smtClean="0"/>
              <a:t> Tarihine Göre Doğum Tarihinin Hesaplanması</a:t>
            </a:r>
          </a:p>
        </p:txBody>
      </p:sp>
      <p:sp>
        <p:nvSpPr>
          <p:cNvPr id="111619" name="Rectangle 3"/>
          <p:cNvSpPr>
            <a:spLocks noGrp="1" noChangeArrowheads="1"/>
          </p:cNvSpPr>
          <p:nvPr>
            <p:ph type="body" idx="1"/>
          </p:nvPr>
        </p:nvSpPr>
        <p:spPr/>
        <p:txBody>
          <a:bodyPr/>
          <a:lstStyle/>
          <a:p>
            <a:pPr eaLnBrk="1" hangingPunct="1">
              <a:buFontTx/>
              <a:buNone/>
            </a:pPr>
            <a:r>
              <a:rPr lang="tr-TR" smtClean="0"/>
              <a:t>	Gebelik 28 günlük 10 lunar ay sürer (9 takvim ayı). Gebeliğin ortalama süresi fertilizasyondan itibaren 267 gündür.Tıbbi ya da gebelik komplikasyonu olmazsa gebeliğin süresi daha önceki gebeliklerin ve daha önceki gebeliklerin sayısı (genellikle sayı arttıkça süre uzar) gibi etkenlerden etkilenir.</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pPr eaLnBrk="1" hangingPunct="1">
              <a:defRPr/>
            </a:pPr>
            <a:r>
              <a:rPr lang="tr-TR" smtClean="0"/>
              <a:t>Nagele Kuralı</a:t>
            </a:r>
          </a:p>
        </p:txBody>
      </p:sp>
      <p:sp>
        <p:nvSpPr>
          <p:cNvPr id="112643" name="Rectangle 3"/>
          <p:cNvSpPr>
            <a:spLocks noGrp="1" noChangeArrowheads="1"/>
          </p:cNvSpPr>
          <p:nvPr>
            <p:ph type="body" idx="1"/>
          </p:nvPr>
        </p:nvSpPr>
        <p:spPr/>
        <p:txBody>
          <a:bodyPr/>
          <a:lstStyle/>
          <a:p>
            <a:pPr eaLnBrk="1" hangingPunct="1">
              <a:buFontTx/>
              <a:buNone/>
            </a:pPr>
            <a:r>
              <a:rPr lang="tr-TR" dirty="0" smtClean="0"/>
              <a:t>	Son </a:t>
            </a:r>
            <a:r>
              <a:rPr lang="tr-TR" dirty="0" err="1" smtClean="0"/>
              <a:t>mensturasyon</a:t>
            </a:r>
            <a:r>
              <a:rPr lang="tr-TR" dirty="0" smtClean="0"/>
              <a:t> periyodunun gününe 7 gün eklenir ve 3 ay çıkarılır.</a:t>
            </a:r>
          </a:p>
          <a:p>
            <a:pPr eaLnBrk="1" hangingPunct="1">
              <a:buFontTx/>
              <a:buNone/>
            </a:pPr>
            <a:r>
              <a:rPr lang="tr-TR" dirty="0" smtClean="0"/>
              <a:t>Yapılan araştırmalar kadınların %4’ünün hesaplanan günde doğum yaptığını,%96’sının ise bu günden 7 gün önce ya da 7 gün sonra doğum yaptığını göstermektedir.</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571500" y="1214438"/>
            <a:ext cx="2816225" cy="523875"/>
          </a:xfrm>
          <a:prstGeom prst="rect">
            <a:avLst/>
          </a:prstGeom>
          <a:noFill/>
          <a:ln w="9525">
            <a:noFill/>
            <a:miter lim="800000"/>
            <a:headEnd/>
            <a:tailEnd/>
          </a:ln>
        </p:spPr>
        <p:txBody>
          <a:bodyPr wrap="none">
            <a:spAutoFit/>
          </a:bodyPr>
          <a:lstStyle/>
          <a:p>
            <a:r>
              <a:rPr lang="tr-TR" sz="2800" b="1" dirty="0">
                <a:solidFill>
                  <a:schemeClr val="tx2"/>
                </a:solidFill>
                <a:latin typeface="Times New Roman" pitchFamily="18" charset="0"/>
                <a:cs typeface="Times New Roman" pitchFamily="18" charset="0"/>
                <a:sym typeface="Wingdings" pitchFamily="2" charset="2"/>
              </a:rPr>
              <a:t></a:t>
            </a:r>
            <a:r>
              <a:rPr lang="tr-TR" sz="2800" b="1" dirty="0">
                <a:solidFill>
                  <a:schemeClr val="tx2"/>
                </a:solidFill>
                <a:latin typeface="Times New Roman" pitchFamily="18" charset="0"/>
                <a:cs typeface="Times New Roman" pitchFamily="18" charset="0"/>
              </a:rPr>
              <a:t> </a:t>
            </a:r>
            <a:r>
              <a:rPr lang="tr-TR" sz="2800" b="1" dirty="0" err="1">
                <a:solidFill>
                  <a:schemeClr val="tx2"/>
                </a:solidFill>
                <a:latin typeface="Times New Roman" pitchFamily="18" charset="0"/>
                <a:cs typeface="Times New Roman" pitchFamily="18" charset="0"/>
              </a:rPr>
              <a:t>Naegele</a:t>
            </a:r>
            <a:r>
              <a:rPr lang="tr-TR" sz="2800" b="1" dirty="0">
                <a:solidFill>
                  <a:schemeClr val="tx2"/>
                </a:solidFill>
                <a:latin typeface="Times New Roman" pitchFamily="18" charset="0"/>
                <a:cs typeface="Times New Roman" pitchFamily="18" charset="0"/>
              </a:rPr>
              <a:t> kuralı</a:t>
            </a:r>
            <a:endParaRPr lang="en-US" sz="2800" b="1" dirty="0">
              <a:solidFill>
                <a:schemeClr val="tx2"/>
              </a:solidFill>
              <a:latin typeface="Times New Roman" pitchFamily="18" charset="0"/>
              <a:cs typeface="Times New Roman" pitchFamily="18" charset="0"/>
            </a:endParaRPr>
          </a:p>
        </p:txBody>
      </p:sp>
      <p:sp>
        <p:nvSpPr>
          <p:cNvPr id="41992" name="Text Box 8"/>
          <p:cNvSpPr txBox="1">
            <a:spLocks noChangeArrowheads="1"/>
          </p:cNvSpPr>
          <p:nvPr/>
        </p:nvSpPr>
        <p:spPr bwMode="auto">
          <a:xfrm>
            <a:off x="642938" y="1714500"/>
            <a:ext cx="7872412" cy="523875"/>
          </a:xfrm>
          <a:prstGeom prst="rect">
            <a:avLst/>
          </a:prstGeom>
          <a:noFill/>
          <a:ln w="9525">
            <a:noFill/>
            <a:miter lim="800000"/>
            <a:headEnd/>
            <a:tailEnd/>
          </a:ln>
        </p:spPr>
        <p:txBody>
          <a:bodyPr wrap="none">
            <a:spAutoFit/>
          </a:bodyPr>
          <a:lstStyle/>
          <a:p>
            <a:r>
              <a:rPr lang="tr-TR" sz="2800">
                <a:latin typeface="Times New Roman" pitchFamily="18" charset="0"/>
                <a:cs typeface="Times New Roman" pitchFamily="18" charset="0"/>
              </a:rPr>
              <a:t>Gebelik SAT itibaren 280 gün (40 hafta: 10 lunar ay) </a:t>
            </a:r>
            <a:endParaRPr lang="en-US" sz="2800">
              <a:latin typeface="Times New Roman" pitchFamily="18" charset="0"/>
              <a:cs typeface="Times New Roman" pitchFamily="18" charset="0"/>
            </a:endParaRPr>
          </a:p>
        </p:txBody>
      </p:sp>
      <p:sp>
        <p:nvSpPr>
          <p:cNvPr id="41993" name="Text Box 9"/>
          <p:cNvSpPr txBox="1">
            <a:spLocks noChangeArrowheads="1"/>
          </p:cNvSpPr>
          <p:nvPr/>
        </p:nvSpPr>
        <p:spPr bwMode="auto">
          <a:xfrm>
            <a:off x="1214438" y="2286000"/>
            <a:ext cx="5033962" cy="523875"/>
          </a:xfrm>
          <a:prstGeom prst="rect">
            <a:avLst/>
          </a:prstGeom>
          <a:noFill/>
          <a:ln w="9525">
            <a:noFill/>
            <a:miter lim="800000"/>
            <a:headEnd/>
            <a:tailEnd/>
          </a:ln>
        </p:spPr>
        <p:txBody>
          <a:bodyPr wrap="none">
            <a:spAutoFit/>
          </a:bodyPr>
          <a:lstStyle/>
          <a:p>
            <a:r>
              <a:rPr lang="tr-TR" sz="2800">
                <a:latin typeface="Times New Roman" pitchFamily="18" charset="0"/>
                <a:cs typeface="Times New Roman" pitchFamily="18" charset="0"/>
              </a:rPr>
              <a:t>MDT = Gün </a:t>
            </a:r>
            <a:r>
              <a:rPr lang="tr-TR" sz="2800" b="1">
                <a:solidFill>
                  <a:srgbClr val="FF3300"/>
                </a:solidFill>
                <a:latin typeface="Times New Roman" pitchFamily="18" charset="0"/>
                <a:cs typeface="Times New Roman" pitchFamily="18" charset="0"/>
              </a:rPr>
              <a:t>+ 7</a:t>
            </a:r>
            <a:r>
              <a:rPr lang="tr-TR" sz="2800">
                <a:latin typeface="Times New Roman" pitchFamily="18" charset="0"/>
                <a:cs typeface="Times New Roman" pitchFamily="18" charset="0"/>
              </a:rPr>
              <a:t>; Ay </a:t>
            </a:r>
            <a:r>
              <a:rPr lang="tr-TR" sz="2800" b="1">
                <a:solidFill>
                  <a:srgbClr val="FF3300"/>
                </a:solidFill>
                <a:latin typeface="Times New Roman" pitchFamily="18" charset="0"/>
                <a:cs typeface="Times New Roman" pitchFamily="18" charset="0"/>
              </a:rPr>
              <a:t>– 3</a:t>
            </a:r>
            <a:r>
              <a:rPr lang="tr-TR" sz="2800">
                <a:latin typeface="Times New Roman" pitchFamily="18" charset="0"/>
                <a:cs typeface="Times New Roman" pitchFamily="18" charset="0"/>
              </a:rPr>
              <a:t> ; Yıl </a:t>
            </a:r>
            <a:r>
              <a:rPr lang="tr-TR" sz="2800" b="1">
                <a:solidFill>
                  <a:srgbClr val="FF3300"/>
                </a:solidFill>
                <a:latin typeface="Times New Roman" pitchFamily="18" charset="0"/>
                <a:cs typeface="Times New Roman" pitchFamily="18" charset="0"/>
              </a:rPr>
              <a:t>+ 1</a:t>
            </a:r>
            <a:r>
              <a:rPr lang="tr-TR" sz="2800">
                <a:latin typeface="Times New Roman" pitchFamily="18" charset="0"/>
                <a:cs typeface="Times New Roman" pitchFamily="18" charset="0"/>
              </a:rPr>
              <a:t> </a:t>
            </a:r>
            <a:endParaRPr lang="en-US" sz="2800">
              <a:latin typeface="Times New Roman" pitchFamily="18" charset="0"/>
              <a:cs typeface="Times New Roman" pitchFamily="18" charset="0"/>
            </a:endParaRPr>
          </a:p>
        </p:txBody>
      </p:sp>
      <p:sp>
        <p:nvSpPr>
          <p:cNvPr id="41994" name="Text Box 10"/>
          <p:cNvSpPr txBox="1">
            <a:spLocks noChangeArrowheads="1"/>
          </p:cNvSpPr>
          <p:nvPr/>
        </p:nvSpPr>
        <p:spPr bwMode="auto">
          <a:xfrm>
            <a:off x="428625" y="2786063"/>
            <a:ext cx="1357313" cy="523875"/>
          </a:xfrm>
          <a:prstGeom prst="rect">
            <a:avLst/>
          </a:prstGeom>
          <a:noFill/>
          <a:ln w="9525">
            <a:noFill/>
            <a:miter lim="800000"/>
            <a:headEnd/>
            <a:tailEnd/>
          </a:ln>
          <a:effectLst/>
        </p:spPr>
        <p:txBody>
          <a:bodyPr>
            <a:spAutoFit/>
          </a:bodyPr>
          <a:lstStyle/>
          <a:p>
            <a:pPr fontAlgn="auto">
              <a:spcBef>
                <a:spcPts val="0"/>
              </a:spcBef>
              <a:spcAft>
                <a:spcPts val="0"/>
              </a:spcAft>
              <a:defRPr/>
            </a:pPr>
            <a:r>
              <a:rPr lang="tr-TR" sz="2800" b="1" i="1" u="sng" dirty="0">
                <a:solidFill>
                  <a:srgbClr val="FF3399"/>
                </a:solidFill>
                <a:effectLst>
                  <a:outerShdw blurRad="38100" dist="38100" dir="2700000" algn="tl">
                    <a:srgbClr val="000000"/>
                  </a:outerShdw>
                </a:effectLst>
                <a:latin typeface="Times New Roman" pitchFamily="18" charset="0"/>
                <a:cs typeface="Times New Roman" pitchFamily="18" charset="0"/>
              </a:rPr>
              <a:t>Örnek</a:t>
            </a:r>
            <a:endParaRPr lang="en-US" sz="2800" b="1" i="1" u="sng" dirty="0">
              <a:solidFill>
                <a:srgbClr val="FF3399"/>
              </a:solidFill>
              <a:effectLst>
                <a:outerShdw blurRad="38100" dist="38100" dir="2700000" algn="tl">
                  <a:srgbClr val="000000"/>
                </a:outerShdw>
              </a:effectLst>
              <a:latin typeface="Times New Roman" pitchFamily="18" charset="0"/>
              <a:cs typeface="Times New Roman" pitchFamily="18" charset="0"/>
            </a:endParaRPr>
          </a:p>
        </p:txBody>
      </p:sp>
      <p:sp>
        <p:nvSpPr>
          <p:cNvPr id="41995" name="Text Box 11"/>
          <p:cNvSpPr txBox="1">
            <a:spLocks noChangeArrowheads="1"/>
          </p:cNvSpPr>
          <p:nvPr/>
        </p:nvSpPr>
        <p:spPr bwMode="auto">
          <a:xfrm>
            <a:off x="1428750" y="3286125"/>
            <a:ext cx="2655888" cy="523875"/>
          </a:xfrm>
          <a:prstGeom prst="rect">
            <a:avLst/>
          </a:prstGeom>
          <a:noFill/>
          <a:ln w="9525">
            <a:noFill/>
            <a:miter lim="800000"/>
            <a:headEnd/>
            <a:tailEnd/>
          </a:ln>
        </p:spPr>
        <p:txBody>
          <a:bodyPr wrap="none">
            <a:spAutoFit/>
          </a:bodyPr>
          <a:lstStyle/>
          <a:p>
            <a:r>
              <a:rPr lang="tr-TR" sz="2800" b="1" dirty="0">
                <a:latin typeface="Times New Roman" pitchFamily="18" charset="0"/>
                <a:cs typeface="Times New Roman" pitchFamily="18" charset="0"/>
              </a:rPr>
              <a:t>SAT:</a:t>
            </a:r>
            <a:r>
              <a:rPr lang="tr-TR" sz="2800" dirty="0">
                <a:latin typeface="Times New Roman" pitchFamily="18" charset="0"/>
                <a:cs typeface="Times New Roman" pitchFamily="18" charset="0"/>
              </a:rPr>
              <a:t> 10. 6. 2004</a:t>
            </a:r>
            <a:endParaRPr lang="en-US" sz="2800" dirty="0">
              <a:latin typeface="Times New Roman" pitchFamily="18" charset="0"/>
              <a:cs typeface="Times New Roman" pitchFamily="18" charset="0"/>
            </a:endParaRPr>
          </a:p>
        </p:txBody>
      </p:sp>
      <p:sp>
        <p:nvSpPr>
          <p:cNvPr id="41996" name="Text Box 12"/>
          <p:cNvSpPr txBox="1">
            <a:spLocks noChangeArrowheads="1"/>
          </p:cNvSpPr>
          <p:nvPr/>
        </p:nvSpPr>
        <p:spPr bwMode="auto">
          <a:xfrm>
            <a:off x="428625" y="4000500"/>
            <a:ext cx="4421188" cy="523875"/>
          </a:xfrm>
          <a:prstGeom prst="rect">
            <a:avLst/>
          </a:prstGeom>
          <a:noFill/>
          <a:ln w="9525">
            <a:noFill/>
            <a:miter lim="800000"/>
            <a:headEnd/>
            <a:tailEnd/>
          </a:ln>
        </p:spPr>
        <p:txBody>
          <a:bodyPr wrap="none">
            <a:spAutoFit/>
          </a:bodyPr>
          <a:lstStyle/>
          <a:p>
            <a:r>
              <a:rPr lang="tr-TR" sz="2800" b="1">
                <a:latin typeface="Times New Roman" pitchFamily="18" charset="0"/>
                <a:cs typeface="Times New Roman" pitchFamily="18" charset="0"/>
              </a:rPr>
              <a:t>MDT:</a:t>
            </a:r>
            <a:r>
              <a:rPr lang="tr-TR" sz="2800">
                <a:latin typeface="Times New Roman" pitchFamily="18" charset="0"/>
                <a:cs typeface="Times New Roman" pitchFamily="18" charset="0"/>
              </a:rPr>
              <a:t> 10 </a:t>
            </a:r>
            <a:r>
              <a:rPr lang="tr-TR" sz="2800">
                <a:solidFill>
                  <a:srgbClr val="FF3399"/>
                </a:solidFill>
                <a:latin typeface="Times New Roman" pitchFamily="18" charset="0"/>
                <a:cs typeface="Times New Roman" pitchFamily="18" charset="0"/>
              </a:rPr>
              <a:t>+ 7</a:t>
            </a:r>
            <a:r>
              <a:rPr lang="tr-TR" sz="2800">
                <a:latin typeface="Times New Roman" pitchFamily="18" charset="0"/>
                <a:cs typeface="Times New Roman" pitchFamily="18" charset="0"/>
              </a:rPr>
              <a:t>. 6 </a:t>
            </a:r>
            <a:r>
              <a:rPr lang="tr-TR" sz="2800">
                <a:solidFill>
                  <a:srgbClr val="FF3399"/>
                </a:solidFill>
                <a:latin typeface="Times New Roman" pitchFamily="18" charset="0"/>
                <a:cs typeface="Times New Roman" pitchFamily="18" charset="0"/>
              </a:rPr>
              <a:t>- 3</a:t>
            </a:r>
            <a:r>
              <a:rPr lang="tr-TR" sz="2800">
                <a:latin typeface="Times New Roman" pitchFamily="18" charset="0"/>
                <a:cs typeface="Times New Roman" pitchFamily="18" charset="0"/>
              </a:rPr>
              <a:t>. 2004 </a:t>
            </a:r>
            <a:r>
              <a:rPr lang="tr-TR" sz="2800">
                <a:solidFill>
                  <a:srgbClr val="FF3399"/>
                </a:solidFill>
                <a:latin typeface="Times New Roman" pitchFamily="18" charset="0"/>
                <a:cs typeface="Times New Roman" pitchFamily="18" charset="0"/>
              </a:rPr>
              <a:t>+ 1</a:t>
            </a:r>
            <a:endParaRPr lang="en-US" sz="2800">
              <a:solidFill>
                <a:srgbClr val="FF3399"/>
              </a:solidFill>
              <a:latin typeface="Times New Roman" pitchFamily="18" charset="0"/>
              <a:cs typeface="Times New Roman" pitchFamily="18" charset="0"/>
            </a:endParaRPr>
          </a:p>
        </p:txBody>
      </p:sp>
      <p:sp>
        <p:nvSpPr>
          <p:cNvPr id="41997" name="Text Box 13"/>
          <p:cNvSpPr txBox="1">
            <a:spLocks noChangeArrowheads="1"/>
          </p:cNvSpPr>
          <p:nvPr/>
        </p:nvSpPr>
        <p:spPr bwMode="auto">
          <a:xfrm>
            <a:off x="1285875" y="4714875"/>
            <a:ext cx="2820988" cy="523875"/>
          </a:xfrm>
          <a:prstGeom prst="rect">
            <a:avLst/>
          </a:prstGeom>
          <a:noFill/>
          <a:ln w="9525">
            <a:noFill/>
            <a:miter lim="800000"/>
            <a:headEnd/>
            <a:tailEnd/>
          </a:ln>
        </p:spPr>
        <p:txBody>
          <a:bodyPr wrap="none">
            <a:spAutoFit/>
          </a:bodyPr>
          <a:lstStyle/>
          <a:p>
            <a:r>
              <a:rPr lang="tr-TR" sz="2800" b="1">
                <a:latin typeface="Times New Roman" pitchFamily="18" charset="0"/>
                <a:cs typeface="Times New Roman" pitchFamily="18" charset="0"/>
              </a:rPr>
              <a:t>MDT:</a:t>
            </a:r>
            <a:r>
              <a:rPr lang="tr-TR" sz="2800">
                <a:latin typeface="Times New Roman" pitchFamily="18" charset="0"/>
                <a:cs typeface="Times New Roman" pitchFamily="18" charset="0"/>
              </a:rPr>
              <a:t> 17. 3. 2005</a:t>
            </a:r>
            <a:endParaRPr lang="en-US" sz="2800">
              <a:latin typeface="Times New Roman" pitchFamily="18" charset="0"/>
              <a:cs typeface="Times New Roman" pitchFamily="18" charset="0"/>
            </a:endParaRPr>
          </a:p>
        </p:txBody>
      </p:sp>
      <p:sp>
        <p:nvSpPr>
          <p:cNvPr id="41998" name="Text Box 14"/>
          <p:cNvSpPr txBox="1">
            <a:spLocks noChangeArrowheads="1"/>
          </p:cNvSpPr>
          <p:nvPr/>
        </p:nvSpPr>
        <p:spPr bwMode="auto">
          <a:xfrm>
            <a:off x="5500688" y="3286125"/>
            <a:ext cx="2657475" cy="523875"/>
          </a:xfrm>
          <a:prstGeom prst="rect">
            <a:avLst/>
          </a:prstGeom>
          <a:noFill/>
          <a:ln w="9525">
            <a:noFill/>
            <a:miter lim="800000"/>
            <a:headEnd/>
            <a:tailEnd/>
          </a:ln>
        </p:spPr>
        <p:txBody>
          <a:bodyPr wrap="none">
            <a:spAutoFit/>
          </a:bodyPr>
          <a:lstStyle/>
          <a:p>
            <a:r>
              <a:rPr lang="tr-TR" sz="2800" b="1">
                <a:latin typeface="Times New Roman" pitchFamily="18" charset="0"/>
                <a:cs typeface="Times New Roman" pitchFamily="18" charset="0"/>
              </a:rPr>
              <a:t>SAT:</a:t>
            </a:r>
            <a:r>
              <a:rPr lang="tr-TR" sz="2800">
                <a:latin typeface="Times New Roman" pitchFamily="18" charset="0"/>
                <a:cs typeface="Times New Roman" pitchFamily="18" charset="0"/>
              </a:rPr>
              <a:t> 28. 6. 2004</a:t>
            </a:r>
            <a:endParaRPr lang="en-US" sz="2800">
              <a:latin typeface="Times New Roman" pitchFamily="18" charset="0"/>
              <a:cs typeface="Times New Roman" pitchFamily="18" charset="0"/>
            </a:endParaRPr>
          </a:p>
        </p:txBody>
      </p:sp>
      <p:sp>
        <p:nvSpPr>
          <p:cNvPr id="41999" name="Text Box 15"/>
          <p:cNvSpPr txBox="1">
            <a:spLocks noChangeArrowheads="1"/>
          </p:cNvSpPr>
          <p:nvPr/>
        </p:nvSpPr>
        <p:spPr bwMode="auto">
          <a:xfrm>
            <a:off x="4772025" y="4000500"/>
            <a:ext cx="4422775" cy="523875"/>
          </a:xfrm>
          <a:prstGeom prst="rect">
            <a:avLst/>
          </a:prstGeom>
          <a:noFill/>
          <a:ln w="9525">
            <a:noFill/>
            <a:miter lim="800000"/>
            <a:headEnd/>
            <a:tailEnd/>
          </a:ln>
        </p:spPr>
        <p:txBody>
          <a:bodyPr wrap="none">
            <a:spAutoFit/>
          </a:bodyPr>
          <a:lstStyle/>
          <a:p>
            <a:r>
              <a:rPr lang="tr-TR" sz="2800" b="1">
                <a:latin typeface="Times New Roman" pitchFamily="18" charset="0"/>
                <a:cs typeface="Times New Roman" pitchFamily="18" charset="0"/>
              </a:rPr>
              <a:t>MDT:</a:t>
            </a:r>
            <a:r>
              <a:rPr lang="tr-TR" sz="2800">
                <a:latin typeface="Times New Roman" pitchFamily="18" charset="0"/>
                <a:cs typeface="Times New Roman" pitchFamily="18" charset="0"/>
              </a:rPr>
              <a:t> 28 </a:t>
            </a:r>
            <a:r>
              <a:rPr lang="tr-TR" sz="2800">
                <a:solidFill>
                  <a:srgbClr val="FF3399"/>
                </a:solidFill>
                <a:latin typeface="Times New Roman" pitchFamily="18" charset="0"/>
                <a:cs typeface="Times New Roman" pitchFamily="18" charset="0"/>
              </a:rPr>
              <a:t>+ 7</a:t>
            </a:r>
            <a:r>
              <a:rPr lang="tr-TR" sz="2800">
                <a:latin typeface="Times New Roman" pitchFamily="18" charset="0"/>
                <a:cs typeface="Times New Roman" pitchFamily="18" charset="0"/>
              </a:rPr>
              <a:t>. 6 </a:t>
            </a:r>
            <a:r>
              <a:rPr lang="tr-TR" sz="2800">
                <a:solidFill>
                  <a:srgbClr val="FF3399"/>
                </a:solidFill>
                <a:latin typeface="Times New Roman" pitchFamily="18" charset="0"/>
                <a:cs typeface="Times New Roman" pitchFamily="18" charset="0"/>
              </a:rPr>
              <a:t>- 2</a:t>
            </a:r>
            <a:r>
              <a:rPr lang="tr-TR" sz="2800">
                <a:latin typeface="Times New Roman" pitchFamily="18" charset="0"/>
                <a:cs typeface="Times New Roman" pitchFamily="18" charset="0"/>
              </a:rPr>
              <a:t>. 2004 </a:t>
            </a:r>
            <a:r>
              <a:rPr lang="tr-TR" sz="2800">
                <a:solidFill>
                  <a:srgbClr val="FF3399"/>
                </a:solidFill>
                <a:latin typeface="Times New Roman" pitchFamily="18" charset="0"/>
                <a:cs typeface="Times New Roman" pitchFamily="18" charset="0"/>
              </a:rPr>
              <a:t>+ 1</a:t>
            </a:r>
            <a:endParaRPr lang="en-US" sz="2800">
              <a:solidFill>
                <a:srgbClr val="FF3399"/>
              </a:solidFill>
              <a:latin typeface="Times New Roman" pitchFamily="18" charset="0"/>
              <a:cs typeface="Times New Roman" pitchFamily="18" charset="0"/>
            </a:endParaRPr>
          </a:p>
        </p:txBody>
      </p:sp>
      <p:sp>
        <p:nvSpPr>
          <p:cNvPr id="42000" name="Text Box 16"/>
          <p:cNvSpPr txBox="1">
            <a:spLocks noChangeArrowheads="1"/>
          </p:cNvSpPr>
          <p:nvPr/>
        </p:nvSpPr>
        <p:spPr bwMode="auto">
          <a:xfrm>
            <a:off x="5500688" y="4714875"/>
            <a:ext cx="2641600" cy="523875"/>
          </a:xfrm>
          <a:prstGeom prst="rect">
            <a:avLst/>
          </a:prstGeom>
          <a:noFill/>
          <a:ln w="9525">
            <a:noFill/>
            <a:miter lim="800000"/>
            <a:headEnd/>
            <a:tailEnd/>
          </a:ln>
        </p:spPr>
        <p:txBody>
          <a:bodyPr wrap="none">
            <a:spAutoFit/>
          </a:bodyPr>
          <a:lstStyle/>
          <a:p>
            <a:r>
              <a:rPr lang="tr-TR" sz="2800" b="1">
                <a:latin typeface="Times New Roman" pitchFamily="18" charset="0"/>
                <a:cs typeface="Times New Roman" pitchFamily="18" charset="0"/>
              </a:rPr>
              <a:t>MDT:</a:t>
            </a:r>
            <a:r>
              <a:rPr lang="tr-TR" sz="2800">
                <a:latin typeface="Times New Roman" pitchFamily="18" charset="0"/>
                <a:cs typeface="Times New Roman" pitchFamily="18" charset="0"/>
              </a:rPr>
              <a:t> 5. 4. 2005</a:t>
            </a:r>
            <a:endParaRPr lang="en-US" sz="2800">
              <a:latin typeface="Times New Roman" pitchFamily="18" charset="0"/>
              <a:cs typeface="Times New Roman" pitchFamily="18" charset="0"/>
            </a:endParaRPr>
          </a:p>
        </p:txBody>
      </p:sp>
      <p:sp>
        <p:nvSpPr>
          <p:cNvPr id="13" name="12 Slayt Numarası Yer Tutucusu"/>
          <p:cNvSpPr>
            <a:spLocks noGrp="1"/>
          </p:cNvSpPr>
          <p:nvPr>
            <p:ph type="sldNum" sz="quarter" idx="12"/>
          </p:nvPr>
        </p:nvSpPr>
        <p:spPr/>
        <p:txBody>
          <a:bodyPr/>
          <a:lstStyle/>
          <a:p>
            <a:pPr>
              <a:defRPr/>
            </a:pPr>
            <a:fld id="{1F72FC23-A5C9-41FA-8225-7ABA233B6D13}" type="slidenum">
              <a:rPr lang="tr-TR"/>
              <a:pPr>
                <a:defRPr/>
              </a:pPr>
              <a:t>36</a:t>
            </a:fld>
            <a:endParaRPr lang="tr-T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wipe(left)">
                                      <p:cBhvr>
                                        <p:cTn id="7" dur="500"/>
                                        <p:tgtEl>
                                          <p:spTgt spid="4198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41992"/>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499"/>
                                          </p:stCondLst>
                                        </p:cTn>
                                        <p:tgtEl>
                                          <p:spTgt spid="41993"/>
                                        </p:tgtEl>
                                        <p:attrNameLst>
                                          <p:attrName>style.visibility</p:attrName>
                                        </p:attrNameLst>
                                      </p:cBhvr>
                                      <p:to>
                                        <p:strVal val="visible"/>
                                      </p:to>
                                    </p:set>
                                  </p:childTnLst>
                                </p:cTn>
                              </p:par>
                            </p:childTnLst>
                          </p:cTn>
                        </p:par>
                        <p:par>
                          <p:cTn id="14" fill="hold">
                            <p:stCondLst>
                              <p:cond delay="1500"/>
                            </p:stCondLst>
                            <p:childTnLst>
                              <p:par>
                                <p:cTn id="15" presetID="1" presetClass="entr" presetSubtype="0" fill="hold" grpId="0" nodeType="afterEffect">
                                  <p:stCondLst>
                                    <p:cond delay="0"/>
                                  </p:stCondLst>
                                  <p:childTnLst>
                                    <p:set>
                                      <p:cBhvr>
                                        <p:cTn id="16" dur="1" fill="hold">
                                          <p:stCondLst>
                                            <p:cond delay="499"/>
                                          </p:stCondLst>
                                        </p:cTn>
                                        <p:tgtEl>
                                          <p:spTgt spid="41994"/>
                                        </p:tgtEl>
                                        <p:attrNameLst>
                                          <p:attrName>style.visibility</p:attrName>
                                        </p:attrNameLst>
                                      </p:cBhvr>
                                      <p:to>
                                        <p:strVal val="visible"/>
                                      </p:to>
                                    </p:set>
                                  </p:childTnLst>
                                </p:cTn>
                              </p:par>
                            </p:childTnLst>
                          </p:cTn>
                        </p:par>
                        <p:par>
                          <p:cTn id="17" fill="hold">
                            <p:stCondLst>
                              <p:cond delay="2000"/>
                            </p:stCondLst>
                            <p:childTnLst>
                              <p:par>
                                <p:cTn id="18" presetID="1" presetClass="entr" presetSubtype="0" fill="hold" grpId="0" nodeType="afterEffect">
                                  <p:stCondLst>
                                    <p:cond delay="0"/>
                                  </p:stCondLst>
                                  <p:childTnLst>
                                    <p:set>
                                      <p:cBhvr>
                                        <p:cTn id="19" dur="1" fill="hold">
                                          <p:stCondLst>
                                            <p:cond delay="499"/>
                                          </p:stCondLst>
                                        </p:cTn>
                                        <p:tgtEl>
                                          <p:spTgt spid="41995"/>
                                        </p:tgtEl>
                                        <p:attrNameLst>
                                          <p:attrName>style.visibility</p:attrName>
                                        </p:attrNameLst>
                                      </p:cBhvr>
                                      <p:to>
                                        <p:strVal val="visible"/>
                                      </p:to>
                                    </p:set>
                                  </p:childTnLst>
                                </p:cTn>
                              </p:par>
                            </p:childTnLst>
                          </p:cTn>
                        </p:par>
                        <p:par>
                          <p:cTn id="20" fill="hold">
                            <p:stCondLst>
                              <p:cond delay="2500"/>
                            </p:stCondLst>
                            <p:childTnLst>
                              <p:par>
                                <p:cTn id="21" presetID="1" presetClass="entr" presetSubtype="0" fill="hold" grpId="0" nodeType="afterEffect">
                                  <p:stCondLst>
                                    <p:cond delay="0"/>
                                  </p:stCondLst>
                                  <p:childTnLst>
                                    <p:set>
                                      <p:cBhvr>
                                        <p:cTn id="22" dur="1" fill="hold">
                                          <p:stCondLst>
                                            <p:cond delay="499"/>
                                          </p:stCondLst>
                                        </p:cTn>
                                        <p:tgtEl>
                                          <p:spTgt spid="41998"/>
                                        </p:tgtEl>
                                        <p:attrNameLst>
                                          <p:attrName>style.visibility</p:attrName>
                                        </p:attrNameLst>
                                      </p:cBhvr>
                                      <p:to>
                                        <p:strVal val="visible"/>
                                      </p:to>
                                    </p:set>
                                  </p:childTnLst>
                                </p:cTn>
                              </p:par>
                            </p:childTnLst>
                          </p:cTn>
                        </p:par>
                        <p:par>
                          <p:cTn id="23" fill="hold">
                            <p:stCondLst>
                              <p:cond delay="3000"/>
                            </p:stCondLst>
                            <p:childTnLst>
                              <p:par>
                                <p:cTn id="24" presetID="1" presetClass="entr" presetSubtype="0" fill="hold" grpId="0" nodeType="afterEffect">
                                  <p:stCondLst>
                                    <p:cond delay="0"/>
                                  </p:stCondLst>
                                  <p:childTnLst>
                                    <p:set>
                                      <p:cBhvr>
                                        <p:cTn id="25" dur="1" fill="hold">
                                          <p:stCondLst>
                                            <p:cond delay="499"/>
                                          </p:stCondLst>
                                        </p:cTn>
                                        <p:tgtEl>
                                          <p:spTgt spid="41996"/>
                                        </p:tgtEl>
                                        <p:attrNameLst>
                                          <p:attrName>style.visibility</p:attrName>
                                        </p:attrNameLst>
                                      </p:cBhvr>
                                      <p:to>
                                        <p:strVal val="visible"/>
                                      </p:to>
                                    </p:set>
                                  </p:childTnLst>
                                </p:cTn>
                              </p:par>
                            </p:childTnLst>
                          </p:cTn>
                        </p:par>
                        <p:par>
                          <p:cTn id="26" fill="hold">
                            <p:stCondLst>
                              <p:cond delay="3500"/>
                            </p:stCondLst>
                            <p:childTnLst>
                              <p:par>
                                <p:cTn id="27" presetID="1" presetClass="entr" presetSubtype="0" fill="hold" grpId="0" nodeType="afterEffect">
                                  <p:stCondLst>
                                    <p:cond delay="0"/>
                                  </p:stCondLst>
                                  <p:childTnLst>
                                    <p:set>
                                      <p:cBhvr>
                                        <p:cTn id="28" dur="1" fill="hold">
                                          <p:stCondLst>
                                            <p:cond delay="499"/>
                                          </p:stCondLst>
                                        </p:cTn>
                                        <p:tgtEl>
                                          <p:spTgt spid="41999"/>
                                        </p:tgtEl>
                                        <p:attrNameLst>
                                          <p:attrName>style.visibility</p:attrName>
                                        </p:attrNameLst>
                                      </p:cBhvr>
                                      <p:to>
                                        <p:strVal val="visible"/>
                                      </p:to>
                                    </p:set>
                                  </p:childTnLst>
                                </p:cTn>
                              </p:par>
                            </p:childTnLst>
                          </p:cTn>
                        </p:par>
                        <p:par>
                          <p:cTn id="29" fill="hold">
                            <p:stCondLst>
                              <p:cond delay="4000"/>
                            </p:stCondLst>
                            <p:childTnLst>
                              <p:par>
                                <p:cTn id="30" presetID="1" presetClass="entr" presetSubtype="0" fill="hold" grpId="0" nodeType="afterEffect">
                                  <p:stCondLst>
                                    <p:cond delay="0"/>
                                  </p:stCondLst>
                                  <p:childTnLst>
                                    <p:set>
                                      <p:cBhvr>
                                        <p:cTn id="31" dur="1" fill="hold">
                                          <p:stCondLst>
                                            <p:cond delay="499"/>
                                          </p:stCondLst>
                                        </p:cTn>
                                        <p:tgtEl>
                                          <p:spTgt spid="41997"/>
                                        </p:tgtEl>
                                        <p:attrNameLst>
                                          <p:attrName>style.visibility</p:attrName>
                                        </p:attrNameLst>
                                      </p:cBhvr>
                                      <p:to>
                                        <p:strVal val="visible"/>
                                      </p:to>
                                    </p:set>
                                  </p:childTnLst>
                                </p:cTn>
                              </p:par>
                            </p:childTnLst>
                          </p:cTn>
                        </p:par>
                        <p:par>
                          <p:cTn id="32" fill="hold">
                            <p:stCondLst>
                              <p:cond delay="4500"/>
                            </p:stCondLst>
                            <p:childTnLst>
                              <p:par>
                                <p:cTn id="33" presetID="1" presetClass="entr" presetSubtype="0" fill="hold" grpId="0" nodeType="afterEffect">
                                  <p:stCondLst>
                                    <p:cond delay="0"/>
                                  </p:stCondLst>
                                  <p:childTnLst>
                                    <p:set>
                                      <p:cBhvr>
                                        <p:cTn id="34" dur="1" fill="hold">
                                          <p:stCondLst>
                                            <p:cond delay="499"/>
                                          </p:stCondLst>
                                        </p:cTn>
                                        <p:tgtEl>
                                          <p:spTgt spid="420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92" grpId="0" autoUpdateAnimBg="0"/>
      <p:bldP spid="41993" grpId="0" autoUpdateAnimBg="0"/>
      <p:bldP spid="41994" grpId="0" autoUpdateAnimBg="0"/>
      <p:bldP spid="41995" grpId="0" autoUpdateAnimBg="0"/>
      <p:bldP spid="41996" grpId="0" autoUpdateAnimBg="0"/>
      <p:bldP spid="41997" grpId="0" autoUpdateAnimBg="0"/>
      <p:bldP spid="41998" grpId="0" autoUpdateAnimBg="0"/>
      <p:bldP spid="41999" grpId="0" autoUpdateAnimBg="0"/>
      <p:bldP spid="42000"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Pelvik</a:t>
            </a:r>
            <a:r>
              <a:rPr lang="tr-TR" dirty="0" smtClean="0"/>
              <a:t> yeterliliğin değerlendirilmesi</a:t>
            </a:r>
            <a:endParaRPr lang="tr-TR" dirty="0"/>
          </a:p>
        </p:txBody>
      </p:sp>
      <p:sp>
        <p:nvSpPr>
          <p:cNvPr id="3" name="2 İçerik Yer Tutucusu"/>
          <p:cNvSpPr>
            <a:spLocks noGrp="1"/>
          </p:cNvSpPr>
          <p:nvPr>
            <p:ph idx="1"/>
          </p:nvPr>
        </p:nvSpPr>
        <p:spPr>
          <a:xfrm>
            <a:off x="457200" y="1268760"/>
            <a:ext cx="8229600" cy="4857403"/>
          </a:xfrm>
        </p:spPr>
        <p:txBody>
          <a:bodyPr/>
          <a:lstStyle/>
          <a:p>
            <a:pPr>
              <a:buNone/>
            </a:pPr>
            <a:r>
              <a:rPr lang="tr-TR" dirty="0" err="1" smtClean="0"/>
              <a:t>Pelvis</a:t>
            </a:r>
            <a:r>
              <a:rPr lang="tr-TR" dirty="0" smtClean="0"/>
              <a:t> ölçüleri normal doğum açısından </a:t>
            </a:r>
            <a:r>
              <a:rPr lang="tr-TR" dirty="0" err="1" smtClean="0"/>
              <a:t>vajinal</a:t>
            </a:r>
            <a:r>
              <a:rPr lang="tr-TR" dirty="0" smtClean="0"/>
              <a:t> muayene ile değerlendirilir. Klinik ölçümler genellikle </a:t>
            </a:r>
            <a:r>
              <a:rPr lang="tr-TR" dirty="0" err="1" smtClean="0"/>
              <a:t>pelvik</a:t>
            </a:r>
            <a:r>
              <a:rPr lang="tr-TR" dirty="0" smtClean="0"/>
              <a:t> muayene sırasında birkaç ölçümle yapılır. </a:t>
            </a:r>
          </a:p>
          <a:p>
            <a:pPr>
              <a:buNone/>
            </a:pPr>
            <a:r>
              <a:rPr lang="tr-TR" dirty="0" err="1" smtClean="0"/>
              <a:t>Pelvis</a:t>
            </a:r>
            <a:r>
              <a:rPr lang="tr-TR" dirty="0" smtClean="0"/>
              <a:t> ölçümleri hakkında bilgiler doğum eylemi konusunda ayrıntılı olarak verilecektir.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Psikososyal</a:t>
            </a:r>
            <a:r>
              <a:rPr lang="tr-TR" dirty="0" smtClean="0"/>
              <a:t> değerlendirme</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Annenin </a:t>
            </a:r>
            <a:r>
              <a:rPr lang="tr-TR" dirty="0" err="1" smtClean="0"/>
              <a:t>psikososyal</a:t>
            </a:r>
            <a:r>
              <a:rPr lang="tr-TR" dirty="0" smtClean="0"/>
              <a:t> değerlendirmesini yapmak için şu sorulara cevap aramak gerekir:</a:t>
            </a:r>
          </a:p>
          <a:p>
            <a:r>
              <a:rPr lang="tr-TR" dirty="0" smtClean="0"/>
              <a:t>*Gebeliği isteyip istemediği</a:t>
            </a:r>
          </a:p>
          <a:p>
            <a:r>
              <a:rPr lang="tr-TR" dirty="0" smtClean="0"/>
              <a:t>Gebeliğin planlı olup olmadığı</a:t>
            </a:r>
          </a:p>
          <a:p>
            <a:r>
              <a:rPr lang="tr-TR" dirty="0" smtClean="0"/>
              <a:t>Ailenin ekonomik durumu</a:t>
            </a:r>
          </a:p>
          <a:p>
            <a:r>
              <a:rPr lang="tr-TR" dirty="0" smtClean="0"/>
              <a:t>Ailedeki çocuk sayısı</a:t>
            </a:r>
          </a:p>
          <a:p>
            <a:r>
              <a:rPr lang="tr-TR" dirty="0" smtClean="0"/>
              <a:t>Destek sistemleri</a:t>
            </a:r>
          </a:p>
          <a:p>
            <a:r>
              <a:rPr lang="tr-TR" dirty="0" smtClean="0"/>
              <a:t>Annenin kültürel ve dini temeli</a:t>
            </a:r>
          </a:p>
          <a:p>
            <a:r>
              <a:rPr lang="tr-TR" dirty="0" err="1" smtClean="0"/>
              <a:t>İnfertilite</a:t>
            </a:r>
            <a:r>
              <a:rPr lang="tr-TR" dirty="0" smtClean="0"/>
              <a:t> hikayesi</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Riskli durumların değerlendirilmesi</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Gebelik </a:t>
            </a:r>
            <a:r>
              <a:rPr lang="tr-TR" dirty="0" err="1" smtClean="0"/>
              <a:t>perinatal</a:t>
            </a:r>
            <a:r>
              <a:rPr lang="tr-TR" dirty="0" smtClean="0"/>
              <a:t> </a:t>
            </a:r>
            <a:r>
              <a:rPr lang="tr-TR" dirty="0" err="1" smtClean="0"/>
              <a:t>morbidite</a:t>
            </a:r>
            <a:r>
              <a:rPr lang="tr-TR" dirty="0" smtClean="0"/>
              <a:t> ve </a:t>
            </a:r>
            <a:r>
              <a:rPr lang="tr-TR" dirty="0" err="1" smtClean="0"/>
              <a:t>mortalite</a:t>
            </a:r>
            <a:r>
              <a:rPr lang="tr-TR" dirty="0" smtClean="0"/>
              <a:t> açısından risk taşır. </a:t>
            </a:r>
            <a:r>
              <a:rPr lang="tr-TR" dirty="0" err="1" smtClean="0"/>
              <a:t>Perinatal</a:t>
            </a:r>
            <a:r>
              <a:rPr lang="tr-TR" dirty="0" smtClean="0"/>
              <a:t> </a:t>
            </a:r>
            <a:r>
              <a:rPr lang="tr-TR" dirty="0" err="1" smtClean="0"/>
              <a:t>morbidite</a:t>
            </a:r>
            <a:r>
              <a:rPr lang="tr-TR" dirty="0" smtClean="0"/>
              <a:t> ve </a:t>
            </a:r>
            <a:r>
              <a:rPr lang="tr-TR" dirty="0" err="1" smtClean="0"/>
              <a:t>mortalite</a:t>
            </a:r>
            <a:r>
              <a:rPr lang="tr-TR" dirty="0" smtClean="0"/>
              <a:t> temel olarak aşağıdaki faktörlerden etkilenir. </a:t>
            </a:r>
          </a:p>
          <a:p>
            <a:pPr>
              <a:buNone/>
            </a:pPr>
            <a:r>
              <a:rPr lang="tr-TR" dirty="0" smtClean="0"/>
              <a:t>Annenin sosyoekonomik statüsü </a:t>
            </a:r>
          </a:p>
          <a:p>
            <a:pPr>
              <a:buNone/>
            </a:pPr>
            <a:r>
              <a:rPr lang="tr-TR" dirty="0" err="1" smtClean="0"/>
              <a:t>Prenatal</a:t>
            </a:r>
            <a:r>
              <a:rPr lang="tr-TR" dirty="0" smtClean="0"/>
              <a:t> bakımın niteliği</a:t>
            </a:r>
          </a:p>
          <a:p>
            <a:pPr>
              <a:buNone/>
            </a:pPr>
            <a:r>
              <a:rPr lang="tr-TR" dirty="0" smtClean="0"/>
              <a:t>Anne yaşı</a:t>
            </a:r>
          </a:p>
          <a:p>
            <a:pPr>
              <a:buNone/>
            </a:pPr>
            <a:r>
              <a:rPr lang="tr-TR" dirty="0" smtClean="0"/>
              <a:t>Gebelik sayısı</a:t>
            </a:r>
          </a:p>
          <a:p>
            <a:pPr>
              <a:buNone/>
            </a:pPr>
            <a:r>
              <a:rPr lang="tr-TR" dirty="0" smtClean="0"/>
              <a:t>Beslenme durumu</a:t>
            </a:r>
          </a:p>
          <a:p>
            <a:pPr>
              <a:buNone/>
            </a:pPr>
            <a:r>
              <a:rPr lang="tr-TR" dirty="0" smtClean="0"/>
              <a:t>Geçmiş </a:t>
            </a:r>
            <a:r>
              <a:rPr lang="tr-TR" dirty="0" err="1" smtClean="0"/>
              <a:t>obstetrik</a:t>
            </a:r>
            <a:r>
              <a:rPr lang="tr-TR" dirty="0" smtClean="0"/>
              <a:t> hikaye</a:t>
            </a:r>
          </a:p>
          <a:p>
            <a:pPr>
              <a:buNone/>
            </a:pPr>
            <a:r>
              <a:rPr lang="tr-TR" dirty="0" smtClean="0"/>
              <a:t>Şimdiki gebeliğindeki problemler</a:t>
            </a:r>
          </a:p>
          <a:p>
            <a:pPr>
              <a:buNone/>
            </a:pPr>
            <a:r>
              <a:rPr lang="tr-TR" dirty="0" smtClean="0"/>
              <a:t>Sistemik hastalıkları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tr-TR" b="1" dirty="0" smtClean="0">
                <a:latin typeface="Times New Roman" pitchFamily="18" charset="0"/>
                <a:cs typeface="Times New Roman" pitchFamily="18" charset="0"/>
              </a:rPr>
              <a:t>Para: </a:t>
            </a:r>
            <a:r>
              <a:rPr lang="tr-TR" dirty="0" smtClean="0">
                <a:latin typeface="Times New Roman" pitchFamily="18" charset="0"/>
                <a:cs typeface="Times New Roman" pitchFamily="18" charset="0"/>
              </a:rPr>
              <a:t>Yaşama kapasitesine erişmiş  (genelde 24. gebelik haftasından sonra) fetüs ya da fetüslerin doğumu ile sonlanan gebelik</a:t>
            </a:r>
          </a:p>
          <a:p>
            <a:r>
              <a:rPr lang="tr-TR" b="1" dirty="0" err="1" smtClean="0">
                <a:latin typeface="Times New Roman" pitchFamily="18" charset="0"/>
                <a:cs typeface="Times New Roman" pitchFamily="18" charset="0"/>
              </a:rPr>
              <a:t>Nullipara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Yaşama kapasitesine erişmiş gebeliği olmayan kadın.</a:t>
            </a:r>
          </a:p>
          <a:p>
            <a:r>
              <a:rPr lang="tr-TR" b="1" dirty="0" err="1" smtClean="0">
                <a:latin typeface="Times New Roman" pitchFamily="18" charset="0"/>
                <a:cs typeface="Times New Roman" pitchFamily="18" charset="0"/>
              </a:rPr>
              <a:t>Primipara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Yaşama kapasitesine erişmiş bir gebeliği olan kadın.</a:t>
            </a:r>
          </a:p>
          <a:p>
            <a:r>
              <a:rPr lang="tr-TR" b="1" dirty="0" err="1" smtClean="0">
                <a:latin typeface="Times New Roman" pitchFamily="18" charset="0"/>
                <a:cs typeface="Times New Roman" pitchFamily="18" charset="0"/>
              </a:rPr>
              <a:t>Multipara</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Yaşama kapasitesine erişmiş iki ve daha fazla gebeliği olan kadın.</a:t>
            </a:r>
          </a:p>
          <a:p>
            <a:r>
              <a:rPr lang="tr-TR" b="1" dirty="0" err="1" smtClean="0">
                <a:latin typeface="Times New Roman" pitchFamily="18" charset="0"/>
                <a:cs typeface="Times New Roman" pitchFamily="18" charset="0"/>
              </a:rPr>
              <a:t>Stillbirth</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Yaşama kapasitesine ölü doğan fetüs.</a:t>
            </a:r>
          </a:p>
          <a:p>
            <a:r>
              <a:rPr lang="tr-TR" b="1" dirty="0" err="1" smtClean="0">
                <a:latin typeface="Times New Roman" pitchFamily="18" charset="0"/>
                <a:cs typeface="Times New Roman" pitchFamily="18" charset="0"/>
              </a:rPr>
              <a:t>Maternal</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Anneye ait.</a:t>
            </a:r>
          </a:p>
          <a:p>
            <a:r>
              <a:rPr lang="tr-TR" b="1" dirty="0" err="1" smtClean="0">
                <a:latin typeface="Times New Roman" pitchFamily="18" charset="0"/>
                <a:cs typeface="Times New Roman" pitchFamily="18" charset="0"/>
              </a:rPr>
              <a:t>Fetal</a:t>
            </a:r>
            <a:r>
              <a:rPr lang="tr-TR" dirty="0" smtClean="0">
                <a:latin typeface="Times New Roman" pitchFamily="18" charset="0"/>
                <a:cs typeface="Times New Roman" pitchFamily="18" charset="0"/>
              </a:rPr>
              <a:t>: Fetüse ait.</a:t>
            </a:r>
          </a:p>
          <a:p>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pPr>
              <a:buNone/>
            </a:pPr>
            <a:r>
              <a:rPr lang="tr-TR" dirty="0" smtClean="0"/>
              <a:t>TAŞKIN L (2016). Doğum ve Kadın Sağlığı Hemşireliği. XIII. Basım. </a:t>
            </a:r>
            <a:r>
              <a:rPr lang="tr-TR" i="1" dirty="0" smtClean="0"/>
              <a:t>Akademisyen Tıp </a:t>
            </a:r>
            <a:r>
              <a:rPr lang="tr-TR" i="1" dirty="0" err="1" smtClean="0"/>
              <a:t>Kitabevi</a:t>
            </a:r>
            <a:r>
              <a:rPr lang="tr-TR" dirty="0" smtClean="0"/>
              <a:t> Ankara.</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764704"/>
            <a:ext cx="8496944" cy="5361459"/>
          </a:xfrm>
        </p:spPr>
        <p:txBody>
          <a:bodyPr/>
          <a:lstStyle/>
          <a:p>
            <a:r>
              <a:rPr lang="tr-TR" dirty="0" err="1" smtClean="0"/>
              <a:t>Gravida</a:t>
            </a:r>
            <a:r>
              <a:rPr lang="tr-TR" dirty="0" smtClean="0"/>
              <a:t> ve paranın hesaplanması:</a:t>
            </a:r>
          </a:p>
          <a:p>
            <a:r>
              <a:rPr lang="tr-TR" dirty="0" err="1" smtClean="0"/>
              <a:t>Gravida</a:t>
            </a:r>
            <a:r>
              <a:rPr lang="tr-TR" dirty="0" smtClean="0"/>
              <a:t> ve para fetüse değil gebelik ve doğuma işaret eder. Çoğul gebelikler bir gebelik ve bir doğum olarak sayılır. </a:t>
            </a:r>
          </a:p>
          <a:p>
            <a:r>
              <a:rPr lang="tr-TR" dirty="0" smtClean="0"/>
              <a:t>T </a:t>
            </a:r>
            <a:r>
              <a:rPr lang="tr-TR" dirty="0" err="1" smtClean="0"/>
              <a:t>ermde</a:t>
            </a:r>
            <a:r>
              <a:rPr lang="tr-TR" dirty="0" smtClean="0"/>
              <a:t> gebelik sayısı</a:t>
            </a:r>
          </a:p>
          <a:p>
            <a:r>
              <a:rPr lang="tr-TR" dirty="0" smtClean="0"/>
              <a:t>P  </a:t>
            </a:r>
            <a:r>
              <a:rPr lang="tr-TR" dirty="0" err="1" smtClean="0"/>
              <a:t>reterm</a:t>
            </a:r>
            <a:r>
              <a:rPr lang="tr-TR" dirty="0" smtClean="0"/>
              <a:t> doğan </a:t>
            </a:r>
            <a:r>
              <a:rPr lang="tr-TR" dirty="0" err="1" smtClean="0"/>
              <a:t>infant</a:t>
            </a:r>
            <a:r>
              <a:rPr lang="tr-TR" dirty="0" smtClean="0"/>
              <a:t> sayısı (37 haftadan önce)</a:t>
            </a:r>
          </a:p>
          <a:p>
            <a:r>
              <a:rPr lang="tr-TR" dirty="0" smtClean="0"/>
              <a:t>A </a:t>
            </a:r>
            <a:r>
              <a:rPr lang="tr-TR" dirty="0" err="1" smtClean="0"/>
              <a:t>bortus</a:t>
            </a:r>
            <a:r>
              <a:rPr lang="tr-TR" dirty="0" smtClean="0"/>
              <a:t> sayısı</a:t>
            </a:r>
          </a:p>
          <a:p>
            <a:r>
              <a:rPr lang="tr-TR" dirty="0" smtClean="0"/>
              <a:t>L ive /yaşayan çocuk sayısı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buNone/>
            </a:pPr>
            <a:r>
              <a:rPr lang="tr-TR" dirty="0" smtClean="0">
                <a:solidFill>
                  <a:srgbClr val="FF0000"/>
                </a:solidFill>
              </a:rPr>
              <a:t>Örnek:</a:t>
            </a:r>
            <a:r>
              <a:rPr lang="tr-TR" dirty="0" smtClean="0"/>
              <a:t> iki kez ilk </a:t>
            </a:r>
            <a:r>
              <a:rPr lang="tr-TR" dirty="0" err="1" smtClean="0"/>
              <a:t>trimesterde</a:t>
            </a:r>
            <a:r>
              <a:rPr lang="tr-TR" dirty="0" smtClean="0"/>
              <a:t> </a:t>
            </a:r>
            <a:r>
              <a:rPr lang="tr-TR" dirty="0" err="1" smtClean="0"/>
              <a:t>abortus</a:t>
            </a:r>
            <a:r>
              <a:rPr lang="tr-TR" dirty="0" smtClean="0"/>
              <a:t> geçirmiş, 26. gebelik haftasında bir ölü doğumu ve halen yaşayan biri 36. gebelik haftasında diğeri 40. gebelik haftasında doğan iki çocuğu var. </a:t>
            </a:r>
          </a:p>
          <a:p>
            <a:r>
              <a:rPr lang="tr-TR" dirty="0" err="1" smtClean="0"/>
              <a:t>Gravida</a:t>
            </a:r>
            <a:r>
              <a:rPr lang="tr-TR" smtClean="0"/>
              <a:t>: </a:t>
            </a:r>
            <a:r>
              <a:rPr lang="tr-TR" smtClean="0"/>
              <a:t>5</a:t>
            </a:r>
            <a:endParaRPr lang="tr-TR" dirty="0" smtClean="0"/>
          </a:p>
          <a:p>
            <a:r>
              <a:rPr lang="tr-TR" dirty="0" smtClean="0"/>
              <a:t>Para: 3</a:t>
            </a:r>
          </a:p>
          <a:p>
            <a:pPr lvl="2"/>
            <a:r>
              <a:rPr lang="tr-TR" dirty="0" smtClean="0"/>
              <a:t>T: 1</a:t>
            </a:r>
          </a:p>
          <a:p>
            <a:pPr lvl="2"/>
            <a:r>
              <a:rPr lang="tr-TR" dirty="0" smtClean="0"/>
              <a:t>P: 1</a:t>
            </a:r>
          </a:p>
          <a:p>
            <a:pPr lvl="2"/>
            <a:r>
              <a:rPr lang="tr-TR" dirty="0" smtClean="0"/>
              <a:t>A: 2</a:t>
            </a:r>
          </a:p>
          <a:p>
            <a:pPr lvl="2"/>
            <a:r>
              <a:rPr lang="tr-TR" dirty="0" smtClean="0"/>
              <a:t>L: 2</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PRENATAL DEĞERLENDİRME YÖNTEMLERİ</a:t>
            </a:r>
            <a:endParaRPr lang="tr-TR" dirty="0"/>
          </a:p>
        </p:txBody>
      </p:sp>
      <p:sp>
        <p:nvSpPr>
          <p:cNvPr id="3" name="2 İçerik Yer Tutucusu"/>
          <p:cNvSpPr>
            <a:spLocks noGrp="1"/>
          </p:cNvSpPr>
          <p:nvPr>
            <p:ph idx="1"/>
          </p:nvPr>
        </p:nvSpPr>
        <p:spPr/>
        <p:txBody>
          <a:bodyPr>
            <a:normAutofit fontScale="70000" lnSpcReduction="20000"/>
          </a:bodyPr>
          <a:lstStyle/>
          <a:p>
            <a:pPr marL="274320" indent="-274320" fontAlgn="auto">
              <a:spcAft>
                <a:spcPts val="0"/>
              </a:spcAft>
              <a:buClr>
                <a:schemeClr val="accent3"/>
              </a:buClr>
              <a:buNone/>
              <a:defRPr/>
            </a:pPr>
            <a:r>
              <a:rPr lang="tr-TR" sz="5200" dirty="0" smtClean="0">
                <a:solidFill>
                  <a:srgbClr val="FF0000"/>
                </a:solidFill>
              </a:rPr>
              <a:t>Hikaye Alma:</a:t>
            </a:r>
          </a:p>
          <a:p>
            <a:pPr marL="274320" indent="-274320" fontAlgn="auto">
              <a:spcAft>
                <a:spcPts val="0"/>
              </a:spcAft>
              <a:buClr>
                <a:schemeClr val="accent3"/>
              </a:buClr>
              <a:buNone/>
              <a:defRPr/>
            </a:pPr>
            <a:r>
              <a:rPr lang="tr-TR" sz="5200" u="sng" dirty="0" err="1" smtClean="0"/>
              <a:t>Obstetrik</a:t>
            </a:r>
            <a:r>
              <a:rPr lang="tr-TR" sz="5200" u="sng" dirty="0" smtClean="0"/>
              <a:t> hikaye</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TPAL </a:t>
            </a:r>
            <a:r>
              <a:rPr lang="tr-TR" dirty="0" err="1" smtClean="0">
                <a:latin typeface="Times New Roman" pitchFamily="18" charset="0"/>
                <a:cs typeface="Times New Roman" pitchFamily="18" charset="0"/>
              </a:rPr>
              <a:t>akronomi</a:t>
            </a:r>
            <a:r>
              <a:rPr lang="tr-TR" dirty="0" smtClean="0">
                <a:latin typeface="Times New Roman" pitchFamily="18" charset="0"/>
                <a:cs typeface="Times New Roman" pitchFamily="18" charset="0"/>
              </a:rPr>
              <a:t> kullanılarak gebelik hikayesi tam olarak alınabilir. </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Önceki gebeliklerin süresi, eylemin ve doğumun süresi, doğum şekli(</a:t>
            </a:r>
            <a:r>
              <a:rPr lang="tr-TR" dirty="0" err="1" smtClean="0">
                <a:latin typeface="Times New Roman" pitchFamily="18" charset="0"/>
                <a:cs typeface="Times New Roman" pitchFamily="18" charset="0"/>
              </a:rPr>
              <a:t>Vajinal</a:t>
            </a:r>
            <a:r>
              <a:rPr lang="tr-TR" dirty="0" smtClean="0">
                <a:latin typeface="Times New Roman" pitchFamily="18" charset="0"/>
                <a:cs typeface="Times New Roman" pitchFamily="18" charset="0"/>
              </a:rPr>
              <a:t>, forseps yada vakum, c/s), anestezi tipi ve komplikasyonlar.</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Önceki çocukların </a:t>
            </a:r>
            <a:r>
              <a:rPr lang="tr-TR" dirty="0" err="1" smtClean="0">
                <a:latin typeface="Times New Roman" pitchFamily="18" charset="0"/>
                <a:cs typeface="Times New Roman" pitchFamily="18" charset="0"/>
              </a:rPr>
              <a:t>perinatal</a:t>
            </a:r>
            <a:r>
              <a:rPr lang="tr-TR" dirty="0" smtClean="0">
                <a:latin typeface="Times New Roman" pitchFamily="18" charset="0"/>
                <a:cs typeface="Times New Roman" pitchFamily="18" charset="0"/>
              </a:rPr>
              <a:t> durumu; </a:t>
            </a:r>
            <a:r>
              <a:rPr lang="tr-TR" dirty="0" err="1" smtClean="0">
                <a:latin typeface="Times New Roman" pitchFamily="18" charset="0"/>
                <a:cs typeface="Times New Roman" pitchFamily="18" charset="0"/>
              </a:rPr>
              <a:t>apgar</a:t>
            </a:r>
            <a:r>
              <a:rPr lang="tr-TR" dirty="0" smtClean="0">
                <a:latin typeface="Times New Roman" pitchFamily="18" charset="0"/>
                <a:cs typeface="Times New Roman" pitchFamily="18" charset="0"/>
              </a:rPr>
              <a:t> skoru, doğum ağırlıkları, büyüme ve gelişme durumu, komplikasyonlar, beslenme şekli(emzirme, biberon)</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Kan grubu ve </a:t>
            </a:r>
            <a:r>
              <a:rPr lang="tr-TR" dirty="0" err="1" smtClean="0">
                <a:latin typeface="Times New Roman" pitchFamily="18" charset="0"/>
                <a:cs typeface="Times New Roman" pitchFamily="18" charset="0"/>
              </a:rPr>
              <a:t>Rh</a:t>
            </a:r>
            <a:r>
              <a:rPr lang="tr-TR" dirty="0" smtClean="0">
                <a:latin typeface="Times New Roman" pitchFamily="18" charset="0"/>
                <a:cs typeface="Times New Roman" pitchFamily="18" charset="0"/>
              </a:rPr>
              <a:t> faktörü</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Doğum öncesi eğitim alıp almadığı</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08720"/>
            <a:ext cx="8229600" cy="5289451"/>
          </a:xfrm>
        </p:spPr>
        <p:txBody>
          <a:bodyPr>
            <a:normAutofit fontScale="85000" lnSpcReduction="20000"/>
          </a:bodyPr>
          <a:lstStyle/>
          <a:p>
            <a:pPr>
              <a:buNone/>
            </a:pPr>
            <a:r>
              <a:rPr lang="tr-TR" sz="3800" b="1" u="sng" dirty="0" smtClean="0">
                <a:latin typeface="Times New Roman" pitchFamily="18" charset="0"/>
                <a:cs typeface="Times New Roman" pitchFamily="18" charset="0"/>
              </a:rPr>
              <a:t>Şimdiki Gebelik</a:t>
            </a:r>
            <a:endParaRPr lang="tr-TR" sz="3800" u="sng"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Son </a:t>
            </a:r>
            <a:r>
              <a:rPr lang="tr-TR" dirty="0" err="1" smtClean="0">
                <a:latin typeface="Times New Roman" pitchFamily="18" charset="0"/>
                <a:cs typeface="Times New Roman" pitchFamily="18" charset="0"/>
              </a:rPr>
              <a:t>menstrual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periodun</a:t>
            </a:r>
            <a:r>
              <a:rPr lang="tr-TR" dirty="0" smtClean="0">
                <a:latin typeface="Times New Roman" pitchFamily="18" charset="0"/>
                <a:cs typeface="Times New Roman" pitchFamily="18" charset="0"/>
              </a:rPr>
              <a:t> ilk günü;Doğum tarihinin tam olarak hesaplanmasını sağlar.</a:t>
            </a:r>
          </a:p>
          <a:p>
            <a:r>
              <a:rPr lang="tr-TR" dirty="0" smtClean="0">
                <a:latin typeface="Times New Roman" pitchFamily="18" charset="0"/>
                <a:cs typeface="Times New Roman" pitchFamily="18" charset="0"/>
              </a:rPr>
              <a:t>Son </a:t>
            </a:r>
            <a:r>
              <a:rPr lang="tr-TR" dirty="0" err="1" smtClean="0">
                <a:latin typeface="Times New Roman" pitchFamily="18" charset="0"/>
                <a:cs typeface="Times New Roman" pitchFamily="18" charset="0"/>
              </a:rPr>
              <a:t>menstrual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perioddan</a:t>
            </a:r>
            <a:r>
              <a:rPr lang="tr-TR" dirty="0" smtClean="0">
                <a:latin typeface="Times New Roman" pitchFamily="18" charset="0"/>
                <a:cs typeface="Times New Roman" pitchFamily="18" charset="0"/>
              </a:rPr>
              <a:t> bu yana,kramp,kanama yada lekelenmenin varlığı</a:t>
            </a:r>
          </a:p>
          <a:p>
            <a:r>
              <a:rPr lang="tr-TR" dirty="0" smtClean="0">
                <a:latin typeface="Times New Roman" pitchFamily="18" charset="0"/>
                <a:cs typeface="Times New Roman" pitchFamily="18" charset="0"/>
              </a:rPr>
              <a:t>Kadının </a:t>
            </a:r>
            <a:r>
              <a:rPr lang="tr-TR" dirty="0" err="1" smtClean="0">
                <a:latin typeface="Times New Roman" pitchFamily="18" charset="0"/>
                <a:cs typeface="Times New Roman" pitchFamily="18" charset="0"/>
              </a:rPr>
              <a:t>konsepsiyon</a:t>
            </a:r>
            <a:r>
              <a:rPr lang="tr-TR" dirty="0" smtClean="0">
                <a:latin typeface="Times New Roman" pitchFamily="18" charset="0"/>
                <a:cs typeface="Times New Roman" pitchFamily="18" charset="0"/>
              </a:rPr>
              <a:t> ve doğum zamanı ile ilgili kendi tahminleri</a:t>
            </a:r>
          </a:p>
          <a:p>
            <a:r>
              <a:rPr lang="tr-TR" dirty="0" smtClean="0">
                <a:latin typeface="Times New Roman" pitchFamily="18" charset="0"/>
                <a:cs typeface="Times New Roman" pitchFamily="18" charset="0"/>
              </a:rPr>
              <a:t>Kadının gebeliğine karşı tutumları(gebelik planlanmış mı? İsteniyor mu?)</a:t>
            </a:r>
          </a:p>
          <a:p>
            <a:r>
              <a:rPr lang="tr-TR" dirty="0" smtClean="0">
                <a:latin typeface="Times New Roman" pitchFamily="18" charset="0"/>
                <a:cs typeface="Times New Roman" pitchFamily="18" charset="0"/>
              </a:rPr>
              <a:t>Son </a:t>
            </a:r>
            <a:r>
              <a:rPr lang="tr-TR" dirty="0" err="1" smtClean="0">
                <a:latin typeface="Times New Roman" pitchFamily="18" charset="0"/>
                <a:cs typeface="Times New Roman" pitchFamily="18" charset="0"/>
              </a:rPr>
              <a:t>mensturasyon</a:t>
            </a:r>
            <a:r>
              <a:rPr lang="tr-TR" dirty="0" smtClean="0">
                <a:latin typeface="Times New Roman" pitchFamily="18" charset="0"/>
                <a:cs typeface="Times New Roman" pitchFamily="18" charset="0"/>
              </a:rPr>
              <a:t> tarihinden itibaren yaşadığı bireysel gebelik belirti ve bulguları (bulantı-kusma, sık idrara çıkma, yorgunluk, göğüslerde hassasiyet vb.)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marL="274320" indent="-274320" fontAlgn="auto">
              <a:spcAft>
                <a:spcPts val="0"/>
              </a:spcAft>
              <a:buClr>
                <a:schemeClr val="accent3"/>
              </a:buClr>
              <a:buNone/>
              <a:defRPr/>
            </a:pPr>
            <a:r>
              <a:rPr lang="tr-TR" sz="3900" b="1" u="sng" dirty="0" smtClean="0">
                <a:latin typeface="Times New Roman" pitchFamily="18" charset="0"/>
                <a:cs typeface="Times New Roman" pitchFamily="18" charset="0"/>
              </a:rPr>
              <a:t>Jinekolojik Hikaye</a:t>
            </a:r>
            <a:endParaRPr lang="tr-TR" dirty="0" smtClean="0">
              <a:latin typeface="Times New Roman" pitchFamily="18" charset="0"/>
              <a:cs typeface="Times New Roman" pitchFamily="18" charset="0"/>
            </a:endParaRP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Geçirdiği enfeksiyonlar(</a:t>
            </a:r>
            <a:r>
              <a:rPr lang="tr-TR" dirty="0" err="1" smtClean="0">
                <a:latin typeface="Times New Roman" pitchFamily="18" charset="0"/>
                <a:cs typeface="Times New Roman" pitchFamily="18" charset="0"/>
              </a:rPr>
              <a:t>vajinal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servikal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tubal</a:t>
            </a:r>
            <a:r>
              <a:rPr lang="tr-TR" dirty="0" smtClean="0">
                <a:latin typeface="Times New Roman" pitchFamily="18" charset="0"/>
                <a:cs typeface="Times New Roman" pitchFamily="18" charset="0"/>
              </a:rPr>
              <a:t>)Cinsel  yolla bulaşan hastalıklar.</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Geçirdiği cerrahi girişimler</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İlk </a:t>
            </a:r>
            <a:r>
              <a:rPr lang="tr-TR" dirty="0" err="1" smtClean="0">
                <a:latin typeface="Times New Roman" pitchFamily="18" charset="0"/>
                <a:cs typeface="Times New Roman" pitchFamily="18" charset="0"/>
              </a:rPr>
              <a:t>menarş</a:t>
            </a:r>
            <a:r>
              <a:rPr lang="tr-TR" dirty="0" smtClean="0">
                <a:latin typeface="Times New Roman" pitchFamily="18" charset="0"/>
                <a:cs typeface="Times New Roman" pitchFamily="18" charset="0"/>
              </a:rPr>
              <a:t> yaşı, </a:t>
            </a:r>
            <a:r>
              <a:rPr lang="tr-TR" dirty="0" err="1" smtClean="0">
                <a:latin typeface="Times New Roman" pitchFamily="18" charset="0"/>
                <a:cs typeface="Times New Roman" pitchFamily="18" charset="0"/>
              </a:rPr>
              <a:t>Menstrurasyonun</a:t>
            </a:r>
            <a:r>
              <a:rPr lang="tr-TR" dirty="0" smtClean="0">
                <a:latin typeface="Times New Roman" pitchFamily="18" charset="0"/>
                <a:cs typeface="Times New Roman" pitchFamily="18" charset="0"/>
              </a:rPr>
              <a:t> süresi,sıklığı ve düzeni, </a:t>
            </a:r>
            <a:r>
              <a:rPr lang="tr-TR" dirty="0" err="1" smtClean="0">
                <a:latin typeface="Times New Roman" pitchFamily="18" charset="0"/>
                <a:cs typeface="Times New Roman" pitchFamily="18" charset="0"/>
              </a:rPr>
              <a:t>Dismenore</a:t>
            </a:r>
            <a:r>
              <a:rPr lang="tr-TR" dirty="0" smtClean="0">
                <a:latin typeface="Times New Roman" pitchFamily="18" charset="0"/>
                <a:cs typeface="Times New Roman" pitchFamily="18" charset="0"/>
              </a:rPr>
              <a:t> hikayesi</a:t>
            </a:r>
          </a:p>
          <a:p>
            <a:pPr marL="274320" indent="-274320" fontAlgn="auto">
              <a:spcAft>
                <a:spcPts val="0"/>
              </a:spcAft>
              <a:buClr>
                <a:schemeClr val="accent3"/>
              </a:buClr>
              <a:buFont typeface="Wingdings 2"/>
              <a:buChar char=""/>
              <a:defRPr/>
            </a:pPr>
            <a:r>
              <a:rPr lang="tr-TR" dirty="0" err="1" smtClean="0">
                <a:latin typeface="Times New Roman" pitchFamily="18" charset="0"/>
                <a:cs typeface="Times New Roman" pitchFamily="18" charset="0"/>
              </a:rPr>
              <a:t>Kontraseptif</a:t>
            </a:r>
            <a:r>
              <a:rPr lang="tr-TR" dirty="0" smtClean="0">
                <a:latin typeface="Times New Roman" pitchFamily="18" charset="0"/>
                <a:cs typeface="Times New Roman" pitchFamily="18" charset="0"/>
              </a:rPr>
              <a:t> hikaye</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Son  </a:t>
            </a:r>
            <a:r>
              <a:rPr lang="tr-TR" dirty="0" err="1" smtClean="0">
                <a:latin typeface="Times New Roman" pitchFamily="18" charset="0"/>
                <a:cs typeface="Times New Roman" pitchFamily="18" charset="0"/>
              </a:rPr>
              <a:t>pap</a:t>
            </a:r>
            <a:r>
              <a:rPr lang="tr-TR" dirty="0" smtClean="0">
                <a:latin typeface="Times New Roman" pitchFamily="18" charset="0"/>
                <a:cs typeface="Times New Roman" pitchFamily="18" charset="0"/>
              </a:rPr>
              <a:t>_</a:t>
            </a:r>
            <a:r>
              <a:rPr lang="tr-TR" dirty="0" err="1" smtClean="0">
                <a:latin typeface="Times New Roman" pitchFamily="18" charset="0"/>
                <a:cs typeface="Times New Roman" pitchFamily="18" charset="0"/>
              </a:rPr>
              <a:t>smear</a:t>
            </a:r>
            <a:r>
              <a:rPr lang="tr-TR" dirty="0" smtClean="0">
                <a:latin typeface="Times New Roman" pitchFamily="18" charset="0"/>
                <a:cs typeface="Times New Roman" pitchFamily="18" charset="0"/>
              </a:rPr>
              <a:t>  tarihi, </a:t>
            </a:r>
            <a:r>
              <a:rPr lang="tr-TR" dirty="0" err="1" smtClean="0">
                <a:latin typeface="Times New Roman" pitchFamily="18" charset="0"/>
                <a:cs typeface="Times New Roman" pitchFamily="18" charset="0"/>
              </a:rPr>
              <a:t>pap</a:t>
            </a:r>
            <a:r>
              <a:rPr lang="tr-TR" dirty="0" smtClean="0">
                <a:latin typeface="Times New Roman" pitchFamily="18" charset="0"/>
                <a:cs typeface="Times New Roman" pitchFamily="18" charset="0"/>
              </a:rPr>
              <a:t>_</a:t>
            </a:r>
            <a:r>
              <a:rPr lang="tr-TR" dirty="0" err="1" smtClean="0">
                <a:latin typeface="Times New Roman" pitchFamily="18" charset="0"/>
                <a:cs typeface="Times New Roman" pitchFamily="18" charset="0"/>
              </a:rPr>
              <a:t>smearde</a:t>
            </a:r>
            <a:r>
              <a:rPr lang="tr-TR" dirty="0" smtClean="0">
                <a:latin typeface="Times New Roman" pitchFamily="18" charset="0"/>
                <a:cs typeface="Times New Roman" pitchFamily="18" charset="0"/>
              </a:rPr>
              <a:t> herhangi bir  anormal  bulgunun bulunup bulunmadığı</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2018</Words>
  <Application>Microsoft Office PowerPoint</Application>
  <PresentationFormat>Ekran Gösterisi (4:3)</PresentationFormat>
  <Paragraphs>217</Paragraphs>
  <Slides>40</Slides>
  <Notes>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40</vt:i4>
      </vt:variant>
    </vt:vector>
  </HeadingPairs>
  <TitlesOfParts>
    <vt:vector size="46" baseType="lpstr">
      <vt:lpstr>Arial</vt:lpstr>
      <vt:lpstr>Calibri</vt:lpstr>
      <vt:lpstr>Times New Roman</vt:lpstr>
      <vt:lpstr>Wingdings</vt:lpstr>
      <vt:lpstr>Wingdings 2</vt:lpstr>
      <vt:lpstr>Ofis Teması</vt:lpstr>
      <vt:lpstr>GEBELİKTE ANNEYİ DEĞERLENDİRME</vt:lpstr>
      <vt:lpstr>GEBELİKTE ANNEYİ DEĞERLENDİRME</vt:lpstr>
      <vt:lpstr>PowerPoint Sunusu</vt:lpstr>
      <vt:lpstr>PowerPoint Sunusu</vt:lpstr>
      <vt:lpstr>PowerPoint Sunusu</vt:lpstr>
      <vt:lpstr>PowerPoint Sunusu</vt:lpstr>
      <vt:lpstr>PRENATAL DEĞERLENDİRME YÖNTEMLERİ</vt:lpstr>
      <vt:lpstr>PowerPoint Sunusu</vt:lpstr>
      <vt:lpstr>PowerPoint Sunusu</vt:lpstr>
      <vt:lpstr>PowerPoint Sunusu</vt:lpstr>
      <vt:lpstr>PowerPoint Sunusu</vt:lpstr>
      <vt:lpstr>PowerPoint Sunusu</vt:lpstr>
      <vt:lpstr>FİZİKSEL MUAYENE: </vt:lpstr>
      <vt:lpstr>PowerPoint Sunusu</vt:lpstr>
      <vt:lpstr>PowerPoint Sunusu</vt:lpstr>
      <vt:lpstr>ABDOMİNAL  MUAYENE:  </vt:lpstr>
      <vt:lpstr>Karın muayenesi 1.Leopold manevraları</vt:lpstr>
      <vt:lpstr>PowerPoint Sunusu</vt:lpstr>
      <vt:lpstr>Pelvik bölgenin değerlendirilmesi </vt:lpstr>
      <vt:lpstr>PowerPoint Sunusu</vt:lpstr>
      <vt:lpstr>PowerPoint Sunusu</vt:lpstr>
      <vt:lpstr>PowerPoint Sunusu</vt:lpstr>
      <vt:lpstr>PowerPoint Sunusu</vt:lpstr>
      <vt:lpstr>PowerPoint Sunusu</vt:lpstr>
      <vt:lpstr>PowerPoint Sunusu</vt:lpstr>
      <vt:lpstr>GEBELİK AYININ SAPTANMASI</vt:lpstr>
      <vt:lpstr>PowerPoint Sunusu</vt:lpstr>
      <vt:lpstr>PowerPoint Sunusu</vt:lpstr>
      <vt:lpstr>Mc. Donald Kuralı:</vt:lpstr>
      <vt:lpstr>Fundus yüksekliği(cm) x 2/7= Lunar ay olarak gebeliğin süresi   Fundus yüksekliği(cm) x 8/7 = hafta olarak gebeliğin süresi  </vt:lpstr>
      <vt:lpstr>Fundus Yüksekliği           Tahmini Gebelik                                               Haftası 26.7                                        28 30.0                                        32 32.0                                        36 37.7                                        40</vt:lpstr>
      <vt:lpstr>PowerPoint Sunusu</vt:lpstr>
      <vt:lpstr>Fetal hareketler ve kalp atımları</vt:lpstr>
      <vt:lpstr>Son Menstruasyon Tarihine Göre Doğum Tarihinin Hesaplanması</vt:lpstr>
      <vt:lpstr>Nagele Kuralı</vt:lpstr>
      <vt:lpstr>PowerPoint Sunusu</vt:lpstr>
      <vt:lpstr>Pelvik yeterliliğin değerlendirilmesi</vt:lpstr>
      <vt:lpstr>Psikososyal değerlendirme</vt:lpstr>
      <vt:lpstr>Riskli durumların değerlendirilmesi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DOĞUM ÖNCESİ BAKIM</dc:title>
  <dc:creator>Administrator</dc:creator>
  <cp:lastModifiedBy>nuran coskun</cp:lastModifiedBy>
  <cp:revision>41</cp:revision>
  <dcterms:created xsi:type="dcterms:W3CDTF">2010-09-01T08:10:51Z</dcterms:created>
  <dcterms:modified xsi:type="dcterms:W3CDTF">2020-10-30T12:11:52Z</dcterms:modified>
</cp:coreProperties>
</file>