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  <p:sldMasterId id="2147483796" r:id="rId2"/>
  </p:sldMasterIdLst>
  <p:notesMasterIdLst>
    <p:notesMasterId r:id="rId30"/>
  </p:notesMasterIdLst>
  <p:sldIdLst>
    <p:sldId id="1037" r:id="rId3"/>
    <p:sldId id="875" r:id="rId4"/>
    <p:sldId id="876" r:id="rId5"/>
    <p:sldId id="991" r:id="rId6"/>
    <p:sldId id="1062" r:id="rId7"/>
    <p:sldId id="1063" r:id="rId8"/>
    <p:sldId id="1064" r:id="rId9"/>
    <p:sldId id="1044" r:id="rId10"/>
    <p:sldId id="549" r:id="rId11"/>
    <p:sldId id="1060" r:id="rId12"/>
    <p:sldId id="1061" r:id="rId13"/>
    <p:sldId id="1065" r:id="rId14"/>
    <p:sldId id="1068" r:id="rId15"/>
    <p:sldId id="1100" r:id="rId16"/>
    <p:sldId id="414" r:id="rId17"/>
    <p:sldId id="418" r:id="rId18"/>
    <p:sldId id="1069" r:id="rId19"/>
    <p:sldId id="1102" r:id="rId20"/>
    <p:sldId id="1052" r:id="rId21"/>
    <p:sldId id="1053" r:id="rId22"/>
    <p:sldId id="556" r:id="rId23"/>
    <p:sldId id="557" r:id="rId24"/>
    <p:sldId id="1024" r:id="rId25"/>
    <p:sldId id="1025" r:id="rId26"/>
    <p:sldId id="423" r:id="rId27"/>
    <p:sldId id="424" r:id="rId28"/>
    <p:sldId id="425" r:id="rId29"/>
  </p:sldIdLst>
  <p:sldSz cx="9144000" cy="6858000" type="screen4x3"/>
  <p:notesSz cx="6858000" cy="96869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3136A"/>
    <a:srgbClr val="1984CC"/>
    <a:srgbClr val="35759D"/>
    <a:srgbClr val="35B19D"/>
    <a:srgbClr val="000000"/>
    <a:srgbClr val="FFFF00"/>
    <a:srgbClr val="B3D3EA"/>
    <a:srgbClr val="78ADC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035" autoAdjust="0"/>
    <p:restoredTop sz="96718" autoAdjust="0"/>
  </p:normalViewPr>
  <p:slideViewPr>
    <p:cSldViewPr>
      <p:cViewPr>
        <p:scale>
          <a:sx n="100" d="100"/>
          <a:sy n="100" d="100"/>
        </p:scale>
        <p:origin x="-1066" y="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8063" y="727075"/>
            <a:ext cx="4841875" cy="363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01290"/>
            <a:ext cx="5486400" cy="43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00898"/>
            <a:ext cx="2971800" cy="4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00898"/>
            <a:ext cx="2971800" cy="4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5A84B25-F10E-47A6-B59A-DADC552DC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0583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8BE9056D-3B8C-C24D-9D15-A9FBB1F063E8}" type="slidenum">
              <a:rPr lang="tr-TR">
                <a:solidFill>
                  <a:srgbClr val="000000"/>
                </a:solidFill>
                <a:latin typeface="Times New Roman" charset="0"/>
              </a:rPr>
              <a:pPr eaLnBrk="1" hangingPunct="1"/>
              <a:t>2</a:t>
            </a:fld>
            <a:endParaRPr lang="tr-T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05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606335"/>
            <a:ext cx="5029200" cy="407658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/>
          <a:p>
            <a:pPr algn="just"/>
            <a:endParaRPr lang="en-US" sz="1000">
              <a:latin typeface="Times New Roman" charset="0"/>
            </a:endParaRPr>
          </a:p>
        </p:txBody>
      </p:sp>
      <p:sp>
        <p:nvSpPr>
          <p:cNvPr id="11059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849313"/>
            <a:ext cx="4516438" cy="3387725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3A3CCCCC-3B44-0142-8787-1401484BC601}" type="slidenum">
              <a:rPr lang="en-GB">
                <a:solidFill>
                  <a:srgbClr val="000000"/>
                </a:solidFill>
                <a:latin typeface="Times New Roman" charset="0"/>
              </a:rPr>
              <a:pPr eaLnBrk="1" hangingPunct="1"/>
              <a:t>3</a:t>
            </a:fld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619" name="Text Box 1"/>
          <p:cNvSpPr txBox="1">
            <a:spLocks noChangeArrowheads="1"/>
          </p:cNvSpPr>
          <p:nvPr/>
        </p:nvSpPr>
        <p:spPr bwMode="auto">
          <a:xfrm>
            <a:off x="1143000" y="726519"/>
            <a:ext cx="4572000" cy="363259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162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1" y="4601290"/>
            <a:ext cx="5472113" cy="435911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marL="274320" indent="-274320" fontAlgn="auto">
              <a:spcAft>
                <a:spcPts val="0"/>
              </a:spcAft>
              <a:buFont typeface="Wingdings"/>
              <a:buNone/>
              <a:defRPr/>
            </a:pPr>
            <a:r>
              <a:rPr lang="tr-TR" dirty="0" smtClean="0">
                <a:latin typeface="Comic Sans MS" pitchFamily="66" charset="0"/>
              </a:rPr>
              <a:t>Tüberkülin (-) (</a:t>
            </a:r>
            <a:r>
              <a:rPr lang="tr-TR" dirty="0" err="1" smtClean="0">
                <a:latin typeface="Comic Sans MS" pitchFamily="66" charset="0"/>
              </a:rPr>
              <a:t>normerjik</a:t>
            </a:r>
            <a:r>
              <a:rPr lang="tr-TR" dirty="0" smtClean="0">
                <a:latin typeface="Comic Sans MS" pitchFamily="66" charset="0"/>
              </a:rPr>
              <a:t>) bir kişide, içinde 1-3 basil bulunan ‘’damlacık çekirdekleri’’ alveollere kadar ulaşabilirse </a:t>
            </a:r>
            <a:r>
              <a:rPr lang="tr-TR" dirty="0" err="1" smtClean="0">
                <a:latin typeface="Comic Sans MS" pitchFamily="66" charset="0"/>
              </a:rPr>
              <a:t>primer</a:t>
            </a:r>
            <a:r>
              <a:rPr lang="tr-TR" dirty="0" smtClean="0">
                <a:latin typeface="Comic Sans MS" pitchFamily="66" charset="0"/>
              </a:rPr>
              <a:t> enfeksiyonu başlatmaktadır.</a:t>
            </a:r>
          </a:p>
          <a:p>
            <a:pPr marL="274320" indent="-274320" fontAlgn="auto">
              <a:spcAft>
                <a:spcPts val="0"/>
              </a:spcAft>
              <a:buFont typeface="Wingdings"/>
              <a:buNone/>
              <a:defRPr/>
            </a:pPr>
            <a:endParaRPr lang="tr-TR" dirty="0" smtClean="0">
              <a:latin typeface="Comic Sans MS" pitchFamily="66" charset="0"/>
            </a:endParaRPr>
          </a:p>
          <a:p>
            <a:pPr marL="274320" indent="-274320" fontAlgn="auto">
              <a:spcAft>
                <a:spcPts val="0"/>
              </a:spcAft>
              <a:buFont typeface="Wingdings"/>
              <a:buNone/>
              <a:defRPr/>
            </a:pPr>
            <a:r>
              <a:rPr lang="tr-TR" dirty="0" smtClean="0">
                <a:latin typeface="Comic Sans MS" pitchFamily="66" charset="0"/>
              </a:rPr>
              <a:t>       </a:t>
            </a:r>
            <a:r>
              <a:rPr lang="tr-TR" dirty="0" err="1" smtClean="0">
                <a:latin typeface="Comic Sans MS" pitchFamily="66" charset="0"/>
              </a:rPr>
              <a:t>Nonspesifik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alveolit</a:t>
            </a:r>
            <a:r>
              <a:rPr lang="tr-TR" dirty="0" smtClean="0">
                <a:latin typeface="Comic Sans MS" pitchFamily="66" charset="0"/>
              </a:rPr>
              <a:t> olarak başlayan olay 3-8 haftalık dönemde şu seyri izler;</a:t>
            </a:r>
          </a:p>
          <a:p>
            <a:pPr marL="457200" indent="-457200" fontAlgn="auto">
              <a:spcAft>
                <a:spcPts val="0"/>
              </a:spcAft>
              <a:buSzPct val="90000"/>
              <a:buFont typeface="+mj-lt"/>
              <a:buAutoNum type="arabicPeriod"/>
              <a:defRPr/>
            </a:pPr>
            <a:r>
              <a:rPr lang="tr-TR" dirty="0" err="1" smtClean="0">
                <a:latin typeface="Comic Sans MS" pitchFamily="66" charset="0"/>
              </a:rPr>
              <a:t>Nötrofil</a:t>
            </a:r>
            <a:r>
              <a:rPr lang="tr-TR" dirty="0" smtClean="0">
                <a:latin typeface="Comic Sans MS" pitchFamily="66" charset="0"/>
              </a:rPr>
              <a:t> hücumu</a:t>
            </a:r>
          </a:p>
          <a:p>
            <a:pPr marL="457200" indent="-457200" fontAlgn="auto">
              <a:spcAft>
                <a:spcPts val="0"/>
              </a:spcAft>
              <a:buSzPct val="90000"/>
              <a:buFont typeface="Wingdings"/>
              <a:buAutoNum type="arabicPeriod"/>
              <a:defRPr/>
            </a:pPr>
            <a:r>
              <a:rPr lang="tr-TR" dirty="0" err="1" smtClean="0">
                <a:latin typeface="Comic Sans MS" pitchFamily="66" charset="0"/>
              </a:rPr>
              <a:t>Monosit</a:t>
            </a:r>
            <a:r>
              <a:rPr lang="tr-TR" dirty="0" smtClean="0">
                <a:latin typeface="Comic Sans MS" pitchFamily="66" charset="0"/>
              </a:rPr>
              <a:t> hücumu(2-3. günler)(aktive olmamış </a:t>
            </a:r>
            <a:r>
              <a:rPr lang="tr-TR" dirty="0" err="1" smtClean="0">
                <a:latin typeface="Comic Sans MS" pitchFamily="66" charset="0"/>
              </a:rPr>
              <a:t>makrofajlar</a:t>
            </a:r>
            <a:r>
              <a:rPr lang="tr-TR" dirty="0" smtClean="0">
                <a:latin typeface="Comic Sans MS" pitchFamily="66" charset="0"/>
              </a:rPr>
              <a:t>)</a:t>
            </a:r>
          </a:p>
          <a:p>
            <a:pPr marL="457200" indent="-457200" fontAlgn="auto">
              <a:spcAft>
                <a:spcPts val="0"/>
              </a:spcAft>
              <a:buSzPct val="90000"/>
              <a:buFont typeface="Wingdings"/>
              <a:buAutoNum type="arabicPeriod"/>
              <a:defRPr/>
            </a:pPr>
            <a:r>
              <a:rPr lang="tr-TR" dirty="0" smtClean="0">
                <a:latin typeface="Comic Sans MS" pitchFamily="66" charset="0"/>
              </a:rPr>
              <a:t>Lenfosit </a:t>
            </a:r>
            <a:r>
              <a:rPr lang="tr-TR" dirty="0" err="1" smtClean="0">
                <a:latin typeface="Comic Sans MS" pitchFamily="66" charset="0"/>
              </a:rPr>
              <a:t>infiltrasyonu</a:t>
            </a:r>
            <a:r>
              <a:rPr lang="tr-TR" dirty="0" smtClean="0">
                <a:latin typeface="Comic Sans MS" pitchFamily="66" charset="0"/>
              </a:rPr>
              <a:t>(10-14.günler)</a:t>
            </a:r>
          </a:p>
          <a:p>
            <a:pPr marL="457200" indent="-457200" fontAlgn="auto">
              <a:spcAft>
                <a:spcPts val="0"/>
              </a:spcAft>
              <a:buSzPct val="90000"/>
              <a:buFont typeface="Wingdings"/>
              <a:buAutoNum type="arabicPeriod"/>
              <a:defRPr/>
            </a:pPr>
            <a:r>
              <a:rPr lang="tr-TR" dirty="0" smtClean="0">
                <a:latin typeface="Comic Sans MS" pitchFamily="66" charset="0"/>
              </a:rPr>
              <a:t>MQ(</a:t>
            </a:r>
            <a:r>
              <a:rPr lang="tr-TR" dirty="0" err="1" smtClean="0">
                <a:latin typeface="Comic Sans MS" pitchFamily="66" charset="0"/>
              </a:rPr>
              <a:t>makrofaj</a:t>
            </a:r>
            <a:r>
              <a:rPr lang="tr-TR" dirty="0" smtClean="0">
                <a:latin typeface="Comic Sans MS" pitchFamily="66" charset="0"/>
              </a:rPr>
              <a:t>) aktivasyonu(3-8.haftalar)</a:t>
            </a:r>
          </a:p>
          <a:p>
            <a:pPr marL="457200" indent="-457200" fontAlgn="auto">
              <a:spcAft>
                <a:spcPts val="0"/>
              </a:spcAft>
              <a:buFont typeface="Wingdings"/>
              <a:buAutoNum type="arabicPeriod"/>
              <a:defRPr/>
            </a:pPr>
            <a:endParaRPr lang="tr-TR" dirty="0" smtClean="0"/>
          </a:p>
          <a:p>
            <a:endParaRPr lang="tr-TR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tr-TR" dirty="0" smtClean="0">
                <a:latin typeface="Comic Sans MS" pitchFamily="66" charset="0"/>
              </a:rPr>
              <a:t>En az 6 ay radyografi bulgularının stabil kalması ve tekrarlayan kültürlerin negatif olması hastalığın aktif olmadığının en iyi göstergesidir.</a:t>
            </a:r>
          </a:p>
          <a:p>
            <a:pPr>
              <a:buFont typeface="Wingdings" pitchFamily="2" charset="2"/>
              <a:buNone/>
            </a:pPr>
            <a:endParaRPr lang="tr-TR" dirty="0" smtClean="0"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8997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Tüberküloz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tanısında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değişik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dokulardan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örnek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alınabilir. Herhangi bir dokudan alınan biyopsi materyalinde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granülomatöz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inflamasyon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görülmesi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özellikle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nekroz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içermesi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TB ile uyumlu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histopatolojik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bulgudur.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Granülomatöz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inflamasyona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birçok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hastalık neden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olabildiği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için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bu bulgu saptanınca ayırıcı tanı gerekir. </a:t>
            </a:r>
            <a:endParaRPr lang="tr-TR" dirty="0" smtClean="0"/>
          </a:p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8062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kazeifikasyon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nekrozunun TB’nin patolojik tanısında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patognomonik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olmadığıdır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  <a:endParaRPr lang="tr-TR" dirty="0" smtClean="0"/>
          </a:p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4810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TB tanısı konulan hastada tedavi rejiminin belirlenmesinde ve hastaya yapılacakların planlanmasında olgu tanımları kullanılır. </a:t>
            </a:r>
            <a:endParaRPr lang="tr-T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6300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8675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4500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5372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5150-4FD7-4802-B0EB-D52217513A72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5/11/2020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018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5/11/2020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303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5/11/2020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8884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14254279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2611759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5182848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7068956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7754976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47349283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3651977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7856945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5/11/2020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344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83405453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212005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0853706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5/11/2020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2655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5/11/2020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71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5/11/2020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205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5/11/2020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930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5/11/2020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18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5/11/2020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991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5/11/2020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9144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1909345-DEE0-4B07-8E32-441AC9DA095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5/11/2020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6189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5372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5576" y="446807"/>
            <a:ext cx="7772400" cy="14700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tr-TR" dirty="0" smtClean="0">
                <a:solidFill>
                  <a:srgbClr val="FF0000"/>
                </a:solidFill>
              </a:rPr>
              <a:t>TÜBERKÜLOZ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5273" y="3564459"/>
            <a:ext cx="8208912" cy="192246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/>
            <a:r>
              <a:rPr lang="tr-TR" b="1" dirty="0" err="1" smtClean="0">
                <a:solidFill>
                  <a:srgbClr val="0000FF"/>
                </a:solidFill>
              </a:rPr>
              <a:t>Prof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Dr</a:t>
            </a:r>
            <a:r>
              <a:rPr lang="tr-TR" b="1" dirty="0" smtClean="0">
                <a:solidFill>
                  <a:srgbClr val="0000FF"/>
                </a:solidFill>
              </a:rPr>
              <a:t> Demet </a:t>
            </a:r>
            <a:r>
              <a:rPr lang="tr-TR" b="1" dirty="0" err="1" smtClean="0">
                <a:solidFill>
                  <a:srgbClr val="0000FF"/>
                </a:solidFill>
              </a:rPr>
              <a:t>Karnak-Prof.Dr.Gökhan</a:t>
            </a:r>
            <a:r>
              <a:rPr lang="tr-TR" b="1" dirty="0" smtClean="0">
                <a:solidFill>
                  <a:srgbClr val="0000FF"/>
                </a:solidFill>
              </a:rPr>
              <a:t> Çelik</a:t>
            </a:r>
          </a:p>
          <a:p>
            <a:pPr eaLnBrk="1" hangingPunct="1"/>
            <a:r>
              <a:rPr lang="tr-TR" dirty="0" smtClean="0">
                <a:solidFill>
                  <a:srgbClr val="0000FF"/>
                </a:solidFill>
              </a:rPr>
              <a:t>Ankara Üniversitesi Tıp Fakültesi </a:t>
            </a:r>
          </a:p>
          <a:p>
            <a:pPr eaLnBrk="1" hangingPunct="1"/>
            <a:r>
              <a:rPr lang="tr-TR" dirty="0" smtClean="0">
                <a:solidFill>
                  <a:srgbClr val="0000FF"/>
                </a:solidFill>
              </a:rPr>
              <a:t>Göğüs Hastalıkları Anabilim Dalı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32856"/>
            <a:ext cx="1431603" cy="14316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114354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8203"/>
            <a:ext cx="8856984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874042"/>
            <a:ext cx="8408837" cy="494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625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tr-TR" dirty="0"/>
              <a:t>Balgam (sabah balgamı steril kaba alınır bir saat içinde laboratuvarda olmalıdır),   x 3</a:t>
            </a:r>
          </a:p>
          <a:p>
            <a:r>
              <a:rPr lang="tr-TR" dirty="0"/>
              <a:t>İndüklenmiş balgam,   x3</a:t>
            </a:r>
          </a:p>
          <a:p>
            <a:r>
              <a:rPr lang="tr-TR" dirty="0"/>
              <a:t>Açlık mide suyu,    x 3</a:t>
            </a:r>
          </a:p>
          <a:p>
            <a:r>
              <a:rPr lang="tr-TR" dirty="0"/>
              <a:t>Bronş lavajı</a:t>
            </a:r>
          </a:p>
          <a:p>
            <a:r>
              <a:rPr lang="tr-TR" dirty="0"/>
              <a:t>BOS</a:t>
            </a:r>
          </a:p>
          <a:p>
            <a:r>
              <a:rPr lang="tr-TR" dirty="0"/>
              <a:t>Plevra sıvısı</a:t>
            </a:r>
          </a:p>
          <a:p>
            <a:r>
              <a:rPr lang="tr-TR" dirty="0"/>
              <a:t>İdrar, x3</a:t>
            </a:r>
          </a:p>
          <a:p>
            <a:r>
              <a:rPr lang="tr-TR" dirty="0"/>
              <a:t>Eklem sıvısı</a:t>
            </a:r>
          </a:p>
          <a:p>
            <a:r>
              <a:rPr lang="tr-TR" dirty="0"/>
              <a:t>Biyopsi materyali</a:t>
            </a:r>
          </a:p>
          <a:p>
            <a:r>
              <a:rPr lang="tr-TR" dirty="0"/>
              <a:t>Yara </a:t>
            </a:r>
            <a:r>
              <a:rPr lang="tr-TR" dirty="0" err="1"/>
              <a:t>sürüntüsü</a:t>
            </a:r>
            <a:endParaRPr lang="tr-TR" dirty="0"/>
          </a:p>
          <a:p>
            <a:r>
              <a:rPr lang="tr-TR" dirty="0"/>
              <a:t>*: </a:t>
            </a:r>
            <a:r>
              <a:rPr lang="tr-TR" dirty="0" err="1"/>
              <a:t>dilüe</a:t>
            </a:r>
            <a:r>
              <a:rPr lang="tr-TR" dirty="0"/>
              <a:t> materyaller eşit miktarda %5’lik NAOH ile karıştırılıp santrifüj edilir çökelti lam yayılır ve kültüre edilir. Buna </a:t>
            </a:r>
            <a:r>
              <a:rPr lang="tr-TR" dirty="0" err="1"/>
              <a:t>dekontaminasyon</a:t>
            </a:r>
            <a:r>
              <a:rPr lang="tr-TR" dirty="0"/>
              <a:t> </a:t>
            </a:r>
            <a:r>
              <a:rPr lang="tr-TR" dirty="0" err="1"/>
              <a:t>homojenizasyon</a:t>
            </a:r>
            <a:r>
              <a:rPr lang="tr-TR" dirty="0"/>
              <a:t> / teksif yöntemi denir</a:t>
            </a:r>
          </a:p>
          <a:p>
            <a:endParaRPr lang="tr-TR" dirty="0"/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9242426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6930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9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889585" cy="352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03542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792" y="5061296"/>
            <a:ext cx="41402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5547" y="5061295"/>
            <a:ext cx="402431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792" y="5808018"/>
            <a:ext cx="84867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721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157192"/>
            <a:ext cx="6242845" cy="104250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31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202860" cy="351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Başlık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8012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r-TR" sz="3200" b="1" dirty="0" err="1" smtClean="0">
                <a:solidFill>
                  <a:srgbClr val="C00000"/>
                </a:solidFill>
              </a:rPr>
              <a:t>Löwenstein</a:t>
            </a:r>
            <a:r>
              <a:rPr lang="tr-TR" sz="3200" b="1" dirty="0" smtClean="0">
                <a:solidFill>
                  <a:srgbClr val="C00000"/>
                </a:solidFill>
              </a:rPr>
              <a:t> </a:t>
            </a:r>
            <a:r>
              <a:rPr lang="tr-TR" sz="3200" b="1" dirty="0" err="1" smtClean="0">
                <a:solidFill>
                  <a:srgbClr val="C00000"/>
                </a:solidFill>
              </a:rPr>
              <a:t>Jensen</a:t>
            </a:r>
            <a:r>
              <a:rPr lang="tr-TR" sz="3200" b="1" dirty="0" smtClean="0">
                <a:solidFill>
                  <a:srgbClr val="C00000"/>
                </a:solidFill>
              </a:rPr>
              <a:t> besi yerinde </a:t>
            </a:r>
            <a:br>
              <a:rPr lang="tr-TR" sz="3200" b="1" dirty="0" smtClean="0">
                <a:solidFill>
                  <a:srgbClr val="C00000"/>
                </a:solidFill>
              </a:rPr>
            </a:br>
            <a:r>
              <a:rPr lang="tr-TR" sz="3200" b="1" i="1" dirty="0" smtClean="0">
                <a:solidFill>
                  <a:srgbClr val="C00000"/>
                </a:solidFill>
              </a:rPr>
              <a:t>M. </a:t>
            </a:r>
            <a:r>
              <a:rPr lang="tr-TR" sz="3200" b="1" i="1" dirty="0" err="1" smtClean="0">
                <a:solidFill>
                  <a:srgbClr val="C00000"/>
                </a:solidFill>
              </a:rPr>
              <a:t>Tuberculosis</a:t>
            </a:r>
            <a:r>
              <a:rPr lang="tr-TR" sz="3200" b="1" dirty="0" smtClean="0">
                <a:solidFill>
                  <a:srgbClr val="C00000"/>
                </a:solidFill>
              </a:rPr>
              <a:t> kolonileri</a:t>
            </a:r>
            <a:endParaRPr lang="tr-T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34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KORD FAKTÖR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11102"/>
            <a:ext cx="7762875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05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2" y="620688"/>
            <a:ext cx="9110489" cy="586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0" y="116632"/>
            <a:ext cx="9144000" cy="517352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tr-TR" sz="2400" b="1" dirty="0" smtClean="0">
                <a:solidFill>
                  <a:srgbClr val="0000FF"/>
                </a:solidFill>
              </a:rPr>
              <a:t>Tüberküloz </a:t>
            </a:r>
            <a:r>
              <a:rPr lang="tr-TR" sz="2400" b="1" dirty="0" err="1" smtClean="0">
                <a:solidFill>
                  <a:srgbClr val="0000FF"/>
                </a:solidFill>
              </a:rPr>
              <a:t>granulomları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020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475" y="332656"/>
            <a:ext cx="3744416" cy="267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6712"/>
            <a:ext cx="4252913" cy="318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4238625" cy="31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140968"/>
            <a:ext cx="4294376" cy="277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55776" y="5842337"/>
            <a:ext cx="5004048" cy="10156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2000" b="1" u="sng" dirty="0" smtClean="0">
                <a:solidFill>
                  <a:srgbClr val="FF0000"/>
                </a:solidFill>
                <a:latin typeface="Comic Sans MS" pitchFamily="66" charset="0"/>
              </a:rPr>
              <a:t>TANI VERMEZ!!- </a:t>
            </a:r>
            <a:r>
              <a:rPr lang="tr-TR" sz="2000" b="1" u="sng" dirty="0" err="1" smtClean="0">
                <a:solidFill>
                  <a:srgbClr val="FF0000"/>
                </a:solidFill>
                <a:latin typeface="Comic Sans MS" pitchFamily="66" charset="0"/>
              </a:rPr>
              <a:t>TipIV</a:t>
            </a:r>
            <a:r>
              <a:rPr lang="tr-TR" sz="2000" b="1" u="sng" dirty="0" smtClean="0">
                <a:solidFill>
                  <a:srgbClr val="FF0000"/>
                </a:solidFill>
                <a:latin typeface="Comic Sans MS" pitchFamily="66" charset="0"/>
              </a:rPr>
              <a:t> -GTAD </a:t>
            </a:r>
            <a:r>
              <a:rPr lang="tr-TR" sz="2000" b="1" u="sng" dirty="0" err="1" smtClean="0">
                <a:solidFill>
                  <a:srgbClr val="FF0000"/>
                </a:solidFill>
                <a:latin typeface="Comic Sans MS" pitchFamily="66" charset="0"/>
              </a:rPr>
              <a:t>rxn</a:t>
            </a:r>
            <a:endParaRPr lang="tr-TR" sz="2000" b="1" u="sng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457200" indent="-457200" algn="l">
              <a:buFont typeface="+mj-ea"/>
              <a:buAutoNum type="circleNumDbPlain"/>
            </a:pPr>
            <a:r>
              <a:rPr lang="tr-TR" sz="2000" dirty="0" err="1" smtClean="0">
                <a:latin typeface="Comic Sans MS" pitchFamily="66" charset="0"/>
              </a:rPr>
              <a:t>Eritema</a:t>
            </a:r>
            <a:r>
              <a:rPr lang="tr-TR" sz="2000" dirty="0" smtClean="0">
                <a:latin typeface="Comic Sans MS" pitchFamily="66" charset="0"/>
              </a:rPr>
              <a:t> </a:t>
            </a:r>
            <a:r>
              <a:rPr lang="tr-TR" sz="2000" dirty="0" err="1" smtClean="0">
                <a:latin typeface="Comic Sans MS" pitchFamily="66" charset="0"/>
              </a:rPr>
              <a:t>nodozum</a:t>
            </a:r>
            <a:endParaRPr lang="tr-TR" sz="2000" dirty="0">
              <a:latin typeface="Comic Sans MS" pitchFamily="66" charset="0"/>
            </a:endParaRPr>
          </a:p>
          <a:p>
            <a:pPr marL="457200" indent="-457200" algn="l">
              <a:buFont typeface="+mj-ea"/>
              <a:buAutoNum type="circleNumDbPlain"/>
            </a:pPr>
            <a:r>
              <a:rPr lang="tr-TR" sz="2000" dirty="0" err="1">
                <a:latin typeface="Comic Sans MS" pitchFamily="66" charset="0"/>
              </a:rPr>
              <a:t>Fliktenular</a:t>
            </a:r>
            <a:r>
              <a:rPr lang="tr-TR" sz="2000" dirty="0">
                <a:latin typeface="Comic Sans MS" pitchFamily="66" charset="0"/>
              </a:rPr>
              <a:t> </a:t>
            </a:r>
            <a:r>
              <a:rPr lang="tr-TR" sz="2000" dirty="0" err="1">
                <a:latin typeface="Comic Sans MS" pitchFamily="66" charset="0"/>
              </a:rPr>
              <a:t>keratokonjontivit</a:t>
            </a:r>
            <a:endParaRPr lang="tr-TR" sz="2000" dirty="0"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08" y="2924944"/>
            <a:ext cx="2627784" cy="1340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77072"/>
            <a:ext cx="23241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684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44081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313" y="800100"/>
            <a:ext cx="4842506" cy="478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13174"/>
            <a:ext cx="6138863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063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616267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01380"/>
            <a:ext cx="626745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633" y="692696"/>
            <a:ext cx="45720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06921"/>
            <a:ext cx="12858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106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16633"/>
            <a:ext cx="467544" cy="6741367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F0000"/>
                </a:solidFill>
              </a:rPr>
              <a:t/>
            </a:r>
            <a:br>
              <a:rPr lang="tr-TR" sz="4000" dirty="0" smtClean="0">
                <a:solidFill>
                  <a:srgbClr val="FF0000"/>
                </a:solidFill>
              </a:rPr>
            </a:br>
            <a:r>
              <a:rPr lang="tr-TR" sz="4000" dirty="0" smtClean="0">
                <a:solidFill>
                  <a:srgbClr val="FF0000"/>
                </a:solidFill>
              </a:rPr>
              <a:t/>
            </a:r>
            <a:br>
              <a:rPr lang="tr-TR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/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tr-TR" sz="4000" b="1" dirty="0" smtClean="0">
                <a:solidFill>
                  <a:srgbClr val="FF0000"/>
                </a:solidFill>
              </a:rPr>
              <a:t>TB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 OLGU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 TAN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IML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AR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712" y="0"/>
            <a:ext cx="1260872" cy="1124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92696"/>
            <a:ext cx="6350000" cy="32512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077072"/>
            <a:ext cx="6336704" cy="25654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0077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4372" y="404664"/>
            <a:ext cx="9142760" cy="648072"/>
          </a:xfr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488" tIns="44450" rIns="90488" bIns="44450">
            <a:norm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Arial"/>
                <a:cs typeface="Arial"/>
              </a:rPr>
              <a:t>Evre </a:t>
            </a:r>
            <a:r>
              <a:rPr lang="tr-TR" sz="2800" b="1" dirty="0" smtClean="0">
                <a:solidFill>
                  <a:srgbClr val="C00000"/>
                </a:solidFill>
                <a:latin typeface="Arial"/>
                <a:cs typeface="Arial"/>
              </a:rPr>
              <a:t>4 : </a:t>
            </a:r>
            <a:r>
              <a:rPr lang="tr-TR" sz="2800" b="1" dirty="0" err="1" smtClean="0">
                <a:solidFill>
                  <a:srgbClr val="C00000"/>
                </a:solidFill>
                <a:latin typeface="Arial"/>
                <a:cs typeface="Arial"/>
              </a:rPr>
              <a:t>Kavite</a:t>
            </a:r>
            <a:r>
              <a:rPr lang="tr-TR" sz="28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/>
                <a:cs typeface="Arial"/>
              </a:rPr>
              <a:t>gelişimi</a:t>
            </a:r>
            <a:endParaRPr lang="tr-TR" sz="28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pic>
        <p:nvPicPr>
          <p:cNvPr id="140" name="Picture 8" descr="gp180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3590925" cy="2965450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Text Box 5"/>
          <p:cNvSpPr txBox="1">
            <a:spLocks noChangeArrowheads="1"/>
          </p:cNvSpPr>
          <p:nvPr/>
        </p:nvSpPr>
        <p:spPr bwMode="auto">
          <a:xfrm>
            <a:off x="683568" y="4797152"/>
            <a:ext cx="7200800" cy="1785104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65125" indent="-365125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457200" indent="-457200" algn="l" eaLnBrk="1" hangingPunct="1">
              <a:spcBef>
                <a:spcPct val="50000"/>
              </a:spcBef>
              <a:buFont typeface="+mj-ea"/>
              <a:buAutoNum type="circleNumDbPlain"/>
            </a:pPr>
            <a:r>
              <a:rPr lang="tr-TR" sz="2000" dirty="0">
                <a:latin typeface="Arial" charset="0"/>
              </a:rPr>
              <a:t>Ortada </a:t>
            </a:r>
            <a:r>
              <a:rPr lang="tr-TR" sz="2000" dirty="0" err="1">
                <a:latin typeface="Arial" charset="0"/>
              </a:rPr>
              <a:t>kazeifikasyon</a:t>
            </a:r>
            <a:r>
              <a:rPr lang="tr-TR" sz="2000" dirty="0">
                <a:latin typeface="Arial" charset="0"/>
              </a:rPr>
              <a:t> </a:t>
            </a:r>
            <a:r>
              <a:rPr lang="tr-TR" sz="2000" dirty="0" smtClean="0">
                <a:latin typeface="Arial" charset="0"/>
              </a:rPr>
              <a:t>nekrozu</a:t>
            </a:r>
          </a:p>
          <a:p>
            <a:pPr marL="457200" indent="-457200" algn="l" eaLnBrk="1" hangingPunct="1">
              <a:spcBef>
                <a:spcPct val="50000"/>
              </a:spcBef>
              <a:buFont typeface="+mj-ea"/>
              <a:buAutoNum type="circleNumDbPlain"/>
            </a:pPr>
            <a:r>
              <a:rPr lang="tr-TR" sz="2000" dirty="0" err="1" smtClean="0">
                <a:latin typeface="Arial" charset="0"/>
              </a:rPr>
              <a:t>Epiteloid</a:t>
            </a:r>
            <a:r>
              <a:rPr lang="tr-TR" sz="2000" dirty="0" smtClean="0">
                <a:latin typeface="Arial" charset="0"/>
              </a:rPr>
              <a:t> </a:t>
            </a:r>
            <a:r>
              <a:rPr lang="tr-TR" sz="2000" dirty="0" err="1">
                <a:latin typeface="Arial" charset="0"/>
              </a:rPr>
              <a:t>histiositler</a:t>
            </a:r>
            <a:r>
              <a:rPr lang="tr-TR" sz="2000" dirty="0">
                <a:latin typeface="Arial" charset="0"/>
              </a:rPr>
              <a:t> ve </a:t>
            </a:r>
            <a:r>
              <a:rPr lang="tr-TR" sz="2000" dirty="0" err="1">
                <a:latin typeface="Arial" charset="0"/>
              </a:rPr>
              <a:t>Langhans</a:t>
            </a:r>
            <a:r>
              <a:rPr lang="tr-TR" sz="2000" dirty="0">
                <a:latin typeface="Arial" charset="0"/>
              </a:rPr>
              <a:t> tipi dev </a:t>
            </a:r>
            <a:r>
              <a:rPr lang="tr-TR" sz="2000" dirty="0" smtClean="0">
                <a:latin typeface="Arial" charset="0"/>
              </a:rPr>
              <a:t>hücreler</a:t>
            </a:r>
          </a:p>
          <a:p>
            <a:pPr marL="457200" indent="-457200" algn="l" eaLnBrk="1" hangingPunct="1">
              <a:spcBef>
                <a:spcPct val="50000"/>
              </a:spcBef>
              <a:buFont typeface="+mj-ea"/>
              <a:buAutoNum type="circleNumDbPlain"/>
            </a:pPr>
            <a:r>
              <a:rPr lang="tr-TR" sz="2000" dirty="0" smtClean="0">
                <a:latin typeface="Arial" charset="0"/>
              </a:rPr>
              <a:t>Lenfositler </a:t>
            </a:r>
            <a:r>
              <a:rPr lang="tr-TR" sz="2000" dirty="0">
                <a:latin typeface="Arial" charset="0"/>
              </a:rPr>
              <a:t>ve </a:t>
            </a:r>
            <a:r>
              <a:rPr lang="tr-TR" sz="2000" dirty="0" err="1" smtClean="0">
                <a:latin typeface="Arial" charset="0"/>
              </a:rPr>
              <a:t>monositler</a:t>
            </a:r>
            <a:endParaRPr lang="tr-TR" sz="2000" dirty="0">
              <a:latin typeface="Arial" charset="0"/>
            </a:endParaRPr>
          </a:p>
          <a:p>
            <a:pPr marL="457200" indent="-457200" algn="l" eaLnBrk="1" hangingPunct="1">
              <a:spcBef>
                <a:spcPct val="50000"/>
              </a:spcBef>
              <a:buFont typeface="+mj-ea"/>
              <a:buAutoNum type="circleNumDbPlain"/>
            </a:pPr>
            <a:r>
              <a:rPr lang="tr-TR" sz="2000" dirty="0" err="1" smtClean="0">
                <a:latin typeface="Arial" charset="0"/>
              </a:rPr>
              <a:t>Fibroblastlar</a:t>
            </a:r>
            <a:endParaRPr lang="tr-TR" sz="2000" dirty="0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052736"/>
            <a:ext cx="9036496" cy="6463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457200" fontAlgn="auto">
              <a:spcAft>
                <a:spcPts val="0"/>
              </a:spcAft>
            </a:pPr>
            <a:r>
              <a:rPr lang="tr-TR" sz="3600" b="1" u="sng" dirty="0" err="1">
                <a:solidFill>
                  <a:srgbClr val="FF0000"/>
                </a:solidFill>
                <a:latin typeface="Garamond" charset="0"/>
                <a:ea typeface="+mj-ea"/>
                <a:cs typeface="Lucida Sans Unicode" charset="0"/>
              </a:rPr>
              <a:t>Granüloma</a:t>
            </a:r>
            <a:r>
              <a:rPr lang="tr-TR" sz="3600" u="sng" dirty="0">
                <a:solidFill>
                  <a:prstClr val="black"/>
                </a:solidFill>
                <a:latin typeface="Garamond" charset="0"/>
                <a:ea typeface="+mj-ea"/>
                <a:cs typeface="Lucida Sans Unicode" charset="0"/>
              </a:rPr>
              <a:t> </a:t>
            </a:r>
            <a:r>
              <a:rPr lang="tr-TR" sz="3600" u="sng" dirty="0" err="1">
                <a:solidFill>
                  <a:prstClr val="black"/>
                </a:solidFill>
                <a:latin typeface="Garamond" charset="0"/>
                <a:ea typeface="+mj-ea"/>
                <a:cs typeface="Lucida Sans Unicode" charset="0"/>
              </a:rPr>
              <a:t>likefaksiyonu</a:t>
            </a:r>
            <a:r>
              <a:rPr lang="tr-TR" sz="3600" u="sng" dirty="0">
                <a:solidFill>
                  <a:prstClr val="black"/>
                </a:solidFill>
                <a:latin typeface="Garamond" charset="0"/>
                <a:ea typeface="+mj-ea"/>
                <a:cs typeface="Lucida Sans Unicode" charset="0"/>
              </a:rPr>
              <a:t> ve </a:t>
            </a:r>
            <a:r>
              <a:rPr lang="tr-TR" sz="3600" u="sng" dirty="0" err="1" smtClean="0">
                <a:solidFill>
                  <a:prstClr val="black"/>
                </a:solidFill>
                <a:latin typeface="Garamond" charset="0"/>
                <a:ea typeface="+mj-ea"/>
                <a:cs typeface="Lucida Sans Unicode" charset="0"/>
              </a:rPr>
              <a:t>kazeöz</a:t>
            </a:r>
            <a:r>
              <a:rPr lang="tr-TR" sz="3600" u="sng" dirty="0" smtClean="0">
                <a:solidFill>
                  <a:prstClr val="black"/>
                </a:solidFill>
                <a:latin typeface="Garamond" charset="0"/>
                <a:ea typeface="+mj-ea"/>
                <a:cs typeface="Lucida Sans Unicode" charset="0"/>
              </a:rPr>
              <a:t> </a:t>
            </a:r>
            <a:r>
              <a:rPr lang="tr-TR" sz="3600" u="sng" dirty="0">
                <a:solidFill>
                  <a:prstClr val="black"/>
                </a:solidFill>
                <a:latin typeface="Garamond" charset="0"/>
                <a:ea typeface="+mj-ea"/>
                <a:cs typeface="Lucida Sans Unicode" charset="0"/>
              </a:rPr>
              <a:t>içerik- </a:t>
            </a:r>
            <a:r>
              <a:rPr lang="tr-TR" sz="3600" u="sng" dirty="0" err="1" smtClean="0">
                <a:solidFill>
                  <a:prstClr val="black"/>
                </a:solidFill>
                <a:latin typeface="Garamond" charset="0"/>
                <a:ea typeface="+mj-ea"/>
                <a:cs typeface="Lucida Sans Unicode" charset="0"/>
              </a:rPr>
              <a:t>kavite</a:t>
            </a:r>
            <a:endParaRPr lang="tr-TR" sz="3600" b="1" dirty="0">
              <a:solidFill>
                <a:srgbClr val="0000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749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6632"/>
            <a:ext cx="6350000" cy="65913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16633"/>
            <a:ext cx="467544" cy="6741367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F0000"/>
                </a:solidFill>
              </a:rPr>
              <a:t/>
            </a:r>
            <a:br>
              <a:rPr lang="tr-TR" sz="4000" dirty="0" smtClean="0">
                <a:solidFill>
                  <a:srgbClr val="FF0000"/>
                </a:solidFill>
              </a:rPr>
            </a:br>
            <a:r>
              <a:rPr lang="tr-TR" sz="4000" dirty="0" smtClean="0">
                <a:solidFill>
                  <a:srgbClr val="FF0000"/>
                </a:solidFill>
              </a:rPr>
              <a:t/>
            </a:r>
            <a:br>
              <a:rPr lang="tr-TR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/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tr-TR" sz="4000" b="1" dirty="0" smtClean="0">
                <a:solidFill>
                  <a:srgbClr val="FF0000"/>
                </a:solidFill>
              </a:rPr>
              <a:t>TB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 OLGU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 TAN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IML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AR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6115"/>
            <a:ext cx="12858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23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404664"/>
            <a:ext cx="467544" cy="590465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F0000"/>
                </a:solidFill>
              </a:rPr>
              <a:t/>
            </a:r>
            <a:br>
              <a:rPr lang="tr-TR" sz="4000" dirty="0" smtClean="0">
                <a:solidFill>
                  <a:srgbClr val="FF0000"/>
                </a:solidFill>
              </a:rPr>
            </a:br>
            <a:r>
              <a:rPr lang="tr-TR" sz="4000" dirty="0" smtClean="0">
                <a:solidFill>
                  <a:srgbClr val="FF0000"/>
                </a:solidFill>
              </a:rPr>
              <a:t/>
            </a:r>
            <a:br>
              <a:rPr lang="tr-TR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/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tr-TR" sz="4000" b="1" dirty="0" smtClean="0">
                <a:solidFill>
                  <a:srgbClr val="FF0000"/>
                </a:solidFill>
              </a:rPr>
              <a:t>TB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 OLGU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 TAN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IML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AR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712" y="0"/>
            <a:ext cx="1260872" cy="1124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04664"/>
            <a:ext cx="6311900" cy="58801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13526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8000"/>
            <a:ext cx="8521700" cy="5842000"/>
          </a:xfrm>
          <a:prstGeom prst="rect">
            <a:avLst/>
          </a:prstGeom>
          <a:ln>
            <a:solidFill>
              <a:srgbClr val="0F6FC6"/>
            </a:solidFill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16633"/>
            <a:ext cx="467544" cy="6741367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F0000"/>
                </a:solidFill>
              </a:rPr>
              <a:t/>
            </a:r>
            <a:br>
              <a:rPr lang="tr-TR" sz="4000" dirty="0" smtClean="0">
                <a:solidFill>
                  <a:srgbClr val="FF0000"/>
                </a:solidFill>
              </a:rPr>
            </a:br>
            <a:r>
              <a:rPr lang="tr-TR" sz="4000" dirty="0" smtClean="0">
                <a:solidFill>
                  <a:srgbClr val="FF0000"/>
                </a:solidFill>
              </a:rPr>
              <a:t/>
            </a:r>
            <a:br>
              <a:rPr lang="tr-TR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/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tr-TR" sz="4000" b="1" dirty="0" smtClean="0">
                <a:solidFill>
                  <a:srgbClr val="FF0000"/>
                </a:solidFill>
              </a:rPr>
              <a:t>TB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 OLGU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 TAN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IML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AR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712" y="0"/>
            <a:ext cx="1260872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566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179512" y="333374"/>
            <a:ext cx="8784976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3600" b="1" dirty="0">
                <a:solidFill>
                  <a:srgbClr val="000090"/>
                </a:solidFill>
              </a:rPr>
              <a:t>3 Balgam </a:t>
            </a:r>
            <a:r>
              <a:rPr lang="tr-TR" sz="3600" b="1" dirty="0" smtClean="0">
                <a:solidFill>
                  <a:srgbClr val="000090"/>
                </a:solidFill>
              </a:rPr>
              <a:t>yayma </a:t>
            </a:r>
            <a:r>
              <a:rPr lang="tr-TR" sz="3600" b="1" dirty="0">
                <a:solidFill>
                  <a:srgbClr val="000090"/>
                </a:solidFill>
              </a:rPr>
              <a:t>ARB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323850" y="1773238"/>
            <a:ext cx="2257425" cy="406400"/>
          </a:xfrm>
          <a:prstGeom prst="rect">
            <a:avLst/>
          </a:prstGeom>
          <a:noFill/>
          <a:ln w="9525">
            <a:solidFill>
              <a:srgbClr val="06CA6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2000"/>
              <a:t>En az 2 yayma (+)</a:t>
            </a:r>
          </a:p>
        </p:txBody>
      </p:sp>
      <p:sp>
        <p:nvSpPr>
          <p:cNvPr id="43012" name="Text Box 6"/>
          <p:cNvSpPr txBox="1">
            <a:spLocks noChangeArrowheads="1"/>
          </p:cNvSpPr>
          <p:nvPr/>
        </p:nvSpPr>
        <p:spPr bwMode="auto">
          <a:xfrm>
            <a:off x="529997" y="5732463"/>
            <a:ext cx="3302457" cy="461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2400" b="1">
                <a:solidFill>
                  <a:srgbClr val="FF0000"/>
                </a:solidFill>
              </a:rPr>
              <a:t>Yayma (+) akciğer TB</a:t>
            </a:r>
          </a:p>
        </p:txBody>
      </p:sp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3276600" y="1747838"/>
            <a:ext cx="2030413" cy="711200"/>
          </a:xfrm>
          <a:prstGeom prst="rect">
            <a:avLst/>
          </a:prstGeom>
          <a:noFill/>
          <a:ln w="9525">
            <a:solidFill>
              <a:srgbClr val="06CA6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2000"/>
              <a:t>1 yayma (+)</a:t>
            </a:r>
          </a:p>
          <a:p>
            <a:pPr eaLnBrk="1" hangingPunct="1"/>
            <a:r>
              <a:rPr lang="tr-TR" sz="2000"/>
              <a:t>radyoloji uyumlu</a:t>
            </a:r>
          </a:p>
        </p:txBody>
      </p:sp>
      <p:sp>
        <p:nvSpPr>
          <p:cNvPr id="43014" name="Text Box 8"/>
          <p:cNvSpPr txBox="1">
            <a:spLocks noChangeArrowheads="1"/>
          </p:cNvSpPr>
          <p:nvPr/>
        </p:nvSpPr>
        <p:spPr bwMode="auto">
          <a:xfrm>
            <a:off x="6567488" y="1766888"/>
            <a:ext cx="1474787" cy="406400"/>
          </a:xfrm>
          <a:prstGeom prst="rect">
            <a:avLst/>
          </a:prstGeom>
          <a:noFill/>
          <a:ln w="9525">
            <a:solidFill>
              <a:srgbClr val="06CA6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2000"/>
              <a:t>3 yayma (-)</a:t>
            </a:r>
          </a:p>
        </p:txBody>
      </p:sp>
      <p:sp>
        <p:nvSpPr>
          <p:cNvPr id="43015" name="Line 9"/>
          <p:cNvSpPr>
            <a:spLocks noChangeShapeType="1"/>
          </p:cNvSpPr>
          <p:nvPr/>
        </p:nvSpPr>
        <p:spPr bwMode="auto">
          <a:xfrm>
            <a:off x="1403350" y="2349500"/>
            <a:ext cx="0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6" name="Text Box 11"/>
          <p:cNvSpPr txBox="1">
            <a:spLocks noChangeArrowheads="1"/>
          </p:cNvSpPr>
          <p:nvPr/>
        </p:nvSpPr>
        <p:spPr bwMode="auto">
          <a:xfrm>
            <a:off x="3543300" y="3422650"/>
            <a:ext cx="1538288" cy="711200"/>
          </a:xfrm>
          <a:prstGeom prst="rect">
            <a:avLst/>
          </a:prstGeom>
          <a:noFill/>
          <a:ln w="9525">
            <a:solidFill>
              <a:srgbClr val="06CA6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2000"/>
              <a:t>1 yayma (+)</a:t>
            </a:r>
          </a:p>
          <a:p>
            <a:pPr eaLnBrk="1" hangingPunct="1"/>
            <a:r>
              <a:rPr lang="tr-TR" sz="2000"/>
              <a:t>Kültür (+)</a:t>
            </a:r>
          </a:p>
        </p:txBody>
      </p:sp>
      <p:sp>
        <p:nvSpPr>
          <p:cNvPr id="43017" name="Line 12"/>
          <p:cNvSpPr>
            <a:spLocks noChangeShapeType="1"/>
          </p:cNvSpPr>
          <p:nvPr/>
        </p:nvSpPr>
        <p:spPr bwMode="auto">
          <a:xfrm flipH="1">
            <a:off x="2916238" y="4221163"/>
            <a:ext cx="719137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Line 13"/>
          <p:cNvSpPr>
            <a:spLocks noChangeShapeType="1"/>
          </p:cNvSpPr>
          <p:nvPr/>
        </p:nvSpPr>
        <p:spPr bwMode="auto">
          <a:xfrm flipH="1">
            <a:off x="2339975" y="2636838"/>
            <a:ext cx="107950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9" name="Text Box 14"/>
          <p:cNvSpPr txBox="1">
            <a:spLocks noChangeArrowheads="1"/>
          </p:cNvSpPr>
          <p:nvPr/>
        </p:nvSpPr>
        <p:spPr bwMode="auto">
          <a:xfrm>
            <a:off x="5435600" y="2781300"/>
            <a:ext cx="3509963" cy="711200"/>
          </a:xfrm>
          <a:prstGeom prst="rect">
            <a:avLst/>
          </a:prstGeom>
          <a:solidFill>
            <a:srgbClr val="CC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2000" dirty="0" err="1">
                <a:solidFill>
                  <a:srgbClr val="000090"/>
                </a:solidFill>
              </a:rPr>
              <a:t>Kinolon</a:t>
            </a:r>
            <a:r>
              <a:rPr lang="tr-TR" sz="2000" dirty="0">
                <a:solidFill>
                  <a:srgbClr val="000090"/>
                </a:solidFill>
              </a:rPr>
              <a:t> dışı geniş spektrumlu</a:t>
            </a:r>
          </a:p>
          <a:p>
            <a:pPr algn="ctr" eaLnBrk="1" hangingPunct="1"/>
            <a:r>
              <a:rPr lang="tr-TR" sz="2000" dirty="0">
                <a:solidFill>
                  <a:srgbClr val="000090"/>
                </a:solidFill>
              </a:rPr>
              <a:t>antibiyotik</a:t>
            </a:r>
          </a:p>
        </p:txBody>
      </p:sp>
      <p:sp>
        <p:nvSpPr>
          <p:cNvPr id="43020" name="Text Box 15"/>
          <p:cNvSpPr txBox="1">
            <a:spLocks noChangeArrowheads="1"/>
          </p:cNvSpPr>
          <p:nvPr/>
        </p:nvSpPr>
        <p:spPr bwMode="auto">
          <a:xfrm>
            <a:off x="5867400" y="4124325"/>
            <a:ext cx="1250950" cy="406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2000"/>
              <a:t>Yanıt Var</a:t>
            </a:r>
          </a:p>
        </p:txBody>
      </p:sp>
      <p:sp>
        <p:nvSpPr>
          <p:cNvPr id="43021" name="Text Box 17"/>
          <p:cNvSpPr txBox="1">
            <a:spLocks noChangeArrowheads="1"/>
          </p:cNvSpPr>
          <p:nvPr/>
        </p:nvSpPr>
        <p:spPr bwMode="auto">
          <a:xfrm>
            <a:off x="7740650" y="4124325"/>
            <a:ext cx="1293813" cy="406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2000"/>
              <a:t>Yanıt Yok</a:t>
            </a:r>
          </a:p>
        </p:txBody>
      </p:sp>
      <p:sp>
        <p:nvSpPr>
          <p:cNvPr id="43022" name="Text Box 18"/>
          <p:cNvSpPr txBox="1">
            <a:spLocks noChangeArrowheads="1"/>
          </p:cNvSpPr>
          <p:nvPr/>
        </p:nvSpPr>
        <p:spPr bwMode="auto">
          <a:xfrm>
            <a:off x="4572000" y="5248275"/>
            <a:ext cx="1546252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2400" b="1" dirty="0">
                <a:solidFill>
                  <a:srgbClr val="FF0000"/>
                </a:solidFill>
              </a:rPr>
              <a:t>TB değil</a:t>
            </a:r>
          </a:p>
        </p:txBody>
      </p:sp>
      <p:sp>
        <p:nvSpPr>
          <p:cNvPr id="43023" name="Text Box 19"/>
          <p:cNvSpPr txBox="1">
            <a:spLocks noChangeArrowheads="1"/>
          </p:cNvSpPr>
          <p:nvPr/>
        </p:nvSpPr>
        <p:spPr bwMode="auto">
          <a:xfrm>
            <a:off x="5786732" y="5949950"/>
            <a:ext cx="3225212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2400" b="1">
                <a:solidFill>
                  <a:srgbClr val="FF0000"/>
                </a:solidFill>
              </a:rPr>
              <a:t>Yayma (-) akciğer TB</a:t>
            </a:r>
          </a:p>
        </p:txBody>
      </p:sp>
      <p:sp>
        <p:nvSpPr>
          <p:cNvPr id="43024" name="Line 20"/>
          <p:cNvSpPr>
            <a:spLocks noChangeShapeType="1"/>
          </p:cNvSpPr>
          <p:nvPr/>
        </p:nvSpPr>
        <p:spPr bwMode="auto">
          <a:xfrm>
            <a:off x="7235825" y="22050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5" name="Line 22"/>
          <p:cNvSpPr>
            <a:spLocks noChangeShapeType="1"/>
          </p:cNvSpPr>
          <p:nvPr/>
        </p:nvSpPr>
        <p:spPr bwMode="auto">
          <a:xfrm>
            <a:off x="8243888" y="35734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6" name="Line 23"/>
          <p:cNvSpPr>
            <a:spLocks noChangeShapeType="1"/>
          </p:cNvSpPr>
          <p:nvPr/>
        </p:nvSpPr>
        <p:spPr bwMode="auto">
          <a:xfrm>
            <a:off x="6588125" y="35734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7" name="Line 24"/>
          <p:cNvSpPr>
            <a:spLocks noChangeShapeType="1"/>
          </p:cNvSpPr>
          <p:nvPr/>
        </p:nvSpPr>
        <p:spPr bwMode="auto">
          <a:xfrm flipH="1">
            <a:off x="5724525" y="4581525"/>
            <a:ext cx="5048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8" name="Line 25"/>
          <p:cNvSpPr>
            <a:spLocks noChangeShapeType="1"/>
          </p:cNvSpPr>
          <p:nvPr/>
        </p:nvSpPr>
        <p:spPr bwMode="auto">
          <a:xfrm>
            <a:off x="8172450" y="4652963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273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/>
          <p:cNvSpPr>
            <a:spLocks noChangeArrowheads="1"/>
          </p:cNvSpPr>
          <p:nvPr/>
        </p:nvSpPr>
        <p:spPr bwMode="auto">
          <a:xfrm>
            <a:off x="2916238" y="3860800"/>
            <a:ext cx="1871662" cy="79216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solidFill>
              <a:srgbClr val="FF0000"/>
            </a:solidFill>
          </a:ln>
        </p:spPr>
        <p:txBody>
          <a:bodyPr wrap="none" anchor="ctr"/>
          <a:lstStyle/>
          <a:p>
            <a:pPr algn="ctr"/>
            <a:r>
              <a:rPr lang="tr-TR" sz="1800" b="1" dirty="0">
                <a:solidFill>
                  <a:srgbClr val="FF0000"/>
                </a:solidFill>
              </a:rPr>
              <a:t>TÜBERKÜLOZ</a:t>
            </a:r>
          </a:p>
          <a:p>
            <a:pPr algn="ctr"/>
            <a:r>
              <a:rPr lang="tr-TR" sz="1800" b="1" dirty="0">
                <a:solidFill>
                  <a:srgbClr val="FF0000"/>
                </a:solidFill>
              </a:rPr>
              <a:t>HASTASI</a:t>
            </a:r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179512" y="1124744"/>
            <a:ext cx="1728788" cy="7207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tr-TR" sz="1800" b="1" dirty="0">
                <a:solidFill>
                  <a:srgbClr val="FF0000"/>
                </a:solidFill>
              </a:rPr>
              <a:t>Bakteriyoloji</a:t>
            </a: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2051720" y="1124744"/>
            <a:ext cx="1655762" cy="7207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tr-TR" sz="1800" b="1" dirty="0">
                <a:solidFill>
                  <a:srgbClr val="FF0000"/>
                </a:solidFill>
              </a:rPr>
              <a:t>Hastalığın </a:t>
            </a:r>
          </a:p>
          <a:p>
            <a:pPr algn="ctr"/>
            <a:r>
              <a:rPr lang="tr-TR" sz="1800" b="1" dirty="0">
                <a:solidFill>
                  <a:srgbClr val="FF0000"/>
                </a:solidFill>
              </a:rPr>
              <a:t>yeri</a:t>
            </a:r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auto">
          <a:xfrm>
            <a:off x="4572000" y="1124744"/>
            <a:ext cx="1944687" cy="7207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tr-TR" sz="1800" b="1" dirty="0">
                <a:solidFill>
                  <a:srgbClr val="FF0000"/>
                </a:solidFill>
              </a:rPr>
              <a:t>Önceki tedavi</a:t>
            </a:r>
          </a:p>
          <a:p>
            <a:pPr algn="ctr"/>
            <a:r>
              <a:rPr lang="tr-TR" sz="1800" b="1" dirty="0">
                <a:solidFill>
                  <a:srgbClr val="FF0000"/>
                </a:solidFill>
              </a:rPr>
              <a:t>öyküsü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179388" y="2492375"/>
            <a:ext cx="863600" cy="576263"/>
          </a:xfrm>
          <a:prstGeom prst="rect">
            <a:avLst/>
          </a:prstGeom>
          <a:solidFill>
            <a:srgbClr val="CCFFCC"/>
          </a:solidFill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800" b="1" dirty="0">
                <a:solidFill>
                  <a:srgbClr val="FF0000"/>
                </a:solidFill>
              </a:rPr>
              <a:t>Yayma </a:t>
            </a:r>
          </a:p>
          <a:p>
            <a:pPr algn="ctr"/>
            <a:r>
              <a:rPr lang="tr-TR" sz="1800" b="1" dirty="0">
                <a:solidFill>
                  <a:srgbClr val="FF0000"/>
                </a:solidFill>
              </a:rPr>
              <a:t>(+)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179388" y="3573463"/>
            <a:ext cx="863600" cy="647700"/>
          </a:xfrm>
          <a:prstGeom prst="rect">
            <a:avLst/>
          </a:prstGeom>
          <a:solidFill>
            <a:srgbClr val="CCFFCC"/>
          </a:solidFill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800" b="1" dirty="0">
                <a:solidFill>
                  <a:srgbClr val="FF0000"/>
                </a:solidFill>
              </a:rPr>
              <a:t>Yayma</a:t>
            </a:r>
          </a:p>
          <a:p>
            <a:pPr algn="ctr"/>
            <a:r>
              <a:rPr lang="tr-TR" sz="1800" b="1" dirty="0">
                <a:solidFill>
                  <a:srgbClr val="FF0000"/>
                </a:solidFill>
              </a:rPr>
              <a:t>(-)</a:t>
            </a: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5148263" y="4076700"/>
            <a:ext cx="719137" cy="431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800" b="1" dirty="0">
                <a:solidFill>
                  <a:srgbClr val="FF0000"/>
                </a:solidFill>
              </a:rPr>
              <a:t>var</a:t>
            </a: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1475657" y="3140968"/>
            <a:ext cx="1008782" cy="503932"/>
          </a:xfrm>
          <a:prstGeom prst="rect">
            <a:avLst/>
          </a:prstGeom>
          <a:solidFill>
            <a:srgbClr val="CC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800" b="1">
                <a:solidFill>
                  <a:srgbClr val="FF0000"/>
                </a:solidFill>
              </a:rPr>
              <a:t>Akciğer</a:t>
            </a: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1187624" y="4725144"/>
            <a:ext cx="1152525" cy="647700"/>
          </a:xfrm>
          <a:prstGeom prst="rect">
            <a:avLst/>
          </a:prstGeom>
          <a:solidFill>
            <a:srgbClr val="CC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800" b="1" dirty="0">
                <a:solidFill>
                  <a:srgbClr val="FF0000"/>
                </a:solidFill>
              </a:rPr>
              <a:t>Akciğer</a:t>
            </a:r>
          </a:p>
          <a:p>
            <a:pPr algn="ctr"/>
            <a:r>
              <a:rPr lang="tr-TR" sz="1800" b="1" dirty="0">
                <a:solidFill>
                  <a:srgbClr val="FF0000"/>
                </a:solidFill>
              </a:rPr>
              <a:t>dışı</a:t>
            </a: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6516216" y="4221088"/>
            <a:ext cx="2088232" cy="504552"/>
          </a:xfrm>
          <a:prstGeom prst="rect">
            <a:avLst/>
          </a:prstGeom>
          <a:solidFill>
            <a:srgbClr val="CC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800" b="1" dirty="0" err="1">
                <a:solidFill>
                  <a:srgbClr val="FF0000"/>
                </a:solidFill>
              </a:rPr>
              <a:t>Nüks</a:t>
            </a:r>
            <a:endParaRPr lang="tr-TR" sz="1800" b="1" dirty="0">
              <a:solidFill>
                <a:srgbClr val="FF0000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6516216" y="3356992"/>
            <a:ext cx="2087760" cy="647700"/>
          </a:xfrm>
          <a:prstGeom prst="rect">
            <a:avLst/>
          </a:prstGeom>
          <a:solidFill>
            <a:srgbClr val="CC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800" b="1" dirty="0" smtClean="0">
                <a:solidFill>
                  <a:srgbClr val="FF0000"/>
                </a:solidFill>
              </a:rPr>
              <a:t>Takip dışı kalıp </a:t>
            </a:r>
          </a:p>
          <a:p>
            <a:pPr algn="ctr"/>
            <a:r>
              <a:rPr lang="tr-TR" sz="1800" b="1" dirty="0" smtClean="0">
                <a:solidFill>
                  <a:srgbClr val="FF0000"/>
                </a:solidFill>
              </a:rPr>
              <a:t>dönen olgu</a:t>
            </a:r>
            <a:endParaRPr lang="tr-TR" sz="1800" b="1" dirty="0">
              <a:solidFill>
                <a:srgbClr val="FF0000"/>
              </a:solidFill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6948488" y="2565400"/>
            <a:ext cx="1583952" cy="431800"/>
          </a:xfrm>
          <a:prstGeom prst="rect">
            <a:avLst/>
          </a:prstGeom>
          <a:solidFill>
            <a:srgbClr val="CC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800" b="1" dirty="0">
                <a:solidFill>
                  <a:srgbClr val="FF0000"/>
                </a:solidFill>
              </a:rPr>
              <a:t>Yeni Olgu</a:t>
            </a: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5364163" y="2565400"/>
            <a:ext cx="719137" cy="431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800" b="1">
                <a:solidFill>
                  <a:srgbClr val="FF0000"/>
                </a:solidFill>
              </a:rPr>
              <a:t>yok</a:t>
            </a: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6516216" y="6021288"/>
            <a:ext cx="2016224" cy="503510"/>
          </a:xfrm>
          <a:prstGeom prst="rect">
            <a:avLst/>
          </a:prstGeom>
          <a:solidFill>
            <a:srgbClr val="CC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800" b="1" dirty="0" smtClean="0">
                <a:solidFill>
                  <a:srgbClr val="FF0000"/>
                </a:solidFill>
              </a:rPr>
              <a:t>Nakil gelen olgu</a:t>
            </a:r>
            <a:endParaRPr lang="tr-TR" sz="1800" b="1" dirty="0">
              <a:solidFill>
                <a:srgbClr val="FF0000"/>
              </a:solidFill>
            </a:endParaRPr>
          </a:p>
        </p:txBody>
      </p:sp>
      <p:sp>
        <p:nvSpPr>
          <p:cNvPr id="48145" name="Line 17"/>
          <p:cNvSpPr>
            <a:spLocks noChangeShapeType="1"/>
          </p:cNvSpPr>
          <p:nvPr/>
        </p:nvSpPr>
        <p:spPr bwMode="auto">
          <a:xfrm flipH="1">
            <a:off x="1042988" y="2781300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46" name="Line 18"/>
          <p:cNvSpPr>
            <a:spLocks noChangeShapeType="1"/>
          </p:cNvSpPr>
          <p:nvPr/>
        </p:nvSpPr>
        <p:spPr bwMode="auto">
          <a:xfrm flipH="1">
            <a:off x="1042988" y="4005263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47" name="Line 19"/>
          <p:cNvSpPr>
            <a:spLocks noChangeShapeType="1"/>
          </p:cNvSpPr>
          <p:nvPr/>
        </p:nvSpPr>
        <p:spPr bwMode="auto">
          <a:xfrm>
            <a:off x="1187624" y="1844824"/>
            <a:ext cx="0" cy="7920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48" name="Line 20"/>
          <p:cNvSpPr>
            <a:spLocks noChangeShapeType="1"/>
          </p:cNvSpPr>
          <p:nvPr/>
        </p:nvSpPr>
        <p:spPr bwMode="auto">
          <a:xfrm flipH="1">
            <a:off x="2484438" y="3429000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49" name="Line 21"/>
          <p:cNvSpPr>
            <a:spLocks noChangeShapeType="1"/>
          </p:cNvSpPr>
          <p:nvPr/>
        </p:nvSpPr>
        <p:spPr bwMode="auto">
          <a:xfrm flipH="1">
            <a:off x="2339975" y="5013325"/>
            <a:ext cx="360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50" name="Line 22"/>
          <p:cNvSpPr>
            <a:spLocks noChangeShapeType="1"/>
          </p:cNvSpPr>
          <p:nvPr/>
        </p:nvSpPr>
        <p:spPr bwMode="auto">
          <a:xfrm>
            <a:off x="2700338" y="3429000"/>
            <a:ext cx="0" cy="158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51" name="Line 23"/>
          <p:cNvSpPr>
            <a:spLocks noChangeShapeType="1"/>
          </p:cNvSpPr>
          <p:nvPr/>
        </p:nvSpPr>
        <p:spPr bwMode="auto">
          <a:xfrm>
            <a:off x="2700338" y="4221163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52" name="Line 24"/>
          <p:cNvSpPr>
            <a:spLocks noChangeShapeType="1"/>
          </p:cNvSpPr>
          <p:nvPr/>
        </p:nvSpPr>
        <p:spPr bwMode="auto">
          <a:xfrm>
            <a:off x="2699792" y="1844824"/>
            <a:ext cx="0" cy="144016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53" name="Line 25"/>
          <p:cNvSpPr>
            <a:spLocks noChangeShapeType="1"/>
          </p:cNvSpPr>
          <p:nvPr/>
        </p:nvSpPr>
        <p:spPr bwMode="auto">
          <a:xfrm>
            <a:off x="4859338" y="2781300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54" name="Line 26"/>
          <p:cNvSpPr>
            <a:spLocks noChangeShapeType="1"/>
          </p:cNvSpPr>
          <p:nvPr/>
        </p:nvSpPr>
        <p:spPr bwMode="auto">
          <a:xfrm>
            <a:off x="4859338" y="4365625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55" name="Line 27"/>
          <p:cNvSpPr>
            <a:spLocks noChangeShapeType="1"/>
          </p:cNvSpPr>
          <p:nvPr/>
        </p:nvSpPr>
        <p:spPr bwMode="auto">
          <a:xfrm>
            <a:off x="4859338" y="2781300"/>
            <a:ext cx="0" cy="158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56" name="Line 28"/>
          <p:cNvSpPr>
            <a:spLocks noChangeShapeType="1"/>
          </p:cNvSpPr>
          <p:nvPr/>
        </p:nvSpPr>
        <p:spPr bwMode="auto">
          <a:xfrm>
            <a:off x="6156176" y="4581128"/>
            <a:ext cx="36004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57" name="Line 29"/>
          <p:cNvSpPr>
            <a:spLocks noChangeShapeType="1"/>
          </p:cNvSpPr>
          <p:nvPr/>
        </p:nvSpPr>
        <p:spPr bwMode="auto">
          <a:xfrm>
            <a:off x="6156176" y="5589240"/>
            <a:ext cx="36004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58" name="Line 30"/>
          <p:cNvSpPr>
            <a:spLocks noChangeShapeType="1"/>
          </p:cNvSpPr>
          <p:nvPr/>
        </p:nvSpPr>
        <p:spPr bwMode="auto">
          <a:xfrm>
            <a:off x="6156176" y="6309320"/>
            <a:ext cx="36004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59" name="Line 31"/>
          <p:cNvSpPr>
            <a:spLocks noChangeShapeType="1"/>
          </p:cNvSpPr>
          <p:nvPr/>
        </p:nvSpPr>
        <p:spPr bwMode="auto">
          <a:xfrm>
            <a:off x="5867400" y="4365625"/>
            <a:ext cx="2873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60" name="Line 32"/>
          <p:cNvSpPr>
            <a:spLocks noChangeShapeType="1"/>
          </p:cNvSpPr>
          <p:nvPr/>
        </p:nvSpPr>
        <p:spPr bwMode="auto">
          <a:xfrm>
            <a:off x="6156325" y="2852738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61" name="Line 33"/>
          <p:cNvSpPr>
            <a:spLocks noChangeShapeType="1"/>
          </p:cNvSpPr>
          <p:nvPr/>
        </p:nvSpPr>
        <p:spPr bwMode="auto">
          <a:xfrm>
            <a:off x="4932040" y="1844824"/>
            <a:ext cx="0" cy="86409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62" name="Line 34"/>
          <p:cNvSpPr>
            <a:spLocks noChangeShapeType="1"/>
          </p:cNvSpPr>
          <p:nvPr/>
        </p:nvSpPr>
        <p:spPr bwMode="auto">
          <a:xfrm>
            <a:off x="1258888" y="2781300"/>
            <a:ext cx="0" cy="1223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63" name="Line 35"/>
          <p:cNvSpPr>
            <a:spLocks noChangeShapeType="1"/>
          </p:cNvSpPr>
          <p:nvPr/>
        </p:nvSpPr>
        <p:spPr bwMode="auto">
          <a:xfrm>
            <a:off x="1258888" y="3429000"/>
            <a:ext cx="217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64" name="Line 36"/>
          <p:cNvSpPr>
            <a:spLocks noChangeShapeType="1"/>
          </p:cNvSpPr>
          <p:nvPr/>
        </p:nvSpPr>
        <p:spPr bwMode="auto">
          <a:xfrm>
            <a:off x="4787900" y="4221163"/>
            <a:ext cx="71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65" name="Line 37"/>
          <p:cNvSpPr>
            <a:spLocks noChangeShapeType="1"/>
          </p:cNvSpPr>
          <p:nvPr/>
        </p:nvSpPr>
        <p:spPr bwMode="auto">
          <a:xfrm>
            <a:off x="6172200" y="3810000"/>
            <a:ext cx="0" cy="2590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66" name="Line 38"/>
          <p:cNvSpPr>
            <a:spLocks noChangeShapeType="1"/>
          </p:cNvSpPr>
          <p:nvPr/>
        </p:nvSpPr>
        <p:spPr bwMode="auto">
          <a:xfrm flipV="1">
            <a:off x="6172200" y="3789040"/>
            <a:ext cx="344016" cy="2096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170" name="Text Box 42"/>
          <p:cNvSpPr txBox="1">
            <a:spLocks noChangeArrowheads="1"/>
          </p:cNvSpPr>
          <p:nvPr/>
        </p:nvSpPr>
        <p:spPr bwMode="auto">
          <a:xfrm>
            <a:off x="6516216" y="4941168"/>
            <a:ext cx="2088232" cy="923330"/>
          </a:xfrm>
          <a:prstGeom prst="rect">
            <a:avLst/>
          </a:prstGeom>
          <a:solidFill>
            <a:srgbClr val="CC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800" b="1" dirty="0">
                <a:solidFill>
                  <a:srgbClr val="FF0000"/>
                </a:solidFill>
              </a:rPr>
              <a:t>Tedavi</a:t>
            </a:r>
          </a:p>
          <a:p>
            <a:pPr eaLnBrk="1" hangingPunct="1"/>
            <a:r>
              <a:rPr lang="tr-TR" sz="1800" b="1" dirty="0">
                <a:solidFill>
                  <a:srgbClr val="FF0000"/>
                </a:solidFill>
              </a:rPr>
              <a:t>b</a:t>
            </a:r>
            <a:r>
              <a:rPr lang="tr-TR" sz="1800" b="1" dirty="0" smtClean="0">
                <a:solidFill>
                  <a:srgbClr val="FF0000"/>
                </a:solidFill>
              </a:rPr>
              <a:t>aşarısızlığından </a:t>
            </a:r>
          </a:p>
          <a:p>
            <a:pPr eaLnBrk="1" hangingPunct="1"/>
            <a:r>
              <a:rPr lang="tr-TR" sz="1800" b="1" dirty="0" smtClean="0">
                <a:solidFill>
                  <a:srgbClr val="FF0000"/>
                </a:solidFill>
              </a:rPr>
              <a:t>gelen olgu</a:t>
            </a:r>
            <a:endParaRPr lang="tr-TR" sz="1800" b="1" dirty="0">
              <a:solidFill>
                <a:srgbClr val="FF0000"/>
              </a:solidFill>
            </a:endParaRPr>
          </a:p>
        </p:txBody>
      </p:sp>
      <p:sp>
        <p:nvSpPr>
          <p:cNvPr id="48171" name="Text Box 43"/>
          <p:cNvSpPr txBox="1">
            <a:spLocks noChangeArrowheads="1"/>
          </p:cNvSpPr>
          <p:nvPr/>
        </p:nvSpPr>
        <p:spPr bwMode="auto">
          <a:xfrm>
            <a:off x="0" y="188640"/>
            <a:ext cx="9144000" cy="646331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3600" b="1" dirty="0" smtClean="0">
                <a:solidFill>
                  <a:srgbClr val="FF0000"/>
                </a:solidFill>
              </a:rPr>
              <a:t>TB OLGU TANIMLARI</a:t>
            </a:r>
            <a:endParaRPr lang="tr-TR" sz="3600" b="1" dirty="0">
              <a:solidFill>
                <a:srgbClr val="FF0000"/>
              </a:solidFill>
            </a:endParaRPr>
          </a:p>
        </p:txBody>
      </p:sp>
      <p:sp>
        <p:nvSpPr>
          <p:cNvPr id="45" name="Rectangle 13"/>
          <p:cNvSpPr>
            <a:spLocks noChangeArrowheads="1"/>
          </p:cNvSpPr>
          <p:nvPr/>
        </p:nvSpPr>
        <p:spPr bwMode="auto">
          <a:xfrm>
            <a:off x="899592" y="6237312"/>
            <a:ext cx="4896320" cy="457324"/>
          </a:xfrm>
          <a:prstGeom prst="rect">
            <a:avLst/>
          </a:prstGeom>
          <a:solidFill>
            <a:srgbClr val="CC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800" b="1" dirty="0" smtClean="0">
                <a:solidFill>
                  <a:srgbClr val="FF0000"/>
                </a:solidFill>
              </a:rPr>
              <a:t>Diğer önceden tedavi görmüş olgu sonucu ?    </a:t>
            </a:r>
            <a:endParaRPr lang="tr-TR" sz="1800" b="1" dirty="0">
              <a:solidFill>
                <a:srgbClr val="FF0000"/>
              </a:solidFill>
            </a:endParaRPr>
          </a:p>
        </p:txBody>
      </p:sp>
      <p:sp>
        <p:nvSpPr>
          <p:cNvPr id="46" name="Line 29"/>
          <p:cNvSpPr>
            <a:spLocks noChangeShapeType="1"/>
          </p:cNvSpPr>
          <p:nvPr/>
        </p:nvSpPr>
        <p:spPr bwMode="auto">
          <a:xfrm flipV="1">
            <a:off x="5796136" y="6381328"/>
            <a:ext cx="36004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xmlns="" val="21288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599434" cy="446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683568" y="5877272"/>
            <a:ext cx="7416824" cy="365125"/>
          </a:xfrm>
          <a:ln>
            <a:noFill/>
          </a:ln>
        </p:spPr>
        <p:txBody>
          <a:bodyPr/>
          <a:lstStyle/>
          <a:p>
            <a:r>
              <a:rPr lang="tr-TR" sz="2400" b="1" dirty="0" err="1" smtClean="0">
                <a:solidFill>
                  <a:srgbClr val="FF0000"/>
                </a:solidFill>
              </a:rPr>
              <a:t>Osteomiyelit</a:t>
            </a:r>
            <a:r>
              <a:rPr lang="tr-TR" sz="2400" b="1" dirty="0" smtClean="0">
                <a:solidFill>
                  <a:srgbClr val="FF0000"/>
                </a:solidFill>
              </a:rPr>
              <a:t>                                        </a:t>
            </a:r>
            <a:r>
              <a:rPr lang="tr-TR" sz="2400" b="1" dirty="0" err="1" smtClean="0">
                <a:solidFill>
                  <a:srgbClr val="FF0000"/>
                </a:solidFill>
              </a:rPr>
              <a:t>Pott</a:t>
            </a:r>
            <a:r>
              <a:rPr lang="tr-TR" sz="2400" b="1" dirty="0" smtClean="0">
                <a:solidFill>
                  <a:srgbClr val="FF0000"/>
                </a:solidFill>
              </a:rPr>
              <a:t> hastalığı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4259981" cy="526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190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216263" cy="420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2339752" y="5301208"/>
            <a:ext cx="3352800" cy="365125"/>
          </a:xfrm>
        </p:spPr>
        <p:txBody>
          <a:bodyPr/>
          <a:lstStyle/>
          <a:p>
            <a:r>
              <a:rPr lang="tr-TR" sz="2800" b="1" dirty="0" err="1" smtClean="0">
                <a:solidFill>
                  <a:srgbClr val="FF0000"/>
                </a:solidFill>
              </a:rPr>
              <a:t>Spina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b="1" dirty="0" err="1" smtClean="0">
                <a:solidFill>
                  <a:srgbClr val="FF0000"/>
                </a:solidFill>
              </a:rPr>
              <a:t>ventosa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32856"/>
            <a:ext cx="4060825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8388" y="2492896"/>
            <a:ext cx="312632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940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775613" cy="290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547664" y="5085184"/>
            <a:ext cx="3928864" cy="653157"/>
          </a:xfrm>
        </p:spPr>
        <p:txBody>
          <a:bodyPr/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S</a:t>
            </a:r>
            <a:r>
              <a:rPr lang="tr-TR" sz="3200" b="1" dirty="0" err="1" smtClean="0">
                <a:solidFill>
                  <a:srgbClr val="FF0000"/>
                </a:solidFill>
              </a:rPr>
              <a:t>klofloderma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00808"/>
            <a:ext cx="3759510" cy="295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9629" y="2564905"/>
            <a:ext cx="2898173" cy="454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091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reeform 1"/>
          <p:cNvSpPr>
            <a:spLocks noChangeArrowheads="1"/>
          </p:cNvSpPr>
          <p:nvPr/>
        </p:nvSpPr>
        <p:spPr bwMode="auto">
          <a:xfrm>
            <a:off x="228600" y="2411413"/>
            <a:ext cx="1317625" cy="2312987"/>
          </a:xfrm>
          <a:custGeom>
            <a:avLst/>
            <a:gdLst>
              <a:gd name="T0" fmla="*/ 2102036181 w 786"/>
              <a:gd name="T1" fmla="*/ 961945491 h 1448"/>
              <a:gd name="T2" fmla="*/ 2102036181 w 786"/>
              <a:gd name="T3" fmla="*/ 632792017 h 1448"/>
              <a:gd name="T4" fmla="*/ 2054263070 w 786"/>
              <a:gd name="T5" fmla="*/ 239847826 h 1448"/>
              <a:gd name="T6" fmla="*/ 1933423819 w 786"/>
              <a:gd name="T7" fmla="*/ 43376491 h 1448"/>
              <a:gd name="T8" fmla="*/ 1332038415 w 786"/>
              <a:gd name="T9" fmla="*/ 153094819 h 1448"/>
              <a:gd name="T10" fmla="*/ 1065068562 w 786"/>
              <a:gd name="T11" fmla="*/ 415907928 h 1448"/>
              <a:gd name="T12" fmla="*/ 921749228 w 786"/>
              <a:gd name="T13" fmla="*/ 525626318 h 1448"/>
              <a:gd name="T14" fmla="*/ 680070517 w 786"/>
              <a:gd name="T15" fmla="*/ 852227201 h 1448"/>
              <a:gd name="T16" fmla="*/ 488976395 w 786"/>
              <a:gd name="T17" fmla="*/ 1181382072 h 1448"/>
              <a:gd name="T18" fmla="*/ 295072577 w 786"/>
              <a:gd name="T19" fmla="*/ 1903479837 h 1448"/>
              <a:gd name="T20" fmla="*/ 174233274 w 786"/>
              <a:gd name="T21" fmla="*/ 2143327563 h 1448"/>
              <a:gd name="T22" fmla="*/ 103978376 w 786"/>
              <a:gd name="T23" fmla="*/ 2147483647 h 1448"/>
              <a:gd name="T24" fmla="*/ 272590817 w 786"/>
              <a:gd name="T25" fmla="*/ 2147483647 h 1448"/>
              <a:gd name="T26" fmla="*/ 657588757 w 786"/>
              <a:gd name="T27" fmla="*/ 2147483647 h 1448"/>
              <a:gd name="T28" fmla="*/ 1090361590 w 786"/>
              <a:gd name="T29" fmla="*/ 2147483647 h 1448"/>
              <a:gd name="T30" fmla="*/ 1475359425 w 786"/>
              <a:gd name="T31" fmla="*/ 2147483647 h 1448"/>
              <a:gd name="T32" fmla="*/ 2006489958 w 786"/>
              <a:gd name="T33" fmla="*/ 2147483647 h 1448"/>
              <a:gd name="T34" fmla="*/ 2147483647 w 786"/>
              <a:gd name="T35" fmla="*/ 2147483647 h 1448"/>
              <a:gd name="T36" fmla="*/ 2147483647 w 786"/>
              <a:gd name="T37" fmla="*/ 1311513104 h 14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86"/>
              <a:gd name="T58" fmla="*/ 0 h 1448"/>
              <a:gd name="T59" fmla="*/ 786 w 786"/>
              <a:gd name="T60" fmla="*/ 1448 h 144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86" h="1448">
                <a:moveTo>
                  <a:pt x="748" y="377"/>
                </a:moveTo>
                <a:cubicBezTo>
                  <a:pt x="763" y="320"/>
                  <a:pt x="767" y="304"/>
                  <a:pt x="748" y="248"/>
                </a:cubicBezTo>
                <a:cubicBezTo>
                  <a:pt x="744" y="196"/>
                  <a:pt x="743" y="144"/>
                  <a:pt x="731" y="94"/>
                </a:cubicBezTo>
                <a:cubicBezTo>
                  <a:pt x="724" y="65"/>
                  <a:pt x="688" y="17"/>
                  <a:pt x="688" y="17"/>
                </a:cubicBezTo>
                <a:cubicBezTo>
                  <a:pt x="489" y="27"/>
                  <a:pt x="563" y="0"/>
                  <a:pt x="474" y="60"/>
                </a:cubicBezTo>
                <a:cubicBezTo>
                  <a:pt x="445" y="102"/>
                  <a:pt x="418" y="131"/>
                  <a:pt x="379" y="163"/>
                </a:cubicBezTo>
                <a:cubicBezTo>
                  <a:pt x="357" y="180"/>
                  <a:pt x="343" y="185"/>
                  <a:pt x="328" y="206"/>
                </a:cubicBezTo>
                <a:cubicBezTo>
                  <a:pt x="299" y="245"/>
                  <a:pt x="265" y="291"/>
                  <a:pt x="242" y="334"/>
                </a:cubicBezTo>
                <a:cubicBezTo>
                  <a:pt x="219" y="378"/>
                  <a:pt x="201" y="422"/>
                  <a:pt x="174" y="463"/>
                </a:cubicBezTo>
                <a:cubicBezTo>
                  <a:pt x="154" y="558"/>
                  <a:pt x="128" y="652"/>
                  <a:pt x="105" y="746"/>
                </a:cubicBezTo>
                <a:cubicBezTo>
                  <a:pt x="97" y="779"/>
                  <a:pt x="73" y="807"/>
                  <a:pt x="62" y="840"/>
                </a:cubicBezTo>
                <a:cubicBezTo>
                  <a:pt x="54" y="969"/>
                  <a:pt x="50" y="1098"/>
                  <a:pt x="37" y="1226"/>
                </a:cubicBezTo>
                <a:cubicBezTo>
                  <a:pt x="40" y="1284"/>
                  <a:pt x="0" y="1436"/>
                  <a:pt x="97" y="1406"/>
                </a:cubicBezTo>
                <a:cubicBezTo>
                  <a:pt x="135" y="1366"/>
                  <a:pt x="188" y="1324"/>
                  <a:pt x="234" y="1294"/>
                </a:cubicBezTo>
                <a:cubicBezTo>
                  <a:pt x="285" y="1297"/>
                  <a:pt x="337" y="1298"/>
                  <a:pt x="388" y="1303"/>
                </a:cubicBezTo>
                <a:cubicBezTo>
                  <a:pt x="449" y="1309"/>
                  <a:pt x="475" y="1381"/>
                  <a:pt x="525" y="1406"/>
                </a:cubicBezTo>
                <a:cubicBezTo>
                  <a:pt x="578" y="1433"/>
                  <a:pt x="655" y="1434"/>
                  <a:pt x="714" y="1448"/>
                </a:cubicBezTo>
                <a:cubicBezTo>
                  <a:pt x="753" y="1436"/>
                  <a:pt x="756" y="1428"/>
                  <a:pt x="765" y="1388"/>
                </a:cubicBezTo>
                <a:cubicBezTo>
                  <a:pt x="786" y="1096"/>
                  <a:pt x="774" y="808"/>
                  <a:pt x="774" y="514"/>
                </a:cubicBezTo>
              </a:path>
            </a:pathLst>
          </a:custGeom>
          <a:solidFill>
            <a:srgbClr val="C6D9F1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517065"/>
          </a:xfr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2000"/>
              </a:lnSpc>
              <a:buClr>
                <a:srgbClr val="66CC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b="1" dirty="0" err="1">
                <a:solidFill>
                  <a:srgbClr val="0000FF"/>
                </a:solidFill>
                <a:latin typeface="Arial"/>
                <a:cs typeface="Arial"/>
              </a:rPr>
              <a:t>Tüberküloz</a:t>
            </a:r>
            <a:r>
              <a:rPr lang="en-GB" sz="36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Arial"/>
                <a:cs typeface="Arial"/>
              </a:rPr>
              <a:t>Patogenezi</a:t>
            </a:r>
            <a:endParaRPr lang="en-GB" sz="3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179512" y="908720"/>
            <a:ext cx="8784976" cy="717454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76000"/>
              </a:lnSpc>
              <a:spcBef>
                <a:spcPts val="1500"/>
              </a:spcBef>
              <a:buClr>
                <a:srgbClr val="FF99FF"/>
              </a:buClr>
            </a:pPr>
            <a:r>
              <a:rPr lang="en-GB" sz="2800" b="1" dirty="0" err="1">
                <a:solidFill>
                  <a:srgbClr val="0000FF"/>
                </a:solidFill>
              </a:rPr>
              <a:t>Evre</a:t>
            </a:r>
            <a:r>
              <a:rPr lang="en-GB" sz="2800" b="1" dirty="0">
                <a:solidFill>
                  <a:srgbClr val="0000FF"/>
                </a:solidFill>
              </a:rPr>
              <a:t> IV</a:t>
            </a:r>
            <a:r>
              <a:rPr lang="en-GB" sz="2000" dirty="0">
                <a:solidFill>
                  <a:srgbClr val="0000FF"/>
                </a:solidFill>
              </a:rPr>
              <a:t>: </a:t>
            </a:r>
            <a:r>
              <a:rPr lang="en-GB" sz="2400" dirty="0" err="1">
                <a:solidFill>
                  <a:srgbClr val="0000FF"/>
                </a:solidFill>
              </a:rPr>
              <a:t>Likefaksiyon</a:t>
            </a:r>
            <a:r>
              <a:rPr lang="en-GB" sz="2400" dirty="0">
                <a:solidFill>
                  <a:srgbClr val="0000FF"/>
                </a:solidFill>
              </a:rPr>
              <a:t>, </a:t>
            </a:r>
            <a:r>
              <a:rPr lang="en-GB" sz="2400" dirty="0" err="1">
                <a:solidFill>
                  <a:srgbClr val="0000FF"/>
                </a:solidFill>
              </a:rPr>
              <a:t>Kavitasyon</a:t>
            </a:r>
            <a:r>
              <a:rPr lang="en-GB" sz="2400" dirty="0">
                <a:solidFill>
                  <a:srgbClr val="0000FF"/>
                </a:solidFill>
              </a:rPr>
              <a:t>, Basil </a:t>
            </a:r>
            <a:r>
              <a:rPr lang="en-GB" sz="2400" dirty="0" err="1">
                <a:solidFill>
                  <a:srgbClr val="0000FF"/>
                </a:solidFill>
              </a:rPr>
              <a:t>Proliferasyonu</a:t>
            </a:r>
            <a:r>
              <a:rPr lang="en-GB" sz="2400" dirty="0">
                <a:solidFill>
                  <a:srgbClr val="0000FF"/>
                </a:solidFill>
              </a:rPr>
              <a:t> </a:t>
            </a:r>
            <a:r>
              <a:rPr lang="en-GB" sz="2400" dirty="0" err="1">
                <a:solidFill>
                  <a:srgbClr val="0000FF"/>
                </a:solidFill>
              </a:rPr>
              <a:t>ve</a:t>
            </a:r>
            <a:r>
              <a:rPr lang="en-GB" sz="2400" dirty="0">
                <a:solidFill>
                  <a:srgbClr val="0000FF"/>
                </a:solidFill>
              </a:rPr>
              <a:t>	                     </a:t>
            </a:r>
            <a:r>
              <a:rPr lang="en-GB" sz="2400" dirty="0" err="1">
                <a:solidFill>
                  <a:srgbClr val="0000FF"/>
                </a:solidFill>
              </a:rPr>
              <a:t>Endobronşiyal</a:t>
            </a:r>
            <a:r>
              <a:rPr lang="en-GB" sz="2400" dirty="0">
                <a:solidFill>
                  <a:srgbClr val="0000FF"/>
                </a:solidFill>
              </a:rPr>
              <a:t> </a:t>
            </a:r>
            <a:r>
              <a:rPr lang="en-GB" sz="2400" dirty="0" err="1">
                <a:solidFill>
                  <a:srgbClr val="0000FF"/>
                </a:solidFill>
              </a:rPr>
              <a:t>Yayılım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1524000" y="2362200"/>
            <a:ext cx="152400" cy="762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Rectangle 7"/>
          <p:cNvSpPr>
            <a:spLocks noChangeArrowheads="1"/>
          </p:cNvSpPr>
          <p:nvPr/>
        </p:nvSpPr>
        <p:spPr bwMode="auto">
          <a:xfrm rot="2160000">
            <a:off x="1347788" y="2974975"/>
            <a:ext cx="152400" cy="5334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6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Rectangle 8"/>
          <p:cNvSpPr>
            <a:spLocks noChangeArrowheads="1"/>
          </p:cNvSpPr>
          <p:nvPr/>
        </p:nvSpPr>
        <p:spPr bwMode="auto">
          <a:xfrm rot="-2040000">
            <a:off x="1673225" y="2930525"/>
            <a:ext cx="152400" cy="5334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6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Oval 9"/>
          <p:cNvSpPr>
            <a:spLocks noChangeArrowheads="1"/>
          </p:cNvSpPr>
          <p:nvPr/>
        </p:nvSpPr>
        <p:spPr bwMode="auto">
          <a:xfrm>
            <a:off x="990600" y="2514600"/>
            <a:ext cx="457200" cy="533400"/>
          </a:xfrm>
          <a:prstGeom prst="ellipse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Oval 10"/>
          <p:cNvSpPr>
            <a:spLocks noChangeArrowheads="1"/>
          </p:cNvSpPr>
          <p:nvPr/>
        </p:nvSpPr>
        <p:spPr bwMode="auto">
          <a:xfrm>
            <a:off x="4191000" y="2438400"/>
            <a:ext cx="838200" cy="1066800"/>
          </a:xfrm>
          <a:prstGeom prst="ellipse">
            <a:avLst/>
          </a:prstGeom>
          <a:solidFill>
            <a:srgbClr val="C6D9F1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Freeform 11"/>
          <p:cNvSpPr>
            <a:spLocks noChangeArrowheads="1"/>
          </p:cNvSpPr>
          <p:nvPr/>
        </p:nvSpPr>
        <p:spPr bwMode="auto">
          <a:xfrm>
            <a:off x="4408488" y="2667000"/>
            <a:ext cx="468312" cy="636588"/>
          </a:xfrm>
          <a:custGeom>
            <a:avLst/>
            <a:gdLst>
              <a:gd name="T0" fmla="*/ 290755731 w 241"/>
              <a:gd name="T1" fmla="*/ 1149307734 h 239"/>
              <a:gd name="T2" fmla="*/ 192577291 w 241"/>
              <a:gd name="T3" fmla="*/ 1206062603 h 239"/>
              <a:gd name="T4" fmla="*/ 30209039 w 241"/>
              <a:gd name="T5" fmla="*/ 901001188 h 239"/>
              <a:gd name="T6" fmla="*/ 0 w 241"/>
              <a:gd name="T7" fmla="*/ 723638228 h 239"/>
              <a:gd name="T8" fmla="*/ 453123930 w 241"/>
              <a:gd name="T9" fmla="*/ 113512443 h 239"/>
              <a:gd name="T10" fmla="*/ 551302431 w 241"/>
              <a:gd name="T11" fmla="*/ 49661863 h 239"/>
              <a:gd name="T12" fmla="*/ 581509519 w 241"/>
              <a:gd name="T13" fmla="*/ 234117912 h 239"/>
              <a:gd name="T14" fmla="*/ 743879660 w 241"/>
              <a:gd name="T15" fmla="*/ 723638228 h 239"/>
              <a:gd name="T16" fmla="*/ 808073366 w 241"/>
              <a:gd name="T17" fmla="*/ 1390518590 h 239"/>
              <a:gd name="T18" fmla="*/ 679687898 w 241"/>
              <a:gd name="T19" fmla="*/ 1447276455 h 239"/>
              <a:gd name="T20" fmla="*/ 419141199 w 241"/>
              <a:gd name="T21" fmla="*/ 1695583002 h 239"/>
              <a:gd name="T22" fmla="*/ 192577291 w 241"/>
              <a:gd name="T23" fmla="*/ 1149307734 h 239"/>
              <a:gd name="T24" fmla="*/ 290755731 w 241"/>
              <a:gd name="T25" fmla="*/ 1149307734 h 2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41"/>
              <a:gd name="T40" fmla="*/ 0 h 239"/>
              <a:gd name="T41" fmla="*/ 241 w 241"/>
              <a:gd name="T42" fmla="*/ 239 h 23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41" h="239">
                <a:moveTo>
                  <a:pt x="77" y="162"/>
                </a:moveTo>
                <a:cubicBezTo>
                  <a:pt x="68" y="165"/>
                  <a:pt x="59" y="174"/>
                  <a:pt x="51" y="170"/>
                </a:cubicBezTo>
                <a:cubicBezTo>
                  <a:pt x="33" y="161"/>
                  <a:pt x="8" y="127"/>
                  <a:pt x="8" y="127"/>
                </a:cubicBezTo>
                <a:cubicBezTo>
                  <a:pt x="5" y="119"/>
                  <a:pt x="0" y="111"/>
                  <a:pt x="0" y="102"/>
                </a:cubicBezTo>
                <a:cubicBezTo>
                  <a:pt x="0" y="0"/>
                  <a:pt x="26" y="25"/>
                  <a:pt x="120" y="16"/>
                </a:cubicBezTo>
                <a:cubicBezTo>
                  <a:pt x="129" y="13"/>
                  <a:pt x="138" y="3"/>
                  <a:pt x="146" y="7"/>
                </a:cubicBezTo>
                <a:cubicBezTo>
                  <a:pt x="154" y="11"/>
                  <a:pt x="151" y="24"/>
                  <a:pt x="154" y="33"/>
                </a:cubicBezTo>
                <a:cubicBezTo>
                  <a:pt x="174" y="94"/>
                  <a:pt x="157" y="74"/>
                  <a:pt x="197" y="102"/>
                </a:cubicBezTo>
                <a:cubicBezTo>
                  <a:pt x="214" y="127"/>
                  <a:pt x="241" y="164"/>
                  <a:pt x="214" y="196"/>
                </a:cubicBezTo>
                <a:cubicBezTo>
                  <a:pt x="206" y="205"/>
                  <a:pt x="191" y="201"/>
                  <a:pt x="180" y="204"/>
                </a:cubicBezTo>
                <a:cubicBezTo>
                  <a:pt x="159" y="226"/>
                  <a:pt x="140" y="229"/>
                  <a:pt x="111" y="239"/>
                </a:cubicBezTo>
                <a:cubicBezTo>
                  <a:pt x="104" y="233"/>
                  <a:pt x="38" y="181"/>
                  <a:pt x="51" y="162"/>
                </a:cubicBezTo>
                <a:cubicBezTo>
                  <a:pt x="56" y="155"/>
                  <a:pt x="68" y="162"/>
                  <a:pt x="77" y="162"/>
                </a:cubicBezTo>
                <a:close/>
              </a:path>
            </a:pathLst>
          </a:custGeom>
          <a:solidFill>
            <a:srgbClr val="CCFFCC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Line 12"/>
          <p:cNvSpPr>
            <a:spLocks noChangeShapeType="1"/>
          </p:cNvSpPr>
          <p:nvPr/>
        </p:nvSpPr>
        <p:spPr bwMode="auto">
          <a:xfrm>
            <a:off x="4478338" y="2770188"/>
            <a:ext cx="93662" cy="212725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Line 13"/>
          <p:cNvSpPr>
            <a:spLocks noChangeShapeType="1"/>
          </p:cNvSpPr>
          <p:nvPr/>
        </p:nvSpPr>
        <p:spPr bwMode="auto">
          <a:xfrm>
            <a:off x="4630738" y="2770188"/>
            <a:ext cx="1587" cy="10795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1" name="Line 14"/>
          <p:cNvSpPr>
            <a:spLocks noChangeShapeType="1"/>
          </p:cNvSpPr>
          <p:nvPr/>
        </p:nvSpPr>
        <p:spPr bwMode="auto">
          <a:xfrm flipV="1">
            <a:off x="4706938" y="3109913"/>
            <a:ext cx="93662" cy="127000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2" name="Line 15"/>
          <p:cNvSpPr>
            <a:spLocks noChangeShapeType="1"/>
          </p:cNvSpPr>
          <p:nvPr/>
        </p:nvSpPr>
        <p:spPr bwMode="auto">
          <a:xfrm>
            <a:off x="4706938" y="3043238"/>
            <a:ext cx="93662" cy="10795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Line 16"/>
          <p:cNvSpPr>
            <a:spLocks noChangeShapeType="1"/>
          </p:cNvSpPr>
          <p:nvPr/>
        </p:nvSpPr>
        <p:spPr bwMode="auto">
          <a:xfrm>
            <a:off x="4613275" y="3151188"/>
            <a:ext cx="93663" cy="1587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Line 17"/>
          <p:cNvSpPr>
            <a:spLocks noChangeShapeType="1"/>
          </p:cNvSpPr>
          <p:nvPr/>
        </p:nvSpPr>
        <p:spPr bwMode="auto">
          <a:xfrm flipV="1">
            <a:off x="4678363" y="2909888"/>
            <a:ext cx="93662" cy="1270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5" name="Oval 18"/>
          <p:cNvSpPr>
            <a:spLocks noChangeArrowheads="1"/>
          </p:cNvSpPr>
          <p:nvPr/>
        </p:nvSpPr>
        <p:spPr bwMode="auto">
          <a:xfrm>
            <a:off x="5954713" y="2438400"/>
            <a:ext cx="838200" cy="1066800"/>
          </a:xfrm>
          <a:prstGeom prst="ellipse">
            <a:avLst/>
          </a:prstGeom>
          <a:solidFill>
            <a:srgbClr val="C6D9F1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Freeform 19"/>
          <p:cNvSpPr>
            <a:spLocks noChangeArrowheads="1"/>
          </p:cNvSpPr>
          <p:nvPr/>
        </p:nvSpPr>
        <p:spPr bwMode="auto">
          <a:xfrm>
            <a:off x="6183313" y="2667000"/>
            <a:ext cx="468312" cy="636588"/>
          </a:xfrm>
          <a:custGeom>
            <a:avLst/>
            <a:gdLst>
              <a:gd name="T0" fmla="*/ 290755731 w 241"/>
              <a:gd name="T1" fmla="*/ 1149307734 h 239"/>
              <a:gd name="T2" fmla="*/ 192577291 w 241"/>
              <a:gd name="T3" fmla="*/ 1206062603 h 239"/>
              <a:gd name="T4" fmla="*/ 30209039 w 241"/>
              <a:gd name="T5" fmla="*/ 901001188 h 239"/>
              <a:gd name="T6" fmla="*/ 0 w 241"/>
              <a:gd name="T7" fmla="*/ 723638228 h 239"/>
              <a:gd name="T8" fmla="*/ 453123930 w 241"/>
              <a:gd name="T9" fmla="*/ 113512443 h 239"/>
              <a:gd name="T10" fmla="*/ 551302431 w 241"/>
              <a:gd name="T11" fmla="*/ 49661863 h 239"/>
              <a:gd name="T12" fmla="*/ 581509519 w 241"/>
              <a:gd name="T13" fmla="*/ 234117912 h 239"/>
              <a:gd name="T14" fmla="*/ 743879660 w 241"/>
              <a:gd name="T15" fmla="*/ 723638228 h 239"/>
              <a:gd name="T16" fmla="*/ 808073366 w 241"/>
              <a:gd name="T17" fmla="*/ 1390518590 h 239"/>
              <a:gd name="T18" fmla="*/ 679687898 w 241"/>
              <a:gd name="T19" fmla="*/ 1447276455 h 239"/>
              <a:gd name="T20" fmla="*/ 419141199 w 241"/>
              <a:gd name="T21" fmla="*/ 1695583002 h 239"/>
              <a:gd name="T22" fmla="*/ 192577291 w 241"/>
              <a:gd name="T23" fmla="*/ 1149307734 h 239"/>
              <a:gd name="T24" fmla="*/ 290755731 w 241"/>
              <a:gd name="T25" fmla="*/ 1149307734 h 2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41"/>
              <a:gd name="T40" fmla="*/ 0 h 239"/>
              <a:gd name="T41" fmla="*/ 241 w 241"/>
              <a:gd name="T42" fmla="*/ 239 h 23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41" h="239">
                <a:moveTo>
                  <a:pt x="77" y="162"/>
                </a:moveTo>
                <a:cubicBezTo>
                  <a:pt x="68" y="165"/>
                  <a:pt x="59" y="174"/>
                  <a:pt x="51" y="170"/>
                </a:cubicBezTo>
                <a:cubicBezTo>
                  <a:pt x="33" y="161"/>
                  <a:pt x="8" y="127"/>
                  <a:pt x="8" y="127"/>
                </a:cubicBezTo>
                <a:cubicBezTo>
                  <a:pt x="5" y="119"/>
                  <a:pt x="0" y="111"/>
                  <a:pt x="0" y="102"/>
                </a:cubicBezTo>
                <a:cubicBezTo>
                  <a:pt x="0" y="0"/>
                  <a:pt x="26" y="25"/>
                  <a:pt x="120" y="16"/>
                </a:cubicBezTo>
                <a:cubicBezTo>
                  <a:pt x="129" y="13"/>
                  <a:pt x="138" y="3"/>
                  <a:pt x="146" y="7"/>
                </a:cubicBezTo>
                <a:cubicBezTo>
                  <a:pt x="154" y="11"/>
                  <a:pt x="151" y="24"/>
                  <a:pt x="154" y="33"/>
                </a:cubicBezTo>
                <a:cubicBezTo>
                  <a:pt x="174" y="94"/>
                  <a:pt x="157" y="74"/>
                  <a:pt x="197" y="102"/>
                </a:cubicBezTo>
                <a:cubicBezTo>
                  <a:pt x="214" y="127"/>
                  <a:pt x="241" y="164"/>
                  <a:pt x="214" y="196"/>
                </a:cubicBezTo>
                <a:cubicBezTo>
                  <a:pt x="206" y="205"/>
                  <a:pt x="191" y="201"/>
                  <a:pt x="180" y="204"/>
                </a:cubicBezTo>
                <a:cubicBezTo>
                  <a:pt x="159" y="226"/>
                  <a:pt x="140" y="229"/>
                  <a:pt x="111" y="239"/>
                </a:cubicBezTo>
                <a:cubicBezTo>
                  <a:pt x="104" y="233"/>
                  <a:pt x="38" y="181"/>
                  <a:pt x="51" y="162"/>
                </a:cubicBezTo>
                <a:cubicBezTo>
                  <a:pt x="56" y="155"/>
                  <a:pt x="68" y="162"/>
                  <a:pt x="77" y="162"/>
                </a:cubicBezTo>
                <a:close/>
              </a:path>
            </a:pathLst>
          </a:custGeom>
          <a:solidFill>
            <a:srgbClr val="CCFFCC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Line 20"/>
          <p:cNvSpPr>
            <a:spLocks noChangeShapeType="1"/>
          </p:cNvSpPr>
          <p:nvPr/>
        </p:nvSpPr>
        <p:spPr bwMode="auto">
          <a:xfrm>
            <a:off x="6172200" y="2813050"/>
            <a:ext cx="93663" cy="212725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8" name="Line 21"/>
          <p:cNvSpPr>
            <a:spLocks noChangeShapeType="1"/>
          </p:cNvSpPr>
          <p:nvPr/>
        </p:nvSpPr>
        <p:spPr bwMode="auto">
          <a:xfrm>
            <a:off x="6267450" y="2770188"/>
            <a:ext cx="1588" cy="10795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9" name="Line 22"/>
          <p:cNvSpPr>
            <a:spLocks noChangeShapeType="1"/>
          </p:cNvSpPr>
          <p:nvPr/>
        </p:nvSpPr>
        <p:spPr bwMode="auto">
          <a:xfrm flipV="1">
            <a:off x="6546850" y="3006725"/>
            <a:ext cx="93663" cy="1270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0" name="Line 23"/>
          <p:cNvSpPr>
            <a:spLocks noChangeShapeType="1"/>
          </p:cNvSpPr>
          <p:nvPr/>
        </p:nvSpPr>
        <p:spPr bwMode="auto">
          <a:xfrm>
            <a:off x="6429375" y="2847975"/>
            <a:ext cx="93663" cy="10795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1" name="Line 24"/>
          <p:cNvSpPr>
            <a:spLocks noChangeShapeType="1"/>
          </p:cNvSpPr>
          <p:nvPr/>
        </p:nvSpPr>
        <p:spPr bwMode="auto">
          <a:xfrm>
            <a:off x="6259513" y="3198813"/>
            <a:ext cx="93662" cy="1587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2" name="Line 25"/>
          <p:cNvSpPr>
            <a:spLocks noChangeShapeType="1"/>
          </p:cNvSpPr>
          <p:nvPr/>
        </p:nvSpPr>
        <p:spPr bwMode="auto">
          <a:xfrm flipV="1">
            <a:off x="6372225" y="2657475"/>
            <a:ext cx="93663" cy="1270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3" name="Freeform 26"/>
          <p:cNvSpPr>
            <a:spLocks noChangeArrowheads="1"/>
          </p:cNvSpPr>
          <p:nvPr/>
        </p:nvSpPr>
        <p:spPr bwMode="auto">
          <a:xfrm>
            <a:off x="6259513" y="3205163"/>
            <a:ext cx="265112" cy="300037"/>
          </a:xfrm>
          <a:custGeom>
            <a:avLst/>
            <a:gdLst>
              <a:gd name="T0" fmla="*/ 90725446 w 167"/>
              <a:gd name="T1" fmla="*/ 88204524 h 189"/>
              <a:gd name="T2" fmla="*/ 68043297 w 167"/>
              <a:gd name="T3" fmla="*/ 304937605 h 189"/>
              <a:gd name="T4" fmla="*/ 25201512 w 167"/>
              <a:gd name="T5" fmla="*/ 433466211 h 189"/>
              <a:gd name="T6" fmla="*/ 327619674 w 167"/>
              <a:gd name="T7" fmla="*/ 456146778 h 189"/>
              <a:gd name="T8" fmla="*/ 327619674 w 167"/>
              <a:gd name="T9" fmla="*/ 173889691 h 189"/>
              <a:gd name="T10" fmla="*/ 304937525 w 167"/>
              <a:gd name="T11" fmla="*/ 88204524 h 189"/>
              <a:gd name="T12" fmla="*/ 90725446 w 167"/>
              <a:gd name="T13" fmla="*/ 88204524 h 1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7"/>
              <a:gd name="T22" fmla="*/ 0 h 189"/>
              <a:gd name="T23" fmla="*/ 167 w 167"/>
              <a:gd name="T24" fmla="*/ 189 h 1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7" h="189">
                <a:moveTo>
                  <a:pt x="36" y="35"/>
                </a:moveTo>
                <a:cubicBezTo>
                  <a:pt x="33" y="64"/>
                  <a:pt x="32" y="93"/>
                  <a:pt x="27" y="121"/>
                </a:cubicBezTo>
                <a:cubicBezTo>
                  <a:pt x="24" y="139"/>
                  <a:pt x="10" y="172"/>
                  <a:pt x="10" y="172"/>
                </a:cubicBezTo>
                <a:cubicBezTo>
                  <a:pt x="58" y="185"/>
                  <a:pt x="79" y="189"/>
                  <a:pt x="130" y="181"/>
                </a:cubicBezTo>
                <a:cubicBezTo>
                  <a:pt x="156" y="140"/>
                  <a:pt x="167" y="108"/>
                  <a:pt x="130" y="69"/>
                </a:cubicBezTo>
                <a:cubicBezTo>
                  <a:pt x="127" y="58"/>
                  <a:pt x="132" y="38"/>
                  <a:pt x="121" y="35"/>
                </a:cubicBezTo>
                <a:cubicBezTo>
                  <a:pt x="0" y="0"/>
                  <a:pt x="67" y="70"/>
                  <a:pt x="36" y="35"/>
                </a:cubicBezTo>
                <a:close/>
              </a:path>
            </a:pathLst>
          </a:custGeom>
          <a:blipFill dpi="0" rotWithShape="0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4" name="Freeform 27"/>
          <p:cNvSpPr>
            <a:spLocks noChangeArrowheads="1"/>
          </p:cNvSpPr>
          <p:nvPr/>
        </p:nvSpPr>
        <p:spPr bwMode="auto">
          <a:xfrm>
            <a:off x="5573713" y="3352800"/>
            <a:ext cx="1665287" cy="595313"/>
          </a:xfrm>
          <a:custGeom>
            <a:avLst/>
            <a:gdLst>
              <a:gd name="T0" fmla="*/ 1151710127 w 1049"/>
              <a:gd name="T1" fmla="*/ 85685381 h 375"/>
              <a:gd name="T2" fmla="*/ 1474289880 w 1049"/>
              <a:gd name="T3" fmla="*/ 194052974 h 375"/>
              <a:gd name="T4" fmla="*/ 1496972063 w 1049"/>
              <a:gd name="T5" fmla="*/ 496472029 h 375"/>
              <a:gd name="T6" fmla="*/ 1713705732 w 1049"/>
              <a:gd name="T7" fmla="*/ 582157385 h 375"/>
              <a:gd name="T8" fmla="*/ 2147483647 w 1049"/>
              <a:gd name="T9" fmla="*/ 713205578 h 375"/>
              <a:gd name="T10" fmla="*/ 2147483647 w 1049"/>
              <a:gd name="T11" fmla="*/ 884576489 h 375"/>
              <a:gd name="T12" fmla="*/ 2147483647 w 1049"/>
              <a:gd name="T13" fmla="*/ 821571559 h 375"/>
              <a:gd name="T14" fmla="*/ 1431448051 w 1049"/>
              <a:gd name="T15" fmla="*/ 798890934 h 375"/>
              <a:gd name="T16" fmla="*/ 1194553545 w 1049"/>
              <a:gd name="T17" fmla="*/ 733366838 h 375"/>
              <a:gd name="T18" fmla="*/ 50403099 w 1049"/>
              <a:gd name="T19" fmla="*/ 798890934 h 375"/>
              <a:gd name="T20" fmla="*/ 70564346 w 1049"/>
              <a:gd name="T21" fmla="*/ 496472029 h 375"/>
              <a:gd name="T22" fmla="*/ 458668285 w 1049"/>
              <a:gd name="T23" fmla="*/ 539313913 h 375"/>
              <a:gd name="T24" fmla="*/ 1237395374 w 1049"/>
              <a:gd name="T25" fmla="*/ 410786573 h 375"/>
              <a:gd name="T26" fmla="*/ 1454128646 w 1049"/>
              <a:gd name="T27" fmla="*/ 128528878 h 37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49"/>
              <a:gd name="T43" fmla="*/ 0 h 375"/>
              <a:gd name="T44" fmla="*/ 1049 w 1049"/>
              <a:gd name="T45" fmla="*/ 375 h 37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49" h="375">
                <a:moveTo>
                  <a:pt x="457" y="34"/>
                </a:moveTo>
                <a:cubicBezTo>
                  <a:pt x="510" y="45"/>
                  <a:pt x="554" y="29"/>
                  <a:pt x="585" y="77"/>
                </a:cubicBezTo>
                <a:cubicBezTo>
                  <a:pt x="588" y="117"/>
                  <a:pt x="584" y="158"/>
                  <a:pt x="594" y="197"/>
                </a:cubicBezTo>
                <a:cubicBezTo>
                  <a:pt x="599" y="216"/>
                  <a:pt x="667" y="230"/>
                  <a:pt x="680" y="231"/>
                </a:cubicBezTo>
                <a:cubicBezTo>
                  <a:pt x="803" y="245"/>
                  <a:pt x="918" y="259"/>
                  <a:pt x="1040" y="283"/>
                </a:cubicBezTo>
                <a:cubicBezTo>
                  <a:pt x="1037" y="306"/>
                  <a:pt x="1049" y="337"/>
                  <a:pt x="1031" y="351"/>
                </a:cubicBezTo>
                <a:cubicBezTo>
                  <a:pt x="1000" y="375"/>
                  <a:pt x="944" y="328"/>
                  <a:pt x="911" y="326"/>
                </a:cubicBezTo>
                <a:cubicBezTo>
                  <a:pt x="797" y="321"/>
                  <a:pt x="682" y="320"/>
                  <a:pt x="568" y="317"/>
                </a:cubicBezTo>
                <a:cubicBezTo>
                  <a:pt x="536" y="310"/>
                  <a:pt x="506" y="299"/>
                  <a:pt x="474" y="291"/>
                </a:cubicBezTo>
                <a:cubicBezTo>
                  <a:pt x="319" y="297"/>
                  <a:pt x="174" y="310"/>
                  <a:pt x="20" y="317"/>
                </a:cubicBezTo>
                <a:cubicBezTo>
                  <a:pt x="23" y="277"/>
                  <a:pt x="0" y="225"/>
                  <a:pt x="28" y="197"/>
                </a:cubicBezTo>
                <a:cubicBezTo>
                  <a:pt x="35" y="190"/>
                  <a:pt x="153" y="210"/>
                  <a:pt x="182" y="214"/>
                </a:cubicBezTo>
                <a:cubicBezTo>
                  <a:pt x="254" y="212"/>
                  <a:pt x="452" y="275"/>
                  <a:pt x="491" y="163"/>
                </a:cubicBezTo>
                <a:cubicBezTo>
                  <a:pt x="479" y="0"/>
                  <a:pt x="449" y="51"/>
                  <a:pt x="577" y="51"/>
                </a:cubicBezTo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9965" name="Line 28"/>
          <p:cNvSpPr>
            <a:spLocks noChangeShapeType="1"/>
          </p:cNvSpPr>
          <p:nvPr/>
        </p:nvSpPr>
        <p:spPr bwMode="auto">
          <a:xfrm>
            <a:off x="6411913" y="3429000"/>
            <a:ext cx="1587" cy="76200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6" name="Line 29"/>
          <p:cNvSpPr>
            <a:spLocks noChangeShapeType="1"/>
          </p:cNvSpPr>
          <p:nvPr/>
        </p:nvSpPr>
        <p:spPr bwMode="auto">
          <a:xfrm flipH="1">
            <a:off x="6326188" y="3581400"/>
            <a:ext cx="95250" cy="76200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7" name="Line 30"/>
          <p:cNvSpPr>
            <a:spLocks noChangeShapeType="1"/>
          </p:cNvSpPr>
          <p:nvPr/>
        </p:nvSpPr>
        <p:spPr bwMode="auto">
          <a:xfrm flipH="1">
            <a:off x="6097588" y="3748088"/>
            <a:ext cx="95250" cy="1587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8" name="Line 31"/>
          <p:cNvSpPr>
            <a:spLocks noChangeShapeType="1"/>
          </p:cNvSpPr>
          <p:nvPr/>
        </p:nvSpPr>
        <p:spPr bwMode="auto">
          <a:xfrm>
            <a:off x="5802313" y="3733800"/>
            <a:ext cx="76200" cy="762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9" name="Line 32"/>
          <p:cNvSpPr>
            <a:spLocks noChangeShapeType="1"/>
          </p:cNvSpPr>
          <p:nvPr/>
        </p:nvSpPr>
        <p:spPr bwMode="auto">
          <a:xfrm flipH="1">
            <a:off x="5640388" y="3733800"/>
            <a:ext cx="95250" cy="762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0" name="Freeform 33"/>
          <p:cNvSpPr>
            <a:spLocks/>
          </p:cNvSpPr>
          <p:nvPr/>
        </p:nvSpPr>
        <p:spPr bwMode="auto">
          <a:xfrm>
            <a:off x="6197600" y="3395663"/>
            <a:ext cx="254000" cy="393700"/>
          </a:xfrm>
          <a:custGeom>
            <a:avLst/>
            <a:gdLst>
              <a:gd name="T0" fmla="*/ 362902461 w 160"/>
              <a:gd name="T1" fmla="*/ 0 h 248"/>
              <a:gd name="T2" fmla="*/ 362902461 w 160"/>
              <a:gd name="T3" fmla="*/ 483870079 h 248"/>
              <a:gd name="T4" fmla="*/ 120967503 w 160"/>
              <a:gd name="T5" fmla="*/ 604837550 h 248"/>
              <a:gd name="T6" fmla="*/ 0 w 160"/>
              <a:gd name="T7" fmla="*/ 604837550 h 248"/>
              <a:gd name="T8" fmla="*/ 0 60000 65536"/>
              <a:gd name="T9" fmla="*/ 0 60000 65536"/>
              <a:gd name="T10" fmla="*/ 0 60000 65536"/>
              <a:gd name="T11" fmla="*/ 0 60000 65536"/>
              <a:gd name="T12" fmla="*/ 0 w 160"/>
              <a:gd name="T13" fmla="*/ 0 h 248"/>
              <a:gd name="T14" fmla="*/ 160 w 160"/>
              <a:gd name="T15" fmla="*/ 248 h 2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0" h="248">
                <a:moveTo>
                  <a:pt x="144" y="0"/>
                </a:moveTo>
                <a:cubicBezTo>
                  <a:pt x="152" y="76"/>
                  <a:pt x="160" y="152"/>
                  <a:pt x="144" y="192"/>
                </a:cubicBezTo>
                <a:cubicBezTo>
                  <a:pt x="128" y="232"/>
                  <a:pt x="72" y="232"/>
                  <a:pt x="48" y="240"/>
                </a:cubicBezTo>
                <a:cubicBezTo>
                  <a:pt x="24" y="248"/>
                  <a:pt x="8" y="240"/>
                  <a:pt x="0" y="240"/>
                </a:cubicBezTo>
              </a:path>
            </a:pathLst>
          </a:custGeom>
          <a:noFill/>
          <a:ln w="2844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71" name="Freeform 34"/>
          <p:cNvSpPr>
            <a:spLocks noChangeArrowheads="1"/>
          </p:cNvSpPr>
          <p:nvPr/>
        </p:nvSpPr>
        <p:spPr bwMode="auto">
          <a:xfrm>
            <a:off x="7234238" y="2411413"/>
            <a:ext cx="1317625" cy="2312987"/>
          </a:xfrm>
          <a:custGeom>
            <a:avLst/>
            <a:gdLst>
              <a:gd name="T0" fmla="*/ 2102036181 w 786"/>
              <a:gd name="T1" fmla="*/ 961945491 h 1448"/>
              <a:gd name="T2" fmla="*/ 2102036181 w 786"/>
              <a:gd name="T3" fmla="*/ 632792017 h 1448"/>
              <a:gd name="T4" fmla="*/ 2054263070 w 786"/>
              <a:gd name="T5" fmla="*/ 239847826 h 1448"/>
              <a:gd name="T6" fmla="*/ 1933423819 w 786"/>
              <a:gd name="T7" fmla="*/ 43376491 h 1448"/>
              <a:gd name="T8" fmla="*/ 1332038415 w 786"/>
              <a:gd name="T9" fmla="*/ 153094819 h 1448"/>
              <a:gd name="T10" fmla="*/ 1065068562 w 786"/>
              <a:gd name="T11" fmla="*/ 415907928 h 1448"/>
              <a:gd name="T12" fmla="*/ 921749228 w 786"/>
              <a:gd name="T13" fmla="*/ 525626318 h 1448"/>
              <a:gd name="T14" fmla="*/ 680070517 w 786"/>
              <a:gd name="T15" fmla="*/ 852227201 h 1448"/>
              <a:gd name="T16" fmla="*/ 488976395 w 786"/>
              <a:gd name="T17" fmla="*/ 1181382072 h 1448"/>
              <a:gd name="T18" fmla="*/ 295072577 w 786"/>
              <a:gd name="T19" fmla="*/ 1903479837 h 1448"/>
              <a:gd name="T20" fmla="*/ 174233274 w 786"/>
              <a:gd name="T21" fmla="*/ 2143327563 h 1448"/>
              <a:gd name="T22" fmla="*/ 103978376 w 786"/>
              <a:gd name="T23" fmla="*/ 2147483647 h 1448"/>
              <a:gd name="T24" fmla="*/ 272590817 w 786"/>
              <a:gd name="T25" fmla="*/ 2147483647 h 1448"/>
              <a:gd name="T26" fmla="*/ 657588757 w 786"/>
              <a:gd name="T27" fmla="*/ 2147483647 h 1448"/>
              <a:gd name="T28" fmla="*/ 1090361590 w 786"/>
              <a:gd name="T29" fmla="*/ 2147483647 h 1448"/>
              <a:gd name="T30" fmla="*/ 1475359425 w 786"/>
              <a:gd name="T31" fmla="*/ 2147483647 h 1448"/>
              <a:gd name="T32" fmla="*/ 2006489958 w 786"/>
              <a:gd name="T33" fmla="*/ 2147483647 h 1448"/>
              <a:gd name="T34" fmla="*/ 2147483647 w 786"/>
              <a:gd name="T35" fmla="*/ 2147483647 h 1448"/>
              <a:gd name="T36" fmla="*/ 2147483647 w 786"/>
              <a:gd name="T37" fmla="*/ 1311513104 h 14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86"/>
              <a:gd name="T58" fmla="*/ 0 h 1448"/>
              <a:gd name="T59" fmla="*/ 786 w 786"/>
              <a:gd name="T60" fmla="*/ 1448 h 144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86" h="1448">
                <a:moveTo>
                  <a:pt x="748" y="377"/>
                </a:moveTo>
                <a:cubicBezTo>
                  <a:pt x="763" y="320"/>
                  <a:pt x="767" y="304"/>
                  <a:pt x="748" y="248"/>
                </a:cubicBezTo>
                <a:cubicBezTo>
                  <a:pt x="744" y="196"/>
                  <a:pt x="743" y="144"/>
                  <a:pt x="731" y="94"/>
                </a:cubicBezTo>
                <a:cubicBezTo>
                  <a:pt x="724" y="65"/>
                  <a:pt x="688" y="17"/>
                  <a:pt x="688" y="17"/>
                </a:cubicBezTo>
                <a:cubicBezTo>
                  <a:pt x="489" y="27"/>
                  <a:pt x="563" y="0"/>
                  <a:pt x="474" y="60"/>
                </a:cubicBezTo>
                <a:cubicBezTo>
                  <a:pt x="445" y="102"/>
                  <a:pt x="418" y="131"/>
                  <a:pt x="379" y="163"/>
                </a:cubicBezTo>
                <a:cubicBezTo>
                  <a:pt x="357" y="180"/>
                  <a:pt x="343" y="185"/>
                  <a:pt x="328" y="206"/>
                </a:cubicBezTo>
                <a:cubicBezTo>
                  <a:pt x="299" y="245"/>
                  <a:pt x="265" y="291"/>
                  <a:pt x="242" y="334"/>
                </a:cubicBezTo>
                <a:cubicBezTo>
                  <a:pt x="219" y="378"/>
                  <a:pt x="201" y="422"/>
                  <a:pt x="174" y="463"/>
                </a:cubicBezTo>
                <a:cubicBezTo>
                  <a:pt x="154" y="558"/>
                  <a:pt x="128" y="652"/>
                  <a:pt x="105" y="746"/>
                </a:cubicBezTo>
                <a:cubicBezTo>
                  <a:pt x="97" y="779"/>
                  <a:pt x="73" y="807"/>
                  <a:pt x="62" y="840"/>
                </a:cubicBezTo>
                <a:cubicBezTo>
                  <a:pt x="54" y="969"/>
                  <a:pt x="50" y="1098"/>
                  <a:pt x="37" y="1226"/>
                </a:cubicBezTo>
                <a:cubicBezTo>
                  <a:pt x="40" y="1284"/>
                  <a:pt x="0" y="1436"/>
                  <a:pt x="97" y="1406"/>
                </a:cubicBezTo>
                <a:cubicBezTo>
                  <a:pt x="135" y="1366"/>
                  <a:pt x="188" y="1324"/>
                  <a:pt x="234" y="1294"/>
                </a:cubicBezTo>
                <a:cubicBezTo>
                  <a:pt x="285" y="1297"/>
                  <a:pt x="337" y="1298"/>
                  <a:pt x="388" y="1303"/>
                </a:cubicBezTo>
                <a:cubicBezTo>
                  <a:pt x="449" y="1309"/>
                  <a:pt x="475" y="1381"/>
                  <a:pt x="525" y="1406"/>
                </a:cubicBezTo>
                <a:cubicBezTo>
                  <a:pt x="578" y="1433"/>
                  <a:pt x="655" y="1434"/>
                  <a:pt x="714" y="1448"/>
                </a:cubicBezTo>
                <a:cubicBezTo>
                  <a:pt x="753" y="1436"/>
                  <a:pt x="756" y="1428"/>
                  <a:pt x="765" y="1388"/>
                </a:cubicBezTo>
                <a:cubicBezTo>
                  <a:pt x="786" y="1096"/>
                  <a:pt x="774" y="808"/>
                  <a:pt x="774" y="514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72" name="Rectangle 35"/>
          <p:cNvSpPr>
            <a:spLocks noChangeArrowheads="1"/>
          </p:cNvSpPr>
          <p:nvPr/>
        </p:nvSpPr>
        <p:spPr bwMode="auto">
          <a:xfrm>
            <a:off x="8529638" y="2362200"/>
            <a:ext cx="152400" cy="762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Rectangle 36"/>
          <p:cNvSpPr>
            <a:spLocks noChangeArrowheads="1"/>
          </p:cNvSpPr>
          <p:nvPr/>
        </p:nvSpPr>
        <p:spPr bwMode="auto">
          <a:xfrm rot="2160000">
            <a:off x="8315325" y="2979738"/>
            <a:ext cx="152400" cy="5334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6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Rectangle 37"/>
          <p:cNvSpPr>
            <a:spLocks noChangeArrowheads="1"/>
          </p:cNvSpPr>
          <p:nvPr/>
        </p:nvSpPr>
        <p:spPr bwMode="auto">
          <a:xfrm rot="-2040000">
            <a:off x="8678863" y="2930525"/>
            <a:ext cx="152400" cy="5334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6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Oval 38"/>
          <p:cNvSpPr>
            <a:spLocks noChangeArrowheads="1"/>
          </p:cNvSpPr>
          <p:nvPr/>
        </p:nvSpPr>
        <p:spPr bwMode="auto">
          <a:xfrm>
            <a:off x="7996238" y="2514600"/>
            <a:ext cx="457200" cy="533400"/>
          </a:xfrm>
          <a:prstGeom prst="ellipse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Line 39"/>
          <p:cNvSpPr>
            <a:spLocks noChangeShapeType="1"/>
          </p:cNvSpPr>
          <p:nvPr/>
        </p:nvSpPr>
        <p:spPr bwMode="auto">
          <a:xfrm flipV="1">
            <a:off x="8229600" y="3038475"/>
            <a:ext cx="1588" cy="9525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7" name="Line 40"/>
          <p:cNvSpPr>
            <a:spLocks noChangeShapeType="1"/>
          </p:cNvSpPr>
          <p:nvPr/>
        </p:nvSpPr>
        <p:spPr bwMode="auto">
          <a:xfrm flipH="1">
            <a:off x="8067675" y="3200400"/>
            <a:ext cx="95250" cy="1588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8" name="Line 41"/>
          <p:cNvSpPr>
            <a:spLocks noChangeShapeType="1"/>
          </p:cNvSpPr>
          <p:nvPr/>
        </p:nvSpPr>
        <p:spPr bwMode="auto">
          <a:xfrm>
            <a:off x="8153400" y="3276600"/>
            <a:ext cx="1588" cy="762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9" name="Line 42"/>
          <p:cNvSpPr>
            <a:spLocks noChangeShapeType="1"/>
          </p:cNvSpPr>
          <p:nvPr/>
        </p:nvSpPr>
        <p:spPr bwMode="auto">
          <a:xfrm flipH="1">
            <a:off x="7991475" y="3352800"/>
            <a:ext cx="95250" cy="762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0" name="Line 43"/>
          <p:cNvSpPr>
            <a:spLocks noChangeShapeType="1"/>
          </p:cNvSpPr>
          <p:nvPr/>
        </p:nvSpPr>
        <p:spPr bwMode="auto">
          <a:xfrm>
            <a:off x="8153400" y="3505200"/>
            <a:ext cx="76200" cy="762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1" name="Line 44"/>
          <p:cNvSpPr>
            <a:spLocks noChangeShapeType="1"/>
          </p:cNvSpPr>
          <p:nvPr/>
        </p:nvSpPr>
        <p:spPr bwMode="auto">
          <a:xfrm flipH="1">
            <a:off x="8601075" y="2362200"/>
            <a:ext cx="95250" cy="762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2" name="Line 45"/>
          <p:cNvSpPr>
            <a:spLocks noChangeShapeType="1"/>
          </p:cNvSpPr>
          <p:nvPr/>
        </p:nvSpPr>
        <p:spPr bwMode="auto">
          <a:xfrm>
            <a:off x="8534400" y="2590800"/>
            <a:ext cx="76200" cy="762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3" name="Line 46"/>
          <p:cNvSpPr>
            <a:spLocks noChangeShapeType="1"/>
          </p:cNvSpPr>
          <p:nvPr/>
        </p:nvSpPr>
        <p:spPr bwMode="auto">
          <a:xfrm>
            <a:off x="8534400" y="2895600"/>
            <a:ext cx="76200" cy="76200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4" name="Line 47"/>
          <p:cNvSpPr>
            <a:spLocks noChangeShapeType="1"/>
          </p:cNvSpPr>
          <p:nvPr/>
        </p:nvSpPr>
        <p:spPr bwMode="auto">
          <a:xfrm flipH="1">
            <a:off x="8296275" y="3200400"/>
            <a:ext cx="171450" cy="762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5" name="Line 48"/>
          <p:cNvSpPr>
            <a:spLocks noChangeShapeType="1"/>
          </p:cNvSpPr>
          <p:nvPr/>
        </p:nvSpPr>
        <p:spPr bwMode="auto">
          <a:xfrm flipH="1">
            <a:off x="8572500" y="2819400"/>
            <a:ext cx="95250" cy="1588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6" name="Line 49"/>
          <p:cNvSpPr>
            <a:spLocks noChangeShapeType="1"/>
          </p:cNvSpPr>
          <p:nvPr/>
        </p:nvSpPr>
        <p:spPr bwMode="auto">
          <a:xfrm>
            <a:off x="8382000" y="3352800"/>
            <a:ext cx="1588" cy="76200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7" name="Line 50"/>
          <p:cNvSpPr>
            <a:spLocks noChangeShapeType="1"/>
          </p:cNvSpPr>
          <p:nvPr/>
        </p:nvSpPr>
        <p:spPr bwMode="auto">
          <a:xfrm>
            <a:off x="8077200" y="3657600"/>
            <a:ext cx="1588" cy="762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8" name="Line 51"/>
          <p:cNvSpPr>
            <a:spLocks noChangeShapeType="1"/>
          </p:cNvSpPr>
          <p:nvPr/>
        </p:nvSpPr>
        <p:spPr bwMode="auto">
          <a:xfrm>
            <a:off x="7924800" y="3810000"/>
            <a:ext cx="76200" cy="762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9" name="Line 52"/>
          <p:cNvSpPr>
            <a:spLocks noChangeShapeType="1"/>
          </p:cNvSpPr>
          <p:nvPr/>
        </p:nvSpPr>
        <p:spPr bwMode="auto">
          <a:xfrm>
            <a:off x="8001000" y="3962400"/>
            <a:ext cx="1588" cy="1588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0" name="Line 53"/>
          <p:cNvSpPr>
            <a:spLocks noChangeShapeType="1"/>
          </p:cNvSpPr>
          <p:nvPr/>
        </p:nvSpPr>
        <p:spPr bwMode="auto">
          <a:xfrm flipH="1">
            <a:off x="7915275" y="3962400"/>
            <a:ext cx="95250" cy="76200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1" name="Line 54"/>
          <p:cNvSpPr>
            <a:spLocks noChangeShapeType="1"/>
          </p:cNvSpPr>
          <p:nvPr/>
        </p:nvSpPr>
        <p:spPr bwMode="auto">
          <a:xfrm>
            <a:off x="7848600" y="4038600"/>
            <a:ext cx="1588" cy="76200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2" name="Freeform 55"/>
          <p:cNvSpPr>
            <a:spLocks noChangeArrowheads="1"/>
          </p:cNvSpPr>
          <p:nvPr/>
        </p:nvSpPr>
        <p:spPr bwMode="auto">
          <a:xfrm>
            <a:off x="8080375" y="2647950"/>
            <a:ext cx="298450" cy="539750"/>
          </a:xfrm>
          <a:custGeom>
            <a:avLst/>
            <a:gdLst>
              <a:gd name="T0" fmla="*/ 410786228 w 188"/>
              <a:gd name="T1" fmla="*/ 821570841 h 340"/>
              <a:gd name="T2" fmla="*/ 236894710 w 188"/>
              <a:gd name="T3" fmla="*/ 582155289 h 340"/>
              <a:gd name="T4" fmla="*/ 0 w 188"/>
              <a:gd name="T5" fmla="*/ 194052805 h 340"/>
              <a:gd name="T6" fmla="*/ 194052812 w 188"/>
              <a:gd name="T7" fmla="*/ 42843447 h 340"/>
              <a:gd name="T8" fmla="*/ 279736558 w 188"/>
              <a:gd name="T9" fmla="*/ 0 h 340"/>
              <a:gd name="T10" fmla="*/ 410786228 w 188"/>
              <a:gd name="T11" fmla="*/ 65524064 h 340"/>
              <a:gd name="T12" fmla="*/ 453628176 w 188"/>
              <a:gd name="T13" fmla="*/ 194052805 h 340"/>
              <a:gd name="T14" fmla="*/ 473789420 w 188"/>
              <a:gd name="T15" fmla="*/ 778728994 h 340"/>
              <a:gd name="T16" fmla="*/ 410786228 w 188"/>
              <a:gd name="T17" fmla="*/ 821570841 h 3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8"/>
              <a:gd name="T28" fmla="*/ 0 h 340"/>
              <a:gd name="T29" fmla="*/ 188 w 188"/>
              <a:gd name="T30" fmla="*/ 340 h 3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8" h="340">
                <a:moveTo>
                  <a:pt x="163" y="326"/>
                </a:moveTo>
                <a:cubicBezTo>
                  <a:pt x="147" y="280"/>
                  <a:pt x="145" y="249"/>
                  <a:pt x="94" y="231"/>
                </a:cubicBezTo>
                <a:cubicBezTo>
                  <a:pt x="47" y="186"/>
                  <a:pt x="19" y="137"/>
                  <a:pt x="0" y="77"/>
                </a:cubicBezTo>
                <a:cubicBezTo>
                  <a:pt x="16" y="26"/>
                  <a:pt x="0" y="55"/>
                  <a:pt x="77" y="17"/>
                </a:cubicBezTo>
                <a:cubicBezTo>
                  <a:pt x="88" y="11"/>
                  <a:pt x="111" y="0"/>
                  <a:pt x="111" y="0"/>
                </a:cubicBezTo>
                <a:cubicBezTo>
                  <a:pt x="131" y="5"/>
                  <a:pt x="152" y="5"/>
                  <a:pt x="163" y="26"/>
                </a:cubicBezTo>
                <a:cubicBezTo>
                  <a:pt x="171" y="42"/>
                  <a:pt x="180" y="77"/>
                  <a:pt x="180" y="77"/>
                </a:cubicBezTo>
                <a:cubicBezTo>
                  <a:pt x="170" y="176"/>
                  <a:pt x="158" y="213"/>
                  <a:pt x="188" y="309"/>
                </a:cubicBezTo>
                <a:cubicBezTo>
                  <a:pt x="178" y="340"/>
                  <a:pt x="188" y="338"/>
                  <a:pt x="163" y="326"/>
                </a:cubicBezTo>
                <a:close/>
              </a:path>
            </a:pathLst>
          </a:custGeom>
          <a:solidFill>
            <a:srgbClr val="CCFFCC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93" name="Line 56"/>
          <p:cNvSpPr>
            <a:spLocks noChangeShapeType="1"/>
          </p:cNvSpPr>
          <p:nvPr/>
        </p:nvSpPr>
        <p:spPr bwMode="auto">
          <a:xfrm>
            <a:off x="8305800" y="2743200"/>
            <a:ext cx="1588" cy="76200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4" name="Line 57"/>
          <p:cNvSpPr>
            <a:spLocks noChangeShapeType="1"/>
          </p:cNvSpPr>
          <p:nvPr/>
        </p:nvSpPr>
        <p:spPr bwMode="auto">
          <a:xfrm>
            <a:off x="8153400" y="2819400"/>
            <a:ext cx="76200" cy="762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5" name="Line 58"/>
          <p:cNvSpPr>
            <a:spLocks noChangeShapeType="1"/>
          </p:cNvSpPr>
          <p:nvPr/>
        </p:nvSpPr>
        <p:spPr bwMode="auto">
          <a:xfrm>
            <a:off x="8305800" y="2971800"/>
            <a:ext cx="76200" cy="1524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6" name="Oval 59"/>
          <p:cNvSpPr>
            <a:spLocks noChangeArrowheads="1"/>
          </p:cNvSpPr>
          <p:nvPr/>
        </p:nvSpPr>
        <p:spPr bwMode="auto">
          <a:xfrm>
            <a:off x="7848600" y="3962400"/>
            <a:ext cx="228600" cy="304800"/>
          </a:xfrm>
          <a:prstGeom prst="ellipse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7" name="Line 60"/>
          <p:cNvSpPr>
            <a:spLocks noChangeShapeType="1"/>
          </p:cNvSpPr>
          <p:nvPr/>
        </p:nvSpPr>
        <p:spPr bwMode="auto">
          <a:xfrm>
            <a:off x="1828800" y="2895600"/>
            <a:ext cx="609600" cy="1588"/>
          </a:xfrm>
          <a:prstGeom prst="line">
            <a:avLst/>
          </a:prstGeom>
          <a:noFill/>
          <a:ln w="76320">
            <a:solidFill>
              <a:srgbClr val="FF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8" name="Line 61"/>
          <p:cNvSpPr>
            <a:spLocks noChangeShapeType="1"/>
          </p:cNvSpPr>
          <p:nvPr/>
        </p:nvSpPr>
        <p:spPr bwMode="auto">
          <a:xfrm>
            <a:off x="5105400" y="2895600"/>
            <a:ext cx="762000" cy="1588"/>
          </a:xfrm>
          <a:prstGeom prst="line">
            <a:avLst/>
          </a:prstGeom>
          <a:noFill/>
          <a:ln w="76320">
            <a:solidFill>
              <a:srgbClr val="FF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9" name="Line 62"/>
          <p:cNvSpPr>
            <a:spLocks noChangeShapeType="1"/>
          </p:cNvSpPr>
          <p:nvPr/>
        </p:nvSpPr>
        <p:spPr bwMode="auto">
          <a:xfrm>
            <a:off x="6934200" y="2895600"/>
            <a:ext cx="685800" cy="1588"/>
          </a:xfrm>
          <a:prstGeom prst="line">
            <a:avLst/>
          </a:prstGeom>
          <a:noFill/>
          <a:ln w="76320">
            <a:solidFill>
              <a:srgbClr val="FF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0" name="Oval 63"/>
          <p:cNvSpPr>
            <a:spLocks noChangeArrowheads="1"/>
          </p:cNvSpPr>
          <p:nvPr/>
        </p:nvSpPr>
        <p:spPr bwMode="auto">
          <a:xfrm>
            <a:off x="2514600" y="2438400"/>
            <a:ext cx="838200" cy="1066800"/>
          </a:xfrm>
          <a:prstGeom prst="ellipse">
            <a:avLst/>
          </a:prstGeom>
          <a:solidFill>
            <a:srgbClr val="C6D9F1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001" name="Line 64"/>
          <p:cNvSpPr>
            <a:spLocks noChangeShapeType="1"/>
          </p:cNvSpPr>
          <p:nvPr/>
        </p:nvSpPr>
        <p:spPr bwMode="auto">
          <a:xfrm flipH="1">
            <a:off x="2733675" y="2819400"/>
            <a:ext cx="171450" cy="762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2" name="Line 65"/>
          <p:cNvSpPr>
            <a:spLocks noChangeShapeType="1"/>
          </p:cNvSpPr>
          <p:nvPr/>
        </p:nvSpPr>
        <p:spPr bwMode="auto">
          <a:xfrm>
            <a:off x="2819400" y="3124200"/>
            <a:ext cx="152400" cy="762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3" name="Line 66"/>
          <p:cNvSpPr>
            <a:spLocks noChangeShapeType="1"/>
          </p:cNvSpPr>
          <p:nvPr/>
        </p:nvSpPr>
        <p:spPr bwMode="auto">
          <a:xfrm>
            <a:off x="3200400" y="2743200"/>
            <a:ext cx="1588" cy="762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4" name="Line 67"/>
          <p:cNvSpPr>
            <a:spLocks noChangeShapeType="1"/>
          </p:cNvSpPr>
          <p:nvPr/>
        </p:nvSpPr>
        <p:spPr bwMode="auto">
          <a:xfrm>
            <a:off x="3429000" y="2895600"/>
            <a:ext cx="762000" cy="1588"/>
          </a:xfrm>
          <a:prstGeom prst="line">
            <a:avLst/>
          </a:prstGeom>
          <a:noFill/>
          <a:ln w="76320">
            <a:solidFill>
              <a:srgbClr val="FF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5" name="Text Box 68"/>
          <p:cNvSpPr txBox="1">
            <a:spLocks noChangeArrowheads="1"/>
          </p:cNvSpPr>
          <p:nvPr/>
        </p:nvSpPr>
        <p:spPr bwMode="auto">
          <a:xfrm>
            <a:off x="2195736" y="3663372"/>
            <a:ext cx="1800200" cy="2039508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76000"/>
              </a:lnSpc>
              <a:spcBef>
                <a:spcPts val="1250"/>
              </a:spcBef>
              <a:buClr>
                <a:srgbClr val="FFFF00"/>
              </a:buClr>
            </a:pPr>
            <a:r>
              <a:rPr lang="en-GB" sz="1400" dirty="0" err="1">
                <a:solidFill>
                  <a:schemeClr val="tx1"/>
                </a:solidFill>
              </a:rPr>
              <a:t>Granülom</a:t>
            </a:r>
            <a:r>
              <a:rPr lang="en-GB" sz="1400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70000"/>
              </a:lnSpc>
              <a:spcBef>
                <a:spcPts val="1125"/>
              </a:spcBef>
              <a:buFont typeface="Arial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makrofaj</a:t>
            </a:r>
            <a:endParaRPr lang="en-GB" sz="1400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  <a:spcBef>
                <a:spcPts val="1125"/>
              </a:spcBef>
              <a:buFont typeface="Arial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lenfosit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70000"/>
              </a:lnSpc>
              <a:spcBef>
                <a:spcPts val="1125"/>
              </a:spcBef>
              <a:buFont typeface="Arial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D</a:t>
            </a:r>
            <a:r>
              <a:rPr lang="en-GB" sz="1400" dirty="0" err="1" smtClean="0">
                <a:solidFill>
                  <a:schemeClr val="tx1"/>
                </a:solidFill>
              </a:rPr>
              <a:t>ev</a:t>
            </a:r>
            <a:r>
              <a:rPr lang="en-GB" sz="1400" dirty="0" smtClean="0">
                <a:solidFill>
                  <a:schemeClr val="tx1"/>
                </a:solidFill>
              </a:rPr>
              <a:t> h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smtClean="0">
                <a:solidFill>
                  <a:schemeClr val="tx1"/>
                </a:solidFill>
              </a:rPr>
              <a:t>-LAN</a:t>
            </a:r>
            <a:r>
              <a:rPr lang="tr-TR" sz="1400" dirty="0" smtClean="0">
                <a:solidFill>
                  <a:schemeClr val="tx1"/>
                </a:solidFill>
              </a:rPr>
              <a:t>G</a:t>
            </a:r>
            <a:r>
              <a:rPr lang="en-GB" sz="1400" dirty="0" smtClean="0">
                <a:solidFill>
                  <a:schemeClr val="tx1"/>
                </a:solidFill>
              </a:rPr>
              <a:t>ANS</a:t>
            </a:r>
          </a:p>
          <a:p>
            <a:pPr>
              <a:lnSpc>
                <a:spcPct val="70000"/>
              </a:lnSpc>
              <a:spcBef>
                <a:spcPts val="1125"/>
              </a:spcBef>
              <a:buFont typeface="Arial" charset="0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fibroblast</a:t>
            </a:r>
            <a:endParaRPr lang="en-GB" sz="1400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  <a:spcBef>
                <a:spcPts val="1125"/>
              </a:spcBef>
              <a:buFont typeface="Arial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  </a:t>
            </a:r>
            <a:r>
              <a:rPr lang="en-GB" sz="1400" dirty="0" err="1">
                <a:solidFill>
                  <a:schemeClr val="tx1"/>
                </a:solidFill>
              </a:rPr>
              <a:t>hücre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içi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az</a:t>
            </a:r>
            <a:r>
              <a:rPr lang="en-GB" sz="1400" dirty="0">
                <a:solidFill>
                  <a:schemeClr val="tx1"/>
                </a:solidFill>
              </a:rPr>
              <a:t>     </a:t>
            </a:r>
          </a:p>
          <a:p>
            <a:pPr>
              <a:lnSpc>
                <a:spcPct val="70000"/>
              </a:lnSpc>
              <a:spcBef>
                <a:spcPts val="1125"/>
              </a:spcBef>
            </a:pPr>
            <a:r>
              <a:rPr lang="en-GB" sz="1400" dirty="0">
                <a:solidFill>
                  <a:schemeClr val="tx1"/>
                </a:solidFill>
              </a:rPr>
              <a:t>   </a:t>
            </a:r>
            <a:r>
              <a:rPr lang="en-GB" sz="1400" dirty="0" err="1">
                <a:solidFill>
                  <a:schemeClr val="tx1"/>
                </a:solidFill>
              </a:rPr>
              <a:t>sayıda</a:t>
            </a:r>
            <a:r>
              <a:rPr lang="en-GB" sz="1400" dirty="0">
                <a:solidFill>
                  <a:schemeClr val="tx1"/>
                </a:solidFill>
              </a:rPr>
              <a:t> basil</a:t>
            </a:r>
          </a:p>
        </p:txBody>
      </p:sp>
      <p:sp>
        <p:nvSpPr>
          <p:cNvPr id="40006" name="Text Box 69"/>
          <p:cNvSpPr txBox="1">
            <a:spLocks noChangeArrowheads="1"/>
          </p:cNvSpPr>
          <p:nvPr/>
        </p:nvSpPr>
        <p:spPr bwMode="auto">
          <a:xfrm>
            <a:off x="4067944" y="3861048"/>
            <a:ext cx="1302107" cy="84354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>
              <a:lnSpc>
                <a:spcPct val="76000"/>
              </a:lnSpc>
              <a:spcBef>
                <a:spcPts val="1250"/>
              </a:spcBef>
              <a:buClr>
                <a:srgbClr val="FFFF00"/>
              </a:buClr>
            </a:pPr>
            <a:r>
              <a:rPr lang="en-GB" sz="1200" dirty="0" err="1">
                <a:solidFill>
                  <a:srgbClr val="000000"/>
                </a:solidFill>
              </a:rPr>
              <a:t>Likefaksiyon</a:t>
            </a:r>
            <a:r>
              <a:rPr lang="en-GB" sz="1200" dirty="0">
                <a:solidFill>
                  <a:srgbClr val="000000"/>
                </a:solidFill>
              </a:rPr>
              <a:t>,</a:t>
            </a:r>
          </a:p>
          <a:p>
            <a:pPr algn="ctr">
              <a:lnSpc>
                <a:spcPct val="76000"/>
              </a:lnSpc>
              <a:spcBef>
                <a:spcPts val="1250"/>
              </a:spcBef>
            </a:pPr>
            <a:r>
              <a:rPr lang="en-GB" sz="1200" dirty="0" err="1">
                <a:solidFill>
                  <a:srgbClr val="000000"/>
                </a:solidFill>
              </a:rPr>
              <a:t>Kazeöz</a:t>
            </a:r>
            <a:r>
              <a:rPr lang="en-GB" sz="1200" dirty="0">
                <a:solidFill>
                  <a:srgbClr val="000000"/>
                </a:solidFill>
              </a:rPr>
              <a:t> </a:t>
            </a:r>
            <a:r>
              <a:rPr lang="en-GB" sz="1200" dirty="0" err="1">
                <a:solidFill>
                  <a:srgbClr val="000000"/>
                </a:solidFill>
              </a:rPr>
              <a:t>nekroz</a:t>
            </a:r>
            <a:r>
              <a:rPr lang="en-GB" sz="1200" dirty="0">
                <a:solidFill>
                  <a:srgbClr val="000000"/>
                </a:solidFill>
              </a:rPr>
              <a:t>,</a:t>
            </a:r>
          </a:p>
          <a:p>
            <a:pPr algn="ctr">
              <a:lnSpc>
                <a:spcPct val="76000"/>
              </a:lnSpc>
              <a:spcBef>
                <a:spcPts val="1250"/>
              </a:spcBef>
            </a:pPr>
            <a:r>
              <a:rPr lang="en-GB" sz="1200" dirty="0" err="1">
                <a:solidFill>
                  <a:srgbClr val="000000"/>
                </a:solidFill>
              </a:rPr>
              <a:t>Hücre</a:t>
            </a:r>
            <a:r>
              <a:rPr lang="en-GB" sz="1200" dirty="0">
                <a:solidFill>
                  <a:srgbClr val="000000"/>
                </a:solidFill>
              </a:rPr>
              <a:t> </a:t>
            </a:r>
            <a:r>
              <a:rPr lang="en-GB" sz="1200" dirty="0" err="1">
                <a:solidFill>
                  <a:srgbClr val="000000"/>
                </a:solidFill>
              </a:rPr>
              <a:t>dışı</a:t>
            </a:r>
            <a:r>
              <a:rPr lang="en-GB" sz="1200" dirty="0">
                <a:solidFill>
                  <a:srgbClr val="000000"/>
                </a:solidFill>
              </a:rPr>
              <a:t> </a:t>
            </a:r>
            <a:r>
              <a:rPr lang="en-GB" sz="1200" dirty="0" err="1">
                <a:solidFill>
                  <a:srgbClr val="000000"/>
                </a:solidFill>
              </a:rPr>
              <a:t>prolif</a:t>
            </a:r>
            <a:r>
              <a:rPr lang="en-GB" sz="12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0007" name="Text Box 70"/>
          <p:cNvSpPr txBox="1">
            <a:spLocks noChangeArrowheads="1"/>
          </p:cNvSpPr>
          <p:nvPr/>
        </p:nvSpPr>
        <p:spPr bwMode="auto">
          <a:xfrm>
            <a:off x="5940152" y="4989437"/>
            <a:ext cx="3203848" cy="1473353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40000"/>
              </a:lnSpc>
              <a:spcBef>
                <a:spcPts val="1000"/>
              </a:spcBef>
              <a:buClr>
                <a:srgbClr val="FFFF00"/>
              </a:buClr>
            </a:pPr>
            <a:r>
              <a:rPr lang="en-GB" sz="1600" dirty="0" err="1">
                <a:solidFill>
                  <a:srgbClr val="000000"/>
                </a:solidFill>
              </a:rPr>
              <a:t>Endobronşiyal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</a:rPr>
              <a:t>yayılım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smtClean="0">
                <a:solidFill>
                  <a:srgbClr val="000000"/>
                </a:solidFill>
              </a:rPr>
              <a:t>- </a:t>
            </a:r>
            <a:r>
              <a:rPr lang="en-GB" sz="1600" dirty="0" err="1" smtClean="0">
                <a:solidFill>
                  <a:srgbClr val="000000"/>
                </a:solidFill>
              </a:rPr>
              <a:t>hücresel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</a:rPr>
              <a:t>immün</a:t>
            </a:r>
            <a:r>
              <a:rPr lang="en-US" sz="1600" dirty="0" smtClean="0">
                <a:solidFill>
                  <a:srgbClr val="000000"/>
                </a:solidFill>
              </a:rPr>
              <a:t>t</a:t>
            </a:r>
            <a:r>
              <a:rPr lang="en-GB" sz="1600" dirty="0" smtClean="0">
                <a:solidFill>
                  <a:srgbClr val="000000"/>
                </a:solidFill>
              </a:rPr>
              <a:t>e  </a:t>
            </a:r>
            <a:r>
              <a:rPr lang="en-GB" sz="1600" dirty="0" err="1">
                <a:solidFill>
                  <a:srgbClr val="000000"/>
                </a:solidFill>
              </a:rPr>
              <a:t>ve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smtClean="0">
                <a:solidFill>
                  <a:srgbClr val="000000"/>
                </a:solidFill>
              </a:rPr>
              <a:t>Tip IV </a:t>
            </a:r>
            <a:r>
              <a:rPr lang="tr-TR" sz="1600" dirty="0" smtClean="0">
                <a:solidFill>
                  <a:srgbClr val="000000"/>
                </a:solidFill>
              </a:rPr>
              <a:t>yanıt n</a:t>
            </a:r>
            <a:r>
              <a:rPr lang="en-GB" sz="1600" dirty="0" err="1" smtClean="0">
                <a:solidFill>
                  <a:srgbClr val="000000"/>
                </a:solidFill>
              </a:rPr>
              <a:t>edeniyle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yeni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lokalizasyonda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yoğun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inflamatuar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pnömoni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40008" name="Freeform 71"/>
          <p:cNvSpPr>
            <a:spLocks/>
          </p:cNvSpPr>
          <p:nvPr/>
        </p:nvSpPr>
        <p:spPr bwMode="auto">
          <a:xfrm>
            <a:off x="7315200" y="4267200"/>
            <a:ext cx="609600" cy="685800"/>
          </a:xfrm>
          <a:custGeom>
            <a:avLst/>
            <a:gdLst>
              <a:gd name="T0" fmla="*/ 0 w 384"/>
              <a:gd name="T1" fmla="*/ 1088707589 h 432"/>
              <a:gd name="T2" fmla="*/ 241935022 w 384"/>
              <a:gd name="T3" fmla="*/ 725804993 h 432"/>
              <a:gd name="T4" fmla="*/ 483870045 w 384"/>
              <a:gd name="T5" fmla="*/ 725804993 h 432"/>
              <a:gd name="T6" fmla="*/ 967740089 w 384"/>
              <a:gd name="T7" fmla="*/ 0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432"/>
              <a:gd name="T14" fmla="*/ 384 w 384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432">
                <a:moveTo>
                  <a:pt x="0" y="432"/>
                </a:moveTo>
                <a:cubicBezTo>
                  <a:pt x="32" y="372"/>
                  <a:pt x="64" y="312"/>
                  <a:pt x="96" y="288"/>
                </a:cubicBezTo>
                <a:cubicBezTo>
                  <a:pt x="128" y="264"/>
                  <a:pt x="144" y="336"/>
                  <a:pt x="192" y="288"/>
                </a:cubicBezTo>
                <a:cubicBezTo>
                  <a:pt x="240" y="240"/>
                  <a:pt x="352" y="48"/>
                  <a:pt x="384" y="0"/>
                </a:cubicBezTo>
              </a:path>
            </a:pathLst>
          </a:custGeom>
          <a:noFill/>
          <a:ln w="2844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8177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5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44108704"/>
              </p:ext>
            </p:extLst>
          </p:nvPr>
        </p:nvGraphicFramePr>
        <p:xfrm>
          <a:off x="107504" y="1600200"/>
          <a:ext cx="8928992" cy="3494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3456384"/>
                <a:gridCol w="3384376"/>
              </a:tblGrid>
              <a:tr h="402695"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ÖZELLİK</a:t>
                      </a:r>
                      <a:endParaRPr lang="tr-TR" sz="28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i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PRİMER TB</a:t>
                      </a:r>
                      <a:endParaRPr lang="tr-TR" sz="2800" b="1" i="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POSTPRİMER TB</a:t>
                      </a:r>
                      <a:endParaRPr lang="tr-TR" sz="2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2695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Görülme yaşı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Çocukluk çağı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tr-TR" sz="1200" b="1" dirty="0" err="1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rişkinlerde</a:t>
                      </a:r>
                      <a:r>
                        <a:rPr lang="tr-TR" sz="12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% 30</a:t>
                      </a:r>
                      <a:endParaRPr lang="tr-TR" sz="12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Erişkin çağı</a:t>
                      </a:r>
                    </a:p>
                    <a:p>
                      <a:pPr algn="ctr"/>
                      <a:r>
                        <a:rPr lang="tr-TR" sz="1200" b="1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Reinfeksiyon-reaktivasyon</a:t>
                      </a:r>
                      <a:endParaRPr lang="tr-TR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25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Yerleşim</a:t>
                      </a:r>
                      <a:r>
                        <a:rPr lang="tr-TR" sz="20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yeri</a:t>
                      </a:r>
                      <a:endParaRPr lang="tr-TR" sz="20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latin typeface="Arial"/>
                          <a:cs typeface="Arial"/>
                        </a:rPr>
                        <a:t>Orta ve alt </a:t>
                      </a:r>
                      <a:r>
                        <a:rPr lang="tr-TR" sz="2000" dirty="0" err="1" smtClean="0">
                          <a:latin typeface="Arial"/>
                          <a:cs typeface="Arial"/>
                        </a:rPr>
                        <a:t>zon</a:t>
                      </a:r>
                      <a:r>
                        <a:rPr lang="tr-TR" sz="2000" baseline="0" dirty="0" smtClean="0">
                          <a:latin typeface="Arial"/>
                          <a:cs typeface="Arial"/>
                        </a:rPr>
                        <a:t>, </a:t>
                      </a:r>
                      <a:r>
                        <a:rPr lang="tr-TR" sz="2000" baseline="0" dirty="0" err="1" smtClean="0">
                          <a:latin typeface="Arial"/>
                          <a:cs typeface="Arial"/>
                        </a:rPr>
                        <a:t>subplevral</a:t>
                      </a:r>
                      <a:endParaRPr lang="tr-TR" sz="2000" baseline="0" dirty="0" smtClean="0"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err="1" smtClean="0">
                          <a:latin typeface="Arial"/>
                          <a:cs typeface="Arial"/>
                        </a:rPr>
                        <a:t>Apikal</a:t>
                      </a:r>
                      <a:r>
                        <a:rPr lang="tr-TR" sz="2000" dirty="0" smtClean="0">
                          <a:latin typeface="Arial"/>
                          <a:cs typeface="Arial"/>
                        </a:rPr>
                        <a:t> ve </a:t>
                      </a:r>
                      <a:r>
                        <a:rPr lang="tr-TR" sz="2000" dirty="0" err="1" smtClean="0">
                          <a:latin typeface="Arial"/>
                          <a:cs typeface="Arial"/>
                        </a:rPr>
                        <a:t>subapikal</a:t>
                      </a:r>
                      <a:r>
                        <a:rPr lang="tr-TR" sz="2000" dirty="0" smtClean="0">
                          <a:latin typeface="Arial"/>
                          <a:cs typeface="Arial"/>
                        </a:rPr>
                        <a:t> bölge</a:t>
                      </a:r>
                      <a:endParaRPr lang="tr-TR" sz="2000" dirty="0"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2695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Yayılım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err="1" smtClean="0">
                          <a:latin typeface="Arial"/>
                          <a:cs typeface="Arial"/>
                        </a:rPr>
                        <a:t>Lenfohematojen</a:t>
                      </a:r>
                      <a:endParaRPr lang="tr-TR" sz="2000" dirty="0"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err="1" smtClean="0">
                          <a:latin typeface="Arial"/>
                          <a:cs typeface="Arial"/>
                        </a:rPr>
                        <a:t>Bronkojen</a:t>
                      </a:r>
                      <a:endParaRPr lang="tr-TR" sz="2000" dirty="0"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0002">
                <a:tc>
                  <a:txBody>
                    <a:bodyPr/>
                    <a:lstStyle/>
                    <a:p>
                      <a:r>
                        <a:rPr lang="tr-TR" sz="2000" b="1" dirty="0" err="1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Hiler</a:t>
                      </a:r>
                      <a:r>
                        <a:rPr lang="tr-TR" sz="20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LAP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err="1" smtClean="0">
                          <a:latin typeface="Arial"/>
                          <a:cs typeface="Arial"/>
                        </a:rPr>
                        <a:t>Büyük,kazeifikasyon</a:t>
                      </a:r>
                      <a:r>
                        <a:rPr lang="tr-TR" sz="2000" dirty="0" smtClean="0">
                          <a:latin typeface="Arial"/>
                          <a:cs typeface="Arial"/>
                        </a:rPr>
                        <a:t> +</a:t>
                      </a:r>
                      <a:endParaRPr lang="tr-TR" sz="2000" dirty="0"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latin typeface="Arial"/>
                          <a:cs typeface="Arial"/>
                        </a:rPr>
                        <a:t>Normal / reaktif</a:t>
                      </a:r>
                      <a:r>
                        <a:rPr lang="tr-TR" sz="2000" baseline="0" dirty="0" smtClean="0">
                          <a:latin typeface="Arial"/>
                          <a:cs typeface="Arial"/>
                        </a:rPr>
                        <a:t> lenf bezi</a:t>
                      </a:r>
                      <a:endParaRPr lang="tr-TR" sz="2000" dirty="0"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2695">
                <a:tc>
                  <a:txBody>
                    <a:bodyPr/>
                    <a:lstStyle/>
                    <a:p>
                      <a:r>
                        <a:rPr lang="tr-TR" sz="2000" b="1" dirty="0" err="1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Kaviteleşme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latin typeface="Arial"/>
                          <a:cs typeface="Arial"/>
                        </a:rPr>
                        <a:t>Ender</a:t>
                      </a:r>
                      <a:endParaRPr lang="tr-TR" sz="2000" dirty="0"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latin typeface="Arial"/>
                          <a:cs typeface="Arial"/>
                        </a:rPr>
                        <a:t>Sık</a:t>
                      </a:r>
                      <a:endParaRPr lang="tr-TR" sz="2000" dirty="0"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2695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İyileşme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err="1" smtClean="0">
                          <a:latin typeface="Arial"/>
                          <a:cs typeface="Arial"/>
                        </a:rPr>
                        <a:t>Spontan</a:t>
                      </a:r>
                      <a:r>
                        <a:rPr lang="tr-TR" sz="2000" dirty="0" smtClean="0">
                          <a:latin typeface="Arial"/>
                          <a:cs typeface="Arial"/>
                        </a:rPr>
                        <a:t> / kalsifikasyon</a:t>
                      </a:r>
                      <a:endParaRPr lang="tr-TR" sz="2000" dirty="0">
                        <a:latin typeface="Arial"/>
                        <a:cs typeface="Arial"/>
                      </a:endParaRP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latin typeface="Arial"/>
                          <a:cs typeface="Arial"/>
                        </a:rPr>
                        <a:t>Tedaviyle / </a:t>
                      </a:r>
                      <a:r>
                        <a:rPr lang="tr-TR" sz="2000" dirty="0" err="1" smtClean="0">
                          <a:latin typeface="Arial"/>
                          <a:cs typeface="Arial"/>
                        </a:rPr>
                        <a:t>fibrozis</a:t>
                      </a:r>
                      <a:r>
                        <a:rPr lang="tr-TR" sz="2000" dirty="0" smtClean="0">
                          <a:latin typeface="Arial"/>
                          <a:cs typeface="Arial"/>
                        </a:rPr>
                        <a:t> ve kalsifikasyon</a:t>
                      </a:r>
                    </a:p>
                  </a:txBody>
                  <a:tcPr marT="49647" marB="496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316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4470" y="692696"/>
            <a:ext cx="74803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00188"/>
            <a:ext cx="4876800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973" y="1883295"/>
            <a:ext cx="8229600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72183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80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89585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0120" y="1247774"/>
            <a:ext cx="441325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462121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Başlık 1"/>
          <p:cNvSpPr txBox="1">
            <a:spLocks/>
          </p:cNvSpPr>
          <p:nvPr/>
        </p:nvSpPr>
        <p:spPr>
          <a:xfrm>
            <a:off x="441945" y="116632"/>
            <a:ext cx="8229600" cy="6480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solidFill>
                  <a:srgbClr val="C00000"/>
                </a:solidFill>
              </a:rPr>
              <a:t>AKTİF TB</a:t>
            </a:r>
            <a:endParaRPr lang="tr-T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5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80728"/>
            <a:ext cx="5627191" cy="522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879600"/>
            <a:ext cx="4694237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8469"/>
            <a:ext cx="3397077" cy="64807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412437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0"/>
            <a:ext cx="4180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005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429105" cy="6858000"/>
          </a:xfrm>
          <a:prstGeom prst="rect">
            <a:avLst/>
          </a:prstGeom>
          <a:ln>
            <a:solidFill>
              <a:srgbClr val="0F6FC6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712" y="0"/>
            <a:ext cx="1260872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3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6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4693</TotalTime>
  <Words>507</Words>
  <Application>Microsoft Office PowerPoint</Application>
  <PresentationFormat>Ekran Gösterisi (4:3)</PresentationFormat>
  <Paragraphs>151</Paragraphs>
  <Slides>27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Slayt Başlıkları</vt:lpstr>
      </vt:variant>
      <vt:variant>
        <vt:i4>27</vt:i4>
      </vt:variant>
    </vt:vector>
  </HeadingPairs>
  <TitlesOfParts>
    <vt:vector size="29" baseType="lpstr">
      <vt:lpstr>6_Akış</vt:lpstr>
      <vt:lpstr>Office Theme</vt:lpstr>
      <vt:lpstr>TÜBERKÜLOZ</vt:lpstr>
      <vt:lpstr>Evre 4 : Kavite gelişimi</vt:lpstr>
      <vt:lpstr>Tüberküloz Patogenezi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Löwenstein Jensen besi yerinde  M. Tuberculosis kolonileri</vt:lpstr>
      <vt:lpstr>KORD FAKTÖR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İdiyopatik Pulmoner Fibrozisin Tedavisinde Yenilikler?</dc:title>
  <dc:creator>Demet</dc:creator>
  <cp:lastModifiedBy>user</cp:lastModifiedBy>
  <cp:revision>840</cp:revision>
  <cp:lastPrinted>2015-03-03T01:10:42Z</cp:lastPrinted>
  <dcterms:created xsi:type="dcterms:W3CDTF">2015-01-07T15:25:58Z</dcterms:created>
  <dcterms:modified xsi:type="dcterms:W3CDTF">2020-05-11T10:57:56Z</dcterms:modified>
</cp:coreProperties>
</file>