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3" r:id="rId3"/>
    <p:sldId id="277" r:id="rId4"/>
    <p:sldId id="274" r:id="rId5"/>
    <p:sldId id="278" r:id="rId6"/>
    <p:sldId id="275" r:id="rId7"/>
    <p:sldId id="276" r:id="rId8"/>
    <p:sldId id="269"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76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8B8F1076-7F5B-417D-8723-4FEFB713838C}" type="datetimeFigureOut">
              <a:rPr lang="tr-TR" smtClean="0"/>
              <a:pPr/>
              <a:t>2.12.2021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578F2B4F-4AA6-44E3-889C-5E7BB5FC1133}"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8B8F1076-7F5B-417D-8723-4FEFB713838C}" type="datetimeFigureOut">
              <a:rPr lang="tr-TR" smtClean="0"/>
              <a:pPr/>
              <a:t>2.12.2021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578F2B4F-4AA6-44E3-889C-5E7BB5FC1133}"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8B8F1076-7F5B-417D-8723-4FEFB713838C}" type="datetimeFigureOut">
              <a:rPr lang="tr-TR" smtClean="0"/>
              <a:pPr/>
              <a:t>2.12.2021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78F2B4F-4AA6-44E3-889C-5E7BB5FC1133}"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3861048"/>
            <a:ext cx="6840760" cy="990600"/>
          </a:xfrm>
        </p:spPr>
        <p:txBody>
          <a:bodyPr>
            <a:normAutofit/>
          </a:bodyPr>
          <a:lstStyle/>
          <a:p>
            <a:r>
              <a:rPr lang="tr-TR" sz="2400" dirty="0" smtClean="0"/>
              <a:t>DENETİMLİ SERBESTLİKTE İNFAZ KARARLARININ UYGULANMASI SÜRECİ</a:t>
            </a:r>
            <a:endParaRPr lang="tr-TR" sz="2400" dirty="0"/>
          </a:p>
        </p:txBody>
      </p:sp>
      <p:sp>
        <p:nvSpPr>
          <p:cNvPr id="3" name="2 Alt Başlık"/>
          <p:cNvSpPr>
            <a:spLocks noGrp="1"/>
          </p:cNvSpPr>
          <p:nvPr>
            <p:ph type="subTitle" idx="1"/>
          </p:nvPr>
        </p:nvSpPr>
        <p:spPr/>
        <p:txBody>
          <a:bodyPr/>
          <a:lstStyle/>
          <a:p>
            <a:r>
              <a:rPr lang="tr-TR" dirty="0" smtClean="0"/>
              <a:t>ARŞ.GÖR. DR. MÜNEVVER ERYALÇIN</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476672"/>
            <a:ext cx="8229600" cy="990600"/>
          </a:xfrm>
        </p:spPr>
        <p:txBody>
          <a:bodyPr>
            <a:normAutofit fontScale="90000"/>
          </a:bodyPr>
          <a:lstStyle/>
          <a:p>
            <a:r>
              <a:rPr lang="tr-TR" dirty="0" smtClean="0"/>
              <a:t>Denetimli serbestlik kapsamında gerçekleştirilen infaz kararları</a:t>
            </a:r>
            <a:br>
              <a:rPr lang="tr-TR" dirty="0" smtClean="0"/>
            </a:br>
            <a:endParaRPr lang="tr-TR" dirty="0"/>
          </a:p>
        </p:txBody>
      </p:sp>
      <p:sp>
        <p:nvSpPr>
          <p:cNvPr id="3" name="2 İçerik Yer Tutucusu"/>
          <p:cNvSpPr>
            <a:spLocks noGrp="1"/>
          </p:cNvSpPr>
          <p:nvPr>
            <p:ph sz="quarter" idx="1"/>
          </p:nvPr>
        </p:nvSpPr>
        <p:spPr>
          <a:xfrm>
            <a:off x="251520" y="1484784"/>
            <a:ext cx="8229600" cy="4937760"/>
          </a:xfrm>
        </p:spPr>
        <p:txBody>
          <a:bodyPr/>
          <a:lstStyle/>
          <a:p>
            <a:pPr lvl="0"/>
            <a:r>
              <a:rPr lang="tr-TR" dirty="0" smtClean="0"/>
              <a:t>Adli </a:t>
            </a:r>
            <a:r>
              <a:rPr lang="tr-TR" dirty="0" smtClean="0"/>
              <a:t>kontrol tedbirinin infaz </a:t>
            </a:r>
            <a:r>
              <a:rPr lang="tr-TR" dirty="0" smtClean="0"/>
              <a:t>edilmesi</a:t>
            </a:r>
          </a:p>
          <a:p>
            <a:pPr lvl="0"/>
            <a:endParaRPr lang="tr-TR" dirty="0" smtClean="0"/>
          </a:p>
          <a:p>
            <a:pPr lvl="0" algn="just"/>
            <a:r>
              <a:rPr lang="tr-TR" dirty="0" smtClean="0"/>
              <a:t>Denetimli serbestlik müdürlüklerince; </a:t>
            </a:r>
            <a:endParaRPr lang="tr-TR" dirty="0" smtClean="0"/>
          </a:p>
          <a:p>
            <a:pPr lvl="0" algn="just"/>
            <a:r>
              <a:rPr lang="tr-TR" dirty="0" smtClean="0"/>
              <a:t>5271 </a:t>
            </a:r>
            <a:r>
              <a:rPr lang="tr-TR" dirty="0" smtClean="0"/>
              <a:t>sayılı Ceza Muhakemesi Kanununun 109’uncu maddesi ile 5395 sayılı Çocuk Koruma Kanununun 20’nci maddesi kapsamında tutuklama kararı yerine </a:t>
            </a:r>
            <a:r>
              <a:rPr lang="tr-TR" dirty="0" smtClean="0"/>
              <a:t> </a:t>
            </a:r>
            <a:r>
              <a:rPr lang="tr-TR" dirty="0" smtClean="0"/>
              <a:t>adli kontrol tedbirlerini infaz </a:t>
            </a:r>
            <a:r>
              <a:rPr lang="tr-TR" dirty="0" smtClean="0"/>
              <a:t>edilebilmektedir</a:t>
            </a:r>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Adli kontrol tedbirlerinin uygulanması</a:t>
            </a:r>
            <a:endParaRPr lang="tr-TR" dirty="0"/>
          </a:p>
        </p:txBody>
      </p:sp>
      <p:sp>
        <p:nvSpPr>
          <p:cNvPr id="3" name="2 İçerik Yer Tutucusu"/>
          <p:cNvSpPr>
            <a:spLocks noGrp="1"/>
          </p:cNvSpPr>
          <p:nvPr>
            <p:ph sz="quarter" idx="1"/>
          </p:nvPr>
        </p:nvSpPr>
        <p:spPr/>
        <p:txBody>
          <a:bodyPr/>
          <a:lstStyle/>
          <a:p>
            <a:r>
              <a:rPr lang="tr-TR" dirty="0" smtClean="0"/>
              <a:t>Tedavi veya muayene tedbirine uymak</a:t>
            </a:r>
            <a:endParaRPr lang="tr-TR" dirty="0" smtClean="0"/>
          </a:p>
          <a:p>
            <a:r>
              <a:rPr lang="tr-TR" dirty="0" smtClean="0"/>
              <a:t>Konutunu </a:t>
            </a:r>
            <a:r>
              <a:rPr lang="tr-TR" dirty="0" smtClean="0"/>
              <a:t>terk </a:t>
            </a:r>
            <a:r>
              <a:rPr lang="tr-TR" dirty="0" smtClean="0"/>
              <a:t>etmemek</a:t>
            </a:r>
          </a:p>
          <a:p>
            <a:r>
              <a:rPr lang="tr-TR" dirty="0" smtClean="0"/>
              <a:t>Belirli bir yerleşim bölgesini terk </a:t>
            </a:r>
            <a:r>
              <a:rPr lang="tr-TR" dirty="0" smtClean="0"/>
              <a:t>etmemek</a:t>
            </a:r>
          </a:p>
          <a:p>
            <a:r>
              <a:rPr lang="tr-TR" dirty="0" smtClean="0"/>
              <a:t>Belirlenen yer veya bölgelere gitmemek ya da ancak bazı yerlere </a:t>
            </a:r>
            <a:r>
              <a:rPr lang="tr-TR" dirty="0" smtClean="0"/>
              <a:t>gidebilmek</a:t>
            </a:r>
          </a:p>
          <a:p>
            <a:r>
              <a:rPr lang="tr-TR" dirty="0" smtClean="0"/>
              <a:t>Belirlenen kişi ve kuruluşlarla ilişki kurmamak</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Seçenek yaptırımların infaz edilmesi</a:t>
            </a:r>
            <a:br>
              <a:rPr lang="tr-TR" dirty="0" smtClean="0"/>
            </a:br>
            <a:endParaRPr lang="tr-TR" dirty="0"/>
          </a:p>
        </p:txBody>
      </p:sp>
      <p:sp>
        <p:nvSpPr>
          <p:cNvPr id="3" name="2 İçerik Yer Tutucusu"/>
          <p:cNvSpPr>
            <a:spLocks noGrp="1"/>
          </p:cNvSpPr>
          <p:nvPr>
            <p:ph sz="quarter" idx="1"/>
          </p:nvPr>
        </p:nvSpPr>
        <p:spPr/>
        <p:txBody>
          <a:bodyPr/>
          <a:lstStyle/>
          <a:p>
            <a:endParaRPr lang="tr-TR" dirty="0" smtClean="0"/>
          </a:p>
          <a:p>
            <a:pPr algn="just"/>
            <a:r>
              <a:rPr lang="tr-TR" dirty="0" smtClean="0"/>
              <a:t>Mahkemece </a:t>
            </a:r>
            <a:r>
              <a:rPr lang="tr-TR" dirty="0" smtClean="0"/>
              <a:t>bir yıl veya daha kısa süreli hapis cezası yerine, 5237 sayılı Türk Ceza Kanununun </a:t>
            </a:r>
            <a:r>
              <a:rPr lang="tr-TR" dirty="0" smtClean="0"/>
              <a:t>ilgili maddelerince belirtilen </a:t>
            </a:r>
            <a:r>
              <a:rPr lang="tr-TR" dirty="0" smtClean="0"/>
              <a:t>dört ayrı seçenek yaptırımdan birine karar verilebilmektedir. Örneğin, bir yıl hapis cezası yerine en az iki yıl süre ile bir meslek veya sanat edinmeyi sağlamak amacıyla bir eğitim kurumuna devam edilmesi seçenek yaptırıma karar </a:t>
            </a:r>
            <a:r>
              <a:rPr lang="tr-TR" dirty="0" smtClean="0"/>
              <a:t>verilmesi mümkündür.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Seçenek yaptırımlar</a:t>
            </a:r>
            <a:endParaRPr lang="tr-TR" dirty="0"/>
          </a:p>
        </p:txBody>
      </p:sp>
      <p:sp>
        <p:nvSpPr>
          <p:cNvPr id="3" name="2 İçerik Yer Tutucusu"/>
          <p:cNvSpPr>
            <a:spLocks noGrp="1"/>
          </p:cNvSpPr>
          <p:nvPr>
            <p:ph sz="quarter" idx="1"/>
          </p:nvPr>
        </p:nvSpPr>
        <p:spPr>
          <a:xfrm>
            <a:off x="323528" y="1844824"/>
            <a:ext cx="8229600" cy="3433936"/>
          </a:xfrm>
        </p:spPr>
        <p:txBody>
          <a:bodyPr/>
          <a:lstStyle/>
          <a:p>
            <a:r>
              <a:rPr lang="tr-TR" dirty="0" smtClean="0"/>
              <a:t>Eğitim kurumuna devam </a:t>
            </a:r>
            <a:r>
              <a:rPr lang="tr-TR" dirty="0" smtClean="0"/>
              <a:t>etme</a:t>
            </a:r>
          </a:p>
          <a:p>
            <a:r>
              <a:rPr lang="tr-TR" dirty="0" smtClean="0"/>
              <a:t>Belirli yerlere gitmekten veya belirli etkinlikleri yapmaktan </a:t>
            </a:r>
            <a:r>
              <a:rPr lang="tr-TR" dirty="0" smtClean="0"/>
              <a:t>yasaklanma</a:t>
            </a:r>
          </a:p>
          <a:p>
            <a:r>
              <a:rPr lang="tr-TR" dirty="0" smtClean="0"/>
              <a:t>Kamuya yararlı bir işte çalıştırma</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Güvenlik tedbirlerinin infaz edilmesi</a:t>
            </a:r>
            <a:br>
              <a:rPr lang="tr-TR" dirty="0" smtClean="0"/>
            </a:br>
            <a:endParaRPr lang="tr-TR" dirty="0"/>
          </a:p>
        </p:txBody>
      </p:sp>
      <p:sp>
        <p:nvSpPr>
          <p:cNvPr id="3" name="2 İçerik Yer Tutucusu"/>
          <p:cNvSpPr>
            <a:spLocks noGrp="1"/>
          </p:cNvSpPr>
          <p:nvPr>
            <p:ph sz="quarter" idx="1"/>
          </p:nvPr>
        </p:nvSpPr>
        <p:spPr/>
        <p:txBody>
          <a:bodyPr/>
          <a:lstStyle/>
          <a:p>
            <a:endParaRPr lang="tr-TR" dirty="0" smtClean="0"/>
          </a:p>
          <a:p>
            <a:pPr algn="just"/>
            <a:r>
              <a:rPr lang="tr-TR" dirty="0" smtClean="0"/>
              <a:t>5237 </a:t>
            </a:r>
            <a:r>
              <a:rPr lang="tr-TR" dirty="0" smtClean="0"/>
              <a:t>sayılı Türk Ceza </a:t>
            </a:r>
            <a:r>
              <a:rPr lang="tr-TR" dirty="0" smtClean="0"/>
              <a:t>Kanununda belirtildiği şekliyle </a:t>
            </a:r>
            <a:r>
              <a:rPr lang="tr-TR" dirty="0" smtClean="0"/>
              <a:t>belli haklardan yoksun bırakılma güvenlik tedbiri, </a:t>
            </a:r>
            <a:r>
              <a:rPr lang="tr-TR" dirty="0" smtClean="0"/>
              <a:t>etkin </a:t>
            </a:r>
            <a:r>
              <a:rPr lang="tr-TR" dirty="0" smtClean="0"/>
              <a:t>pişmanlık halinde hükmedilen güvenlik tedbiri</a:t>
            </a:r>
            <a:r>
              <a:rPr lang="tr-TR" dirty="0" smtClean="0"/>
              <a:t>, Kanunun </a:t>
            </a:r>
            <a:r>
              <a:rPr lang="tr-TR" dirty="0" smtClean="0"/>
              <a:t>58’inci maddesinde belirtilen </a:t>
            </a:r>
            <a:r>
              <a:rPr lang="tr-TR" dirty="0" smtClean="0"/>
              <a:t>suçu </a:t>
            </a:r>
            <a:r>
              <a:rPr lang="tr-TR" dirty="0" smtClean="0"/>
              <a:t>meslek edinen, örgüt mensubu suçlu veya mükerrer hükümlü hakkında mükerrerlere özgü denetimli serbestlik tedbirine karar verilebilmektedir.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Hükmün Açıklanmasının Geri Bırakılması Kararı</a:t>
            </a:r>
            <a:endParaRPr lang="tr-TR" dirty="0"/>
          </a:p>
        </p:txBody>
      </p:sp>
      <p:sp>
        <p:nvSpPr>
          <p:cNvPr id="3" name="2 İçerik Yer Tutucusu"/>
          <p:cNvSpPr>
            <a:spLocks noGrp="1"/>
          </p:cNvSpPr>
          <p:nvPr>
            <p:ph sz="quarter" idx="1"/>
          </p:nvPr>
        </p:nvSpPr>
        <p:spPr>
          <a:xfrm>
            <a:off x="457200" y="1219200"/>
            <a:ext cx="8229600" cy="3793976"/>
          </a:xfrm>
        </p:spPr>
        <p:txBody>
          <a:bodyPr>
            <a:normAutofit/>
          </a:bodyPr>
          <a:lstStyle/>
          <a:p>
            <a:pPr algn="just"/>
            <a:r>
              <a:rPr lang="tr-TR" sz="2800" dirty="0" smtClean="0">
                <a:latin typeface="Times New Roman" pitchFamily="18" charset="0"/>
                <a:cs typeface="Times New Roman" pitchFamily="18" charset="0"/>
              </a:rPr>
              <a:t> Eğitim programına devam etme </a:t>
            </a:r>
            <a:r>
              <a:rPr lang="tr-TR" sz="2800" dirty="0" smtClean="0">
                <a:latin typeface="Times New Roman" pitchFamily="18" charset="0"/>
                <a:cs typeface="Times New Roman" pitchFamily="18" charset="0"/>
              </a:rPr>
              <a:t>yükümlülüğü</a:t>
            </a:r>
          </a:p>
          <a:p>
            <a:pPr algn="just"/>
            <a:r>
              <a:rPr lang="tr-TR" sz="2800" dirty="0" smtClean="0">
                <a:latin typeface="Times New Roman" pitchFamily="18" charset="0"/>
                <a:cs typeface="Times New Roman" pitchFamily="18" charset="0"/>
              </a:rPr>
              <a:t>Gözetim altında ücret karşılığında </a:t>
            </a:r>
            <a:r>
              <a:rPr lang="tr-TR" sz="2800" dirty="0" smtClean="0">
                <a:latin typeface="Times New Roman" pitchFamily="18" charset="0"/>
                <a:cs typeface="Times New Roman" pitchFamily="18" charset="0"/>
              </a:rPr>
              <a:t>çalıştırılma</a:t>
            </a:r>
          </a:p>
          <a:p>
            <a:pPr algn="just"/>
            <a:r>
              <a:rPr lang="tr-TR" sz="2800" dirty="0" smtClean="0">
                <a:latin typeface="Times New Roman" pitchFamily="18" charset="0"/>
                <a:cs typeface="Times New Roman" pitchFamily="18" charset="0"/>
              </a:rPr>
              <a:t>Belli yerlere gitmekten yasaklama veya belli yerlere devam </a:t>
            </a:r>
            <a:r>
              <a:rPr lang="tr-TR" sz="2800" dirty="0" smtClean="0">
                <a:latin typeface="Times New Roman" pitchFamily="18" charset="0"/>
                <a:cs typeface="Times New Roman" pitchFamily="18" charset="0"/>
              </a:rPr>
              <a:t>etme</a:t>
            </a:r>
          </a:p>
          <a:p>
            <a:pPr algn="just"/>
            <a:r>
              <a:rPr lang="tr-TR" sz="2800" dirty="0" smtClean="0">
                <a:latin typeface="Times New Roman" pitchFamily="18" charset="0"/>
                <a:cs typeface="Times New Roman" pitchFamily="18" charset="0"/>
              </a:rPr>
              <a:t>Mahkeme tarafından takdir edilen diğer yükümlülükler</a:t>
            </a:r>
            <a:endParaRPr lang="tr-TR" sz="2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sz="quarter" idx="1"/>
          </p:nvPr>
        </p:nvSpPr>
        <p:spPr/>
        <p:txBody>
          <a:bodyPr/>
          <a:lstStyle/>
          <a:p>
            <a:r>
              <a:rPr lang="tr-TR" dirty="0" smtClean="0"/>
              <a:t>5402 sayılı Denetimli Serbestlik Hizmetleri Yönetmeliği, 2021. </a:t>
            </a:r>
            <a:r>
              <a:rPr lang="tr-TR" dirty="0" smtClean="0"/>
              <a:t>Erişim yeri: [https://</a:t>
            </a:r>
            <a:r>
              <a:rPr lang="tr-TR" dirty="0" smtClean="0"/>
              <a:t>www.resmigazete.gov.tr/eskiler/2021/11/20211110-1.htm]</a:t>
            </a:r>
            <a:endParaRPr lang="tr-TR" dirty="0" smtClean="0"/>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255</TotalTime>
  <Words>238</Words>
  <Application>Microsoft Office PowerPoint</Application>
  <PresentationFormat>Ekran Gösterisi (4:3)</PresentationFormat>
  <Paragraphs>30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Kaynak</vt:lpstr>
      <vt:lpstr>DENETİMLİ SERBESTLİKTE İNFAZ KARARLARININ UYGULANMASI SÜRECİ</vt:lpstr>
      <vt:lpstr>Denetimli serbestlik kapsamında gerçekleştirilen infaz kararları </vt:lpstr>
      <vt:lpstr>Adli kontrol tedbirlerinin uygulanması</vt:lpstr>
      <vt:lpstr>Seçenek yaptırımların infaz edilmesi </vt:lpstr>
      <vt:lpstr>Seçenek yaptırımlar</vt:lpstr>
      <vt:lpstr>Güvenlik tedbirlerinin infaz edilmesi </vt:lpstr>
      <vt:lpstr>Hükmün Açıklanmasının Geri Bırakılması Kararı</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DENETİMLİ SERBESTLİĞİN DÜNYADA VE TÜRKİYE’DEKİ GELİŞİMİ</dc:title>
  <dc:creator>Münevver ERYALÇIN</dc:creator>
  <cp:lastModifiedBy>Münevver ERYALÇIN</cp:lastModifiedBy>
  <cp:revision>5</cp:revision>
  <dcterms:created xsi:type="dcterms:W3CDTF">2021-12-02T08:23:18Z</dcterms:created>
  <dcterms:modified xsi:type="dcterms:W3CDTF">2021-12-02T12:44:32Z</dcterms:modified>
</cp:coreProperties>
</file>