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312" y="-51"/>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11E63F9C-3E0F-4F4B-BAE2-5C6A026EE0D1}" type="datetimeFigureOut">
              <a:rPr lang="tr-TR" smtClean="0"/>
              <a:t>10.1.2018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042755D-47E0-42CF-A706-35D391487C9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1E63F9C-3E0F-4F4B-BAE2-5C6A026EE0D1}" type="datetimeFigureOut">
              <a:rPr lang="tr-TR" smtClean="0"/>
              <a:t>10.1.2018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042755D-47E0-42CF-A706-35D391487C9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1E63F9C-3E0F-4F4B-BAE2-5C6A026EE0D1}" type="datetimeFigureOut">
              <a:rPr lang="tr-TR" smtClean="0"/>
              <a:t>10.1.2018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042755D-47E0-42CF-A706-35D391487C94}"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1E63F9C-3E0F-4F4B-BAE2-5C6A026EE0D1}" type="datetimeFigureOut">
              <a:rPr lang="tr-TR" smtClean="0"/>
              <a:t>10.1.2018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042755D-47E0-42CF-A706-35D391487C9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11E63F9C-3E0F-4F4B-BAE2-5C6A026EE0D1}" type="datetimeFigureOut">
              <a:rPr lang="tr-TR" smtClean="0"/>
              <a:t>10.1.2018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042755D-47E0-42CF-A706-35D391487C9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1E63F9C-3E0F-4F4B-BAE2-5C6A026EE0D1}" type="datetimeFigureOut">
              <a:rPr lang="tr-TR" smtClean="0"/>
              <a:t>10.1.2018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042755D-47E0-42CF-A706-35D391487C9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11E63F9C-3E0F-4F4B-BAE2-5C6A026EE0D1}" type="datetimeFigureOut">
              <a:rPr lang="tr-TR" smtClean="0"/>
              <a:t>10.1.2018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042755D-47E0-42CF-A706-35D391487C9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11E63F9C-3E0F-4F4B-BAE2-5C6A026EE0D1}" type="datetimeFigureOut">
              <a:rPr lang="tr-TR" smtClean="0"/>
              <a:t>10.1.2018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042755D-47E0-42CF-A706-35D391487C9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1E63F9C-3E0F-4F4B-BAE2-5C6A026EE0D1}" type="datetimeFigureOut">
              <a:rPr lang="tr-TR" smtClean="0"/>
              <a:t>10.1.2018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042755D-47E0-42CF-A706-35D391487C9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1E63F9C-3E0F-4F4B-BAE2-5C6A026EE0D1}" type="datetimeFigureOut">
              <a:rPr lang="tr-TR" smtClean="0"/>
              <a:t>10.1.2018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042755D-47E0-42CF-A706-35D391487C9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1E63F9C-3E0F-4F4B-BAE2-5C6A026EE0D1}" type="datetimeFigureOut">
              <a:rPr lang="tr-TR" smtClean="0"/>
              <a:t>10.1.2018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042755D-47E0-42CF-A706-35D391487C94}"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E63F9C-3E0F-4F4B-BAE2-5C6A026EE0D1}" type="datetimeFigureOut">
              <a:rPr lang="tr-TR" smtClean="0"/>
              <a:t>10.1.2018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42755D-47E0-42CF-A706-35D391487C94}"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MİLLETLER CEMİYETİ’NİN YÜKSELİŞİ VE ÇÖKÜŞÜ</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pPr lvl="0"/>
            <a:r>
              <a:rPr lang="tr-TR" b="1" dirty="0"/>
              <a:t>WILSON PRENSİPLERİ</a:t>
            </a:r>
            <a:endParaRPr lang="tr-TR" dirty="0"/>
          </a:p>
          <a:p>
            <a:r>
              <a:rPr lang="tr-TR" dirty="0"/>
              <a:t>ABD başkanı </a:t>
            </a:r>
            <a:r>
              <a:rPr lang="tr-TR" dirty="0" err="1"/>
              <a:t>Woodrow</a:t>
            </a:r>
            <a:r>
              <a:rPr lang="tr-TR" dirty="0"/>
              <a:t> Wilson’un öne sürdüğü ilkeler ABD politikasının esaslarını ortaya koyuyordu.</a:t>
            </a:r>
          </a:p>
          <a:p>
            <a:pPr lvl="0"/>
            <a:r>
              <a:rPr lang="tr-TR" dirty="0"/>
              <a:t>Wilson İlkeleri, daha Birinci Dünya Savaşı bitmeden ABD Başkanı </a:t>
            </a:r>
            <a:r>
              <a:rPr lang="tr-TR" dirty="0" err="1"/>
              <a:t>Woodrow</a:t>
            </a:r>
            <a:r>
              <a:rPr lang="tr-TR" dirty="0"/>
              <a:t> </a:t>
            </a:r>
            <a:r>
              <a:rPr lang="tr-TR" dirty="0" err="1"/>
              <a:t>Wilson’ın</a:t>
            </a:r>
            <a:r>
              <a:rPr lang="tr-TR" dirty="0"/>
              <a:t> (1856-1924) ABD Kongresi’nde 18 Ocak 1918’de yaptığı konuşmada belirttiği </a:t>
            </a:r>
            <a:r>
              <a:rPr lang="tr-TR" i="1" dirty="0"/>
              <a:t>savaş</a:t>
            </a:r>
            <a:r>
              <a:rPr lang="tr-TR" dirty="0"/>
              <a:t> </a:t>
            </a:r>
            <a:r>
              <a:rPr lang="tr-TR" i="1" dirty="0"/>
              <a:t>sonrası kurulacak yeni dünya </a:t>
            </a:r>
            <a:r>
              <a:rPr lang="tr-TR" dirty="0"/>
              <a:t>için dikkat edilmesi gereken temel ilkelerdi. Bu ilkeler 14 tane idi. Wilson 11 Şubat 1918’de bu ilkelere bazı yeni ilkeler daha ekledi.</a:t>
            </a:r>
          </a:p>
          <a:p>
            <a:pPr lvl="0"/>
            <a:r>
              <a:rPr lang="tr-TR" dirty="0"/>
              <a:t>Wilson, Birinci Dünya Savaşı’nın çıkışının başlıca iki nedenden kaynaklandığını düşünür. Bunlardan birincisi geleneksel yayılmacılıktır. Öteki ise milliyetçilik hareketleridir.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62500" lnSpcReduction="20000"/>
          </a:bodyPr>
          <a:lstStyle/>
          <a:p>
            <a:pPr lvl="0"/>
            <a:r>
              <a:rPr lang="tr-TR" dirty="0" smtClean="0"/>
              <a:t>Wilson’a göre, kozmopolit imparatorlukların milliyetçi güçlerle çatışması büyük savaşlara neden olur. Bu nedenle bu imparatorluklar parçalanmalı ve bu topraklar üzerinde bağımız devletler kurulmalıdır. Ulusların kendi geleceklerini belirleme ilkesi tanınmalıdır.</a:t>
            </a:r>
          </a:p>
          <a:p>
            <a:pPr lvl="0"/>
            <a:r>
              <a:rPr lang="tr-TR" dirty="0" err="1" smtClean="0"/>
              <a:t>Wilson’ın</a:t>
            </a:r>
            <a:r>
              <a:rPr lang="tr-TR" dirty="0" smtClean="0"/>
              <a:t> ikinci önemli önerisi (3’üncü ilkede ifadesini bulur) ulusal sınırlar ve ulusal pazarlar tayin edilince dünya ülkelerinin serbest ticarete geçmeleridir. Böylelikle dünyada dünyada dış ticarete kapalı devlet kalmayacaktır. Yeni kurulan ülkeler ve azgelişmiş ülkeler dünya kapitalist sistemiyle bütünleşecektir.</a:t>
            </a:r>
          </a:p>
          <a:p>
            <a:pPr lvl="0"/>
            <a:r>
              <a:rPr lang="tr-TR" dirty="0" smtClean="0"/>
              <a:t>Bunun için yeni kurulacak ülkelerde liberal hükümetler iktidara gelmelidir. Bu dünya ülkelerinin serbest ticarete açılmalarının ön koşuludur.</a:t>
            </a:r>
          </a:p>
          <a:p>
            <a:r>
              <a:rPr lang="tr-TR" dirty="0" smtClean="0"/>
              <a:t>Yeni düzenin kurulmasında sorunların çıkması durumunda bunun bir savaşa dönüşmemesi için uluslar arası bir örgüt devreye girmelidir.</a:t>
            </a:r>
          </a:p>
          <a:p>
            <a:pPr lvl="0"/>
            <a:r>
              <a:rPr lang="tr-TR" dirty="0" smtClean="0"/>
              <a:t>Wilson İlkeleri’nin 14’üncüsü Milletler Cemiyeti’nin kurulmasını öngörür.</a:t>
            </a:r>
          </a:p>
          <a:p>
            <a:pPr>
              <a:buNone/>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Milletler Cemiyeti’ni Zayıflatan Etmenler</a:t>
            </a:r>
            <a:endParaRPr lang="tr-TR" dirty="0"/>
          </a:p>
        </p:txBody>
      </p:sp>
      <p:sp>
        <p:nvSpPr>
          <p:cNvPr id="3" name="2 İçerik Yer Tutucusu"/>
          <p:cNvSpPr>
            <a:spLocks noGrp="1"/>
          </p:cNvSpPr>
          <p:nvPr>
            <p:ph idx="1"/>
          </p:nvPr>
        </p:nvSpPr>
        <p:spPr/>
        <p:txBody>
          <a:bodyPr>
            <a:normAutofit lnSpcReduction="10000"/>
          </a:bodyPr>
          <a:lstStyle/>
          <a:p>
            <a:pPr lvl="0"/>
            <a:r>
              <a:rPr lang="tr-TR" dirty="0"/>
              <a:t>1929: Dünya Ekonomik Bunalımı. </a:t>
            </a:r>
          </a:p>
          <a:p>
            <a:pPr>
              <a:buNone/>
            </a:pPr>
            <a:endParaRPr lang="tr-TR" dirty="0"/>
          </a:p>
          <a:p>
            <a:pPr lvl="0"/>
            <a:r>
              <a:rPr lang="tr-TR" dirty="0"/>
              <a:t>SSCB’de tek ülkede sosyalizmin yerleşmesi. Ayrıca SSCB’nin milletler meselesine kendi çözümünü getirmesi ve bunun nispeten işlemesi</a:t>
            </a:r>
            <a:r>
              <a:rPr lang="tr-TR" dirty="0" smtClean="0"/>
              <a:t>.</a:t>
            </a:r>
            <a:endParaRPr lang="tr-TR" dirty="0"/>
          </a:p>
          <a:p>
            <a:pPr lvl="0"/>
            <a:r>
              <a:rPr lang="tr-TR" dirty="0"/>
              <a:t>Almanya’da </a:t>
            </a:r>
            <a:r>
              <a:rPr lang="tr-TR" dirty="0" err="1" smtClean="0"/>
              <a:t>Versay</a:t>
            </a:r>
            <a:r>
              <a:rPr lang="tr-TR" dirty="0" smtClean="0"/>
              <a:t> </a:t>
            </a:r>
            <a:r>
              <a:rPr lang="tr-TR" dirty="0"/>
              <a:t>antlaşmasının toplumsal olarak büyük öfke yaratması. Almanya’nın ekonomisinin çökmesi. </a:t>
            </a:r>
            <a:endParaRPr lang="tr-TR"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smtClean="0"/>
              <a:t>Komünizmin Avrupa’da toplumsal tabana sahip olmaya devam etmesi</a:t>
            </a:r>
          </a:p>
          <a:p>
            <a:r>
              <a:rPr lang="tr-TR" dirty="0" smtClean="0"/>
              <a:t>Faşist hareketlerin yükselişi: İtalya ve Almanya</a:t>
            </a:r>
            <a:r>
              <a:rPr lang="tr-TR" dirty="0" smtClean="0"/>
              <a:t> </a:t>
            </a:r>
          </a:p>
          <a:p>
            <a:pPr lvl="1"/>
            <a:r>
              <a:rPr lang="tr-TR" dirty="0" smtClean="0"/>
              <a:t>İtalya’nın 1935’te Etiyopya’yı işgali. </a:t>
            </a:r>
          </a:p>
          <a:p>
            <a:pPr lvl="1"/>
            <a:r>
              <a:rPr lang="tr-TR" dirty="0" smtClean="0"/>
              <a:t>Almanya’nın 1936’da </a:t>
            </a:r>
            <a:r>
              <a:rPr lang="tr-TR" dirty="0" err="1" smtClean="0"/>
              <a:t>Rhineland</a:t>
            </a:r>
            <a:r>
              <a:rPr lang="tr-TR" dirty="0" smtClean="0"/>
              <a:t> bölgesini </a:t>
            </a:r>
            <a:r>
              <a:rPr lang="tr-TR" dirty="0" err="1" smtClean="0"/>
              <a:t>Versay’a</a:t>
            </a:r>
            <a:r>
              <a:rPr lang="tr-TR" dirty="0" smtClean="0"/>
              <a:t> aykırı bir şekilde yeniden silahlandırması. Avusturya’yı işgal etmesi ve en sonunda Çekoslovakya’ya girmesi. </a:t>
            </a:r>
          </a:p>
          <a:p>
            <a:r>
              <a:rPr lang="tr-TR" dirty="0" smtClean="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pPr lvl="0"/>
            <a:r>
              <a:rPr lang="tr-TR" dirty="0" smtClean="0"/>
              <a:t>Hızla sanayileşen ve emperyalist aşamaya geçen Japonya’nın sermayesini dışarıya taşıyacak alanlara sahip olmaması. Asya’daki Britanya ve İngiliz varlığının Japonya’nın emperyalist yayılmacılığını engellemesi. Çin’e doğru genişleme arayışı. Nihayetinde 1931’de Japonya’nın Çin’in </a:t>
            </a:r>
            <a:r>
              <a:rPr lang="tr-TR" dirty="0" err="1" smtClean="0"/>
              <a:t>Mançurya</a:t>
            </a:r>
            <a:r>
              <a:rPr lang="tr-TR" dirty="0" smtClean="0"/>
              <a:t> bölgesini işgal etmesi. </a:t>
            </a:r>
          </a:p>
          <a:p>
            <a:endParaRPr lang="tr-TR" dirty="0" smtClean="0"/>
          </a:p>
          <a:p>
            <a:pPr lvl="0"/>
            <a:r>
              <a:rPr lang="tr-TR" dirty="0" err="1" smtClean="0"/>
              <a:t>Versay’ı</a:t>
            </a:r>
            <a:r>
              <a:rPr lang="tr-TR" dirty="0" smtClean="0"/>
              <a:t> imzalamaya çekinen ABD’nin </a:t>
            </a:r>
            <a:r>
              <a:rPr lang="tr-TR" dirty="0" err="1" smtClean="0"/>
              <a:t>MC’ye</a:t>
            </a:r>
            <a:r>
              <a:rPr lang="tr-TR" dirty="0" smtClean="0"/>
              <a:t> de üye olmaması.</a:t>
            </a:r>
          </a:p>
          <a:p>
            <a:pPr lvl="0"/>
            <a:endParaRPr lang="tr-TR" dirty="0" smtClean="0"/>
          </a:p>
          <a:p>
            <a:pPr lvl="0"/>
            <a:r>
              <a:rPr lang="tr-TR" dirty="0" smtClean="0"/>
              <a:t>Ekonomik kalkınma ve meşruiyet arayışındaki İngiltere ve Fransa’nın Almanya’ya karşı silahlanamaması ve sürekli bir yatıştırma politikası içerisinde bulunmaları.  </a:t>
            </a:r>
          </a:p>
          <a:p>
            <a:pPr lvl="0">
              <a:buNone/>
            </a:pPr>
            <a:r>
              <a:rPr lang="tr-TR" dirty="0" smtClean="0"/>
              <a:t>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pPr lvl="0">
              <a:buNone/>
            </a:pPr>
            <a:endParaRPr lang="tr-TR" dirty="0" smtClean="0"/>
          </a:p>
          <a:p>
            <a:pPr lvl="0"/>
            <a:r>
              <a:rPr lang="tr-TR" dirty="0" smtClean="0"/>
              <a:t>Milletler ve Azınlıklar Sorunu: Polonya; Yugoslavya (</a:t>
            </a:r>
            <a:r>
              <a:rPr lang="tr-TR" dirty="0" err="1" smtClean="0"/>
              <a:t>Makdeonya</a:t>
            </a:r>
            <a:r>
              <a:rPr lang="tr-TR" dirty="0" smtClean="0"/>
              <a:t> problemi) – MC bir prensip belirliyor: Ulusal </a:t>
            </a:r>
            <a:r>
              <a:rPr lang="tr-TR" dirty="0" err="1" smtClean="0"/>
              <a:t>egemenik</a:t>
            </a:r>
            <a:r>
              <a:rPr lang="tr-TR" dirty="0" smtClean="0"/>
              <a:t> ve azınlık hakları. Fakat ikincisi için bir girişimde bulunamıyor. </a:t>
            </a:r>
          </a:p>
          <a:p>
            <a:r>
              <a:rPr lang="tr-TR" dirty="0" smtClean="0"/>
              <a:t>PROJENİN BÜTÜNÜYLE ÇÖKTÜĞÜ MOMENT: 1939 KASIM’INDA YAPILAN SALDIRMAZLIK ANTLAŞMASI.</a:t>
            </a:r>
          </a:p>
          <a:p>
            <a:pPr lvl="0"/>
            <a:r>
              <a:rPr lang="tr-TR" dirty="0" smtClean="0"/>
              <a:t>Almanya’nın saldırganlığı bütün bir projenin çöküşü ve SSCB’nin 1939’da Polonya’nın bir kısmını ve Baltık cumhuriyetlerini kendisine katması.</a:t>
            </a:r>
          </a:p>
          <a:p>
            <a:r>
              <a:rPr lang="tr-TR" dirty="0" smtClean="0"/>
              <a:t>1930’ların sonundan ortaya çıkan bağımsızlıkçı hareketler: Ortadoğu ve Kıbrıs</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380</Words>
  <Application>Microsoft Office PowerPoint</Application>
  <PresentationFormat>Ekran Gösterisi (4:3)</PresentationFormat>
  <Paragraphs>31</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MİLLETLER CEMİYETİ’NİN YÜKSELİŞİ VE ÇÖKÜŞÜ</vt:lpstr>
      <vt:lpstr>Slayt 2</vt:lpstr>
      <vt:lpstr>Slayt 3</vt:lpstr>
      <vt:lpstr>Milletler Cemiyeti’ni Zayıflatan Etmenler</vt:lpstr>
      <vt:lpstr>Slayt 5</vt:lpstr>
      <vt:lpstr>Slayt 6</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MİLLETLER CEMİYETİ’NİN YÜKSELİŞİ VE ÇÖKÜŞÜ</dc:title>
  <dc:creator>Cenk Saraçoğlu</dc:creator>
  <cp:lastModifiedBy>Cenk Saraçoğlu</cp:lastModifiedBy>
  <cp:revision>1</cp:revision>
  <dcterms:created xsi:type="dcterms:W3CDTF">2018-01-10T12:31:15Z</dcterms:created>
  <dcterms:modified xsi:type="dcterms:W3CDTF">2018-01-10T12:39:47Z</dcterms:modified>
</cp:coreProperties>
</file>