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56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Dikdörtgen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Dikdörtgen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Dikdörtgen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Dikdörtgen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Dikdörtgen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Alt Başlık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Veri Yer Tutucusu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AF281-53B9-49E6-B196-D612D14F83A6}" type="datetimeFigureOut">
              <a:rPr lang="tr-TR" smtClean="0"/>
              <a:t>28.9.2020</a:t>
            </a:fld>
            <a:endParaRPr lang="tr-TR"/>
          </a:p>
        </p:txBody>
      </p:sp>
      <p:sp>
        <p:nvSpPr>
          <p:cNvPr id="17" name="Altbilgi Yer Tutucusu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Düz Bağlayıcı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Dikdörtgen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ayt Numarası Yer Tutucus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1A1E45C-EDBB-483B-8AC5-B03C857DCF49}" type="slidenum">
              <a:rPr lang="tr-TR" smtClean="0"/>
              <a:t>‹#›</a:t>
            </a:fld>
            <a:endParaRPr lang="tr-TR"/>
          </a:p>
        </p:txBody>
      </p:sp>
      <p:sp>
        <p:nvSpPr>
          <p:cNvPr id="8" name="Başlık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AF281-53B9-49E6-B196-D612D14F83A6}" type="datetimeFigureOut">
              <a:rPr lang="tr-TR" smtClean="0"/>
              <a:t>28.9.2020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1E45C-EDBB-483B-8AC5-B03C857DCF49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kdörtgen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Dikdörtgen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Dikdörtgen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Dikdörtgen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Dikdörtgen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Dikdörtgen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Düz Bağlayıcı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E1A1E45C-EDBB-483B-8AC5-B03C857DCF49}" type="slidenum">
              <a:rPr lang="tr-TR" smtClean="0"/>
              <a:t>‹#›</a:t>
            </a:fld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AF281-53B9-49E6-B196-D612D14F83A6}" type="datetimeFigureOut">
              <a:rPr lang="tr-TR" smtClean="0"/>
              <a:t>28.9.2020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AF281-53B9-49E6-B196-D612D14F83A6}" type="datetimeFigureOut">
              <a:rPr lang="tr-TR" smtClean="0"/>
              <a:t>28.9.2020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E1A1E45C-EDBB-483B-8AC5-B03C857DCF49}" type="slidenum">
              <a:rPr lang="tr-TR" smtClean="0"/>
              <a:t>‹#›</a:t>
            </a:fld>
            <a:endParaRPr lang="tr-TR"/>
          </a:p>
        </p:txBody>
      </p:sp>
      <p:sp>
        <p:nvSpPr>
          <p:cNvPr id="8" name="İçerik Yer Tutucusu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Dikdörtgen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Dikdörtgen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Dikdörtgen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Dikdörtgen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Dikdörtgen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Dikdörtgen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3" name="Dikdörtgen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ikdörtgen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AF281-53B9-49E6-B196-D612D14F83A6}" type="datetimeFigureOut">
              <a:rPr lang="tr-TR" smtClean="0"/>
              <a:t>28.9.2020</a:t>
            </a:fld>
            <a:endParaRPr lang="tr-TR"/>
          </a:p>
        </p:txBody>
      </p:sp>
      <p:sp>
        <p:nvSpPr>
          <p:cNvPr id="8" name="Düz Bağlayıcı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1A1E45C-EDBB-483B-8AC5-B03C857DCF49}" type="slidenum">
              <a:rPr lang="tr-TR" smtClean="0"/>
              <a:t>‹#›</a:t>
            </a:fld>
            <a:endParaRPr lang="tr-TR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8DAF281-53B9-49E6-B196-D612D14F83A6}" type="datetimeFigureOut">
              <a:rPr lang="tr-TR" smtClean="0"/>
              <a:t>28.9.2020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1E45C-EDBB-483B-8AC5-B03C857DCF49}" type="slidenum">
              <a:rPr lang="tr-TR" smtClean="0"/>
              <a:t>‹#›</a:t>
            </a:fld>
            <a:endParaRPr lang="tr-TR"/>
          </a:p>
        </p:txBody>
      </p:sp>
      <p:sp>
        <p:nvSpPr>
          <p:cNvPr id="8" name="Düz Bağlayıcı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İçerik Yer Tutucusu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2" name="İçerik Yer Tutucusu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üz Bağlayıcı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Dikdörtgen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Dikdörtgen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Dikdörtgen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Dikdörtgen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Dikdörtgen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Dikdörtgen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AF281-53B9-49E6-B196-D612D14F83A6}" type="datetimeFigureOut">
              <a:rPr lang="tr-TR" smtClean="0"/>
              <a:t>28.9.2020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15" name="Düz Bağlayıcı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Dikdörtgen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İçerik Yer Tutucusu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6" name="İçerik Yer Tutucusu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E1A1E45C-EDBB-483B-8AC5-B03C857DCF49}" type="slidenum">
              <a:rPr lang="tr-TR" smtClean="0"/>
              <a:t>‹#›</a:t>
            </a:fld>
            <a:endParaRPr lang="tr-TR"/>
          </a:p>
        </p:txBody>
      </p:sp>
      <p:sp>
        <p:nvSpPr>
          <p:cNvPr id="23" name="Başlık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AF281-53B9-49E6-B196-D612D14F83A6}" type="datetimeFigureOut">
              <a:rPr lang="tr-TR" smtClean="0"/>
              <a:t>28.9.2020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E1A1E45C-EDBB-483B-8AC5-B03C857DCF4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kdörtgen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Dikdörtgen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Dikdörtgen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Dikdörtgen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ikdörtgen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Dikdörtgen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AF281-53B9-49E6-B196-D612D14F83A6}" type="datetimeFigureOut">
              <a:rPr lang="tr-TR" smtClean="0"/>
              <a:t>28.9.2020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1A1E45C-EDBB-483B-8AC5-B03C857DCF4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Dikdörtgen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Dikdörtgen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Dikdörtgen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Dikdörtgen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Dikdörtgen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Dikdörtgen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Dikdörtgen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Düz Bağlayıcı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İçerik Yer Tutucusu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1A1E45C-EDBB-483B-8AC5-B03C857DCF49}" type="slidenum">
              <a:rPr lang="tr-TR" smtClean="0"/>
              <a:t>‹#›</a:t>
            </a:fld>
            <a:endParaRPr lang="tr-TR"/>
          </a:p>
        </p:txBody>
      </p:sp>
      <p:sp>
        <p:nvSpPr>
          <p:cNvPr id="21" name="Dikdörtgen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AF281-53B9-49E6-B196-D612D14F83A6}" type="datetimeFigureOut">
              <a:rPr lang="tr-TR" smtClean="0"/>
              <a:t>28.9.2020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Düz Bağlayıcı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Dikdörtgen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Dikdörtgen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Dikdörtgen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Dikdörtgen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Dikdörtgen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Dikdörtgen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ikdörtgen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E1A1E45C-EDBB-483B-8AC5-B03C857DCF49}" type="slidenum">
              <a:rPr lang="tr-TR" smtClean="0"/>
              <a:t>‹#›</a:t>
            </a:fld>
            <a:endParaRPr lang="tr-TR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22" name="Dikdörtgen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8DAF281-53B9-49E6-B196-D612D14F83A6}" type="datetimeFigureOut">
              <a:rPr lang="tr-TR" smtClean="0"/>
              <a:t>28.9.2020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Dikdörtgen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Dikdörtgen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Dikdörtgen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Dikdörtgen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Dikdörtgen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Veri Yer Tutucusu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48DAF281-53B9-49E6-B196-D612D14F83A6}" type="datetimeFigureOut">
              <a:rPr lang="tr-TR" smtClean="0"/>
              <a:t>28.9.2020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8" name="Dikdörtgen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Düz Bağlayıcı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ayt Numarası Yer Tutucus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1A1E45C-EDBB-483B-8AC5-B03C857DCF49}" type="slidenum">
              <a:rPr lang="tr-TR" smtClean="0"/>
              <a:t>‹#›</a:t>
            </a:fld>
            <a:endParaRPr lang="tr-TR"/>
          </a:p>
        </p:txBody>
      </p:sp>
      <p:sp>
        <p:nvSpPr>
          <p:cNvPr id="22" name="Başlık Yer Tutucusu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Metin Yer Tutucusu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457200" y="3700463"/>
            <a:ext cx="83058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dirty="0" smtClean="0"/>
              <a:t>Nitel Bir Araştırma Türü Olarak </a:t>
            </a:r>
            <a:r>
              <a:rPr lang="tr-TR" i="1" dirty="0" smtClean="0"/>
              <a:t>ETNOGRAFYA </a:t>
            </a:r>
            <a:endParaRPr lang="tr-TR" i="1" dirty="0"/>
          </a:p>
        </p:txBody>
      </p:sp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err="1" smtClean="0"/>
              <a:t>Etnografik</a:t>
            </a:r>
            <a:r>
              <a:rPr lang="tr-TR" smtClean="0"/>
              <a:t> Okumalar –I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323080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tr-TR"/>
          </a:p>
        </p:txBody>
      </p:sp>
      <p:sp>
        <p:nvSpPr>
          <p:cNvPr id="6146" name="1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tr-TR" altLang="tr-TR" smtClean="0"/>
              <a:t>Antropoloğun görece geniş bir zaman dilimi içinde incelediği toplumdan insanların;</a:t>
            </a:r>
          </a:p>
          <a:p>
            <a:pPr eaLnBrk="1" hangingPunct="1"/>
            <a:endParaRPr lang="tr-TR" altLang="tr-TR" smtClean="0"/>
          </a:p>
          <a:p>
            <a:pPr lvl="2" eaLnBrk="1" hangingPunct="1"/>
            <a:r>
              <a:rPr lang="tr-TR" altLang="tr-TR" smtClean="0"/>
              <a:t>Günlük yaşamına katılması</a:t>
            </a:r>
          </a:p>
          <a:p>
            <a:pPr lvl="2" eaLnBrk="1" hangingPunct="1"/>
            <a:r>
              <a:rPr lang="tr-TR" altLang="tr-TR" smtClean="0"/>
              <a:t>Neler olduğunu gözlemesi</a:t>
            </a:r>
          </a:p>
          <a:p>
            <a:pPr lvl="2" eaLnBrk="1" hangingPunct="1"/>
            <a:r>
              <a:rPr lang="tr-TR" altLang="tr-TR" smtClean="0"/>
              <a:t>Neler söylendiğini dinlemesi</a:t>
            </a:r>
          </a:p>
          <a:p>
            <a:pPr lvl="2" eaLnBrk="1" hangingPunct="1"/>
            <a:r>
              <a:rPr lang="tr-TR" altLang="tr-TR" smtClean="0"/>
              <a:t>Sorular sorması </a:t>
            </a:r>
          </a:p>
          <a:p>
            <a:pPr lvl="2" eaLnBrk="1" hangingPunct="1"/>
            <a:endParaRPr lang="tr-TR" altLang="tr-TR" smtClean="0"/>
          </a:p>
          <a:p>
            <a:pPr lvl="2" eaLnBrk="1" hangingPunct="1">
              <a:buFont typeface="Wingdings 2" pitchFamily="18" charset="2"/>
              <a:buNone/>
            </a:pPr>
            <a:endParaRPr lang="tr-TR" altLang="tr-TR" smtClean="0"/>
          </a:p>
          <a:p>
            <a:pPr lvl="2" eaLnBrk="1" hangingPunct="1">
              <a:buFont typeface="Wingdings 2" pitchFamily="18" charset="2"/>
              <a:buNone/>
            </a:pPr>
            <a:endParaRPr lang="tr-TR" altLang="tr-TR" smtClean="0"/>
          </a:p>
          <a:p>
            <a:pPr lvl="2" eaLnBrk="1" hangingPunct="1"/>
            <a:endParaRPr lang="tr-TR" altLang="tr-TR" smtClean="0"/>
          </a:p>
          <a:p>
            <a:pPr eaLnBrk="1" hangingPunct="1"/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18944780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tr-TR"/>
          </a:p>
        </p:txBody>
      </p:sp>
      <p:sp>
        <p:nvSpPr>
          <p:cNvPr id="7170" name="1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2" eaLnBrk="1" hangingPunct="1">
              <a:buFont typeface="Wingdings 2" pitchFamily="18" charset="2"/>
              <a:buNone/>
            </a:pPr>
            <a:r>
              <a:rPr lang="tr-TR" altLang="tr-TR" dirty="0" smtClean="0"/>
              <a:t>Orada olmak</a:t>
            </a:r>
          </a:p>
          <a:p>
            <a:pPr lvl="2" eaLnBrk="1" hangingPunct="1">
              <a:buFont typeface="Wingdings 2" pitchFamily="18" charset="2"/>
              <a:buNone/>
            </a:pPr>
            <a:r>
              <a:rPr lang="tr-TR" altLang="tr-TR" dirty="0" smtClean="0"/>
              <a:t>Deneyim</a:t>
            </a:r>
          </a:p>
          <a:p>
            <a:pPr lvl="2" eaLnBrk="1" hangingPunct="1">
              <a:buFont typeface="Wingdings 2" pitchFamily="18" charset="2"/>
              <a:buNone/>
            </a:pPr>
            <a:r>
              <a:rPr lang="tr-TR" altLang="tr-TR" dirty="0" smtClean="0"/>
              <a:t>Gözlem</a:t>
            </a:r>
          </a:p>
          <a:p>
            <a:pPr lvl="2" eaLnBrk="1" hangingPunct="1">
              <a:buFont typeface="Wingdings 2" pitchFamily="18" charset="2"/>
              <a:buNone/>
            </a:pPr>
            <a:r>
              <a:rPr lang="tr-TR" altLang="tr-TR" dirty="0" smtClean="0"/>
              <a:t>(</a:t>
            </a:r>
            <a:r>
              <a:rPr lang="tr-TR" altLang="tr-TR" dirty="0" err="1" smtClean="0"/>
              <a:t>Hammersley</a:t>
            </a:r>
            <a:r>
              <a:rPr lang="tr-TR" altLang="tr-TR" dirty="0" smtClean="0"/>
              <a:t>, </a:t>
            </a:r>
            <a:r>
              <a:rPr lang="tr-TR" altLang="tr-TR" dirty="0" err="1" smtClean="0"/>
              <a:t>Atkinson</a:t>
            </a:r>
            <a:r>
              <a:rPr lang="tr-TR" altLang="tr-TR" dirty="0" smtClean="0"/>
              <a:t>; 1995)</a:t>
            </a:r>
          </a:p>
          <a:p>
            <a:pPr lvl="2" eaLnBrk="1" hangingPunct="1">
              <a:buFont typeface="Wingdings 2" pitchFamily="18" charset="2"/>
              <a:buNone/>
            </a:pPr>
            <a:endParaRPr lang="tr-TR" altLang="tr-TR" dirty="0" smtClean="0"/>
          </a:p>
          <a:p>
            <a:pPr lvl="2" eaLnBrk="1" hangingPunct="1">
              <a:buFont typeface="Wingdings 2" pitchFamily="18" charset="2"/>
              <a:buNone/>
            </a:pPr>
            <a:endParaRPr lang="tr-TR" altLang="tr-TR" dirty="0" smtClean="0"/>
          </a:p>
          <a:p>
            <a:pPr lvl="2" eaLnBrk="1" hangingPunct="1">
              <a:buFont typeface="Wingdings 2" pitchFamily="18" charset="2"/>
              <a:buNone/>
            </a:pPr>
            <a:endParaRPr lang="tr-TR" altLang="tr-TR" dirty="0" smtClean="0"/>
          </a:p>
        </p:txBody>
      </p:sp>
    </p:spTree>
    <p:extLst>
      <p:ext uri="{BB962C8B-B14F-4D97-AF65-F5344CB8AC3E}">
        <p14:creationId xmlns:p14="http://schemas.microsoft.com/office/powerpoint/2010/main" val="34415243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tr-TR"/>
          </a:p>
        </p:txBody>
      </p:sp>
      <p:sp>
        <p:nvSpPr>
          <p:cNvPr id="8194" name="1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tr-TR" altLang="tr-TR" smtClean="0"/>
              <a:t>“Öteki” ni kavramak, ancak içerden bir bakışla mümkündür…</a:t>
            </a:r>
          </a:p>
          <a:p>
            <a:pPr eaLnBrk="1" hangingPunct="1">
              <a:buFont typeface="Wingdings 2" pitchFamily="18" charset="2"/>
              <a:buNone/>
            </a:pPr>
            <a:endParaRPr lang="tr-TR" altLang="tr-TR" smtClean="0"/>
          </a:p>
          <a:p>
            <a:pPr eaLnBrk="1" hangingPunct="1"/>
            <a:r>
              <a:rPr lang="tr-TR" altLang="tr-TR" smtClean="0"/>
              <a:t>Pozitivizm : Bilimsel kuramların test edilebilir, doğrulanabilir –en azından yanlışlanabilir- olması gerektiğini savunur…</a:t>
            </a:r>
          </a:p>
          <a:p>
            <a:pPr eaLnBrk="1" hangingPunct="1"/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17436302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tr-TR"/>
          </a:p>
        </p:txBody>
      </p:sp>
      <p:sp>
        <p:nvSpPr>
          <p:cNvPr id="9218" name="1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tr-TR" altLang="tr-TR" smtClean="0"/>
              <a:t>Doğalcılık (Naturalism): Toplumsal/kültürel dünyanın fiziksel dünyadan farklı olduğunu ve bu nedenle onun kendi “doğal” ortamında incelenmesi gerektiğini; insan davranışının değişkenlerin manipüle edilmesi yoluyla ya da mekanik bir şekilde açıklanamayacağını savunur.  </a:t>
            </a:r>
          </a:p>
          <a:p>
            <a:pPr eaLnBrk="1" hangingPunct="1"/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28841066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tr-TR"/>
          </a:p>
        </p:txBody>
      </p:sp>
      <p:sp>
        <p:nvSpPr>
          <p:cNvPr id="10242" name="1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tr-TR" altLang="tr-TR" smtClean="0"/>
              <a:t>Etnografik alan çalışmasının temel amacı;</a:t>
            </a:r>
          </a:p>
          <a:p>
            <a:pPr eaLnBrk="1" hangingPunct="1"/>
            <a:endParaRPr lang="tr-TR" altLang="tr-TR" smtClean="0"/>
          </a:p>
          <a:p>
            <a:pPr eaLnBrk="1" hangingPunct="1"/>
            <a:r>
              <a:rPr lang="tr-TR" altLang="tr-TR" smtClean="0"/>
              <a:t>Toplumsal yapının ana hatlarını ve birbiriyle ilgisiz gibi görünen tüm kültürel görüngülerin yasalarını ve düzenliliklerini açık ve kesin bir şekilde vermektir. </a:t>
            </a:r>
          </a:p>
          <a:p>
            <a:pPr eaLnBrk="1" hangingPunct="1"/>
            <a:endParaRPr lang="tr-TR" altLang="tr-TR" smtClean="0"/>
          </a:p>
          <a:p>
            <a:pPr eaLnBrk="1" hangingPunct="1"/>
            <a:r>
              <a:rPr lang="tr-TR" altLang="tr-TR" smtClean="0"/>
              <a:t>İşlev </a:t>
            </a:r>
          </a:p>
          <a:p>
            <a:pPr eaLnBrk="1" hangingPunct="1"/>
            <a:r>
              <a:rPr lang="tr-TR" altLang="tr-TR" smtClean="0"/>
              <a:t>Yapı</a:t>
            </a:r>
          </a:p>
          <a:p>
            <a:pPr eaLnBrk="1" hangingPunct="1"/>
            <a:r>
              <a:rPr lang="tr-TR" altLang="tr-TR" smtClean="0"/>
              <a:t>Kurum </a:t>
            </a:r>
          </a:p>
          <a:p>
            <a:pPr eaLnBrk="1" hangingPunct="1"/>
            <a:r>
              <a:rPr lang="tr-TR" altLang="tr-TR" smtClean="0"/>
              <a:t>Kültürel farklılık/kültürel benzerlik </a:t>
            </a:r>
          </a:p>
        </p:txBody>
      </p:sp>
    </p:spTree>
    <p:extLst>
      <p:ext uri="{BB962C8B-B14F-4D97-AF65-F5344CB8AC3E}">
        <p14:creationId xmlns:p14="http://schemas.microsoft.com/office/powerpoint/2010/main" val="3461928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tr-TR"/>
          </a:p>
        </p:txBody>
      </p:sp>
      <p:sp>
        <p:nvSpPr>
          <p:cNvPr id="11266" name="1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tr-TR" altLang="tr-TR" smtClean="0">
                <a:solidFill>
                  <a:schemeClr val="bg1"/>
                </a:solidFill>
              </a:rPr>
              <a:t>Kuram: </a:t>
            </a:r>
            <a:r>
              <a:rPr lang="tr-TR" altLang="tr-TR" smtClean="0"/>
              <a:t>Çeşitli kavramlar arasındaki ilişkilere dair bir önermeler sistemidir. </a:t>
            </a:r>
          </a:p>
          <a:p>
            <a:pPr eaLnBrk="1" hangingPunct="1"/>
            <a:endParaRPr lang="tr-TR" altLang="tr-TR" smtClean="0"/>
          </a:p>
          <a:p>
            <a:pPr eaLnBrk="1" hangingPunct="1"/>
            <a:r>
              <a:rPr lang="tr-TR" altLang="tr-TR" smtClean="0"/>
              <a:t>Doğal ya da kültürel görüngülerle ilgili kapsamlı bir açıklama modelidir. </a:t>
            </a:r>
          </a:p>
        </p:txBody>
      </p:sp>
    </p:spTree>
    <p:extLst>
      <p:ext uri="{BB962C8B-B14F-4D97-AF65-F5344CB8AC3E}">
        <p14:creationId xmlns:p14="http://schemas.microsoft.com/office/powerpoint/2010/main" val="40445094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2852936"/>
            <a:ext cx="6400800" cy="2785864"/>
          </a:xfrm>
        </p:spPr>
        <p:txBody>
          <a:bodyPr>
            <a:normAutofit/>
          </a:bodyPr>
          <a:lstStyle/>
          <a:p>
            <a:r>
              <a:rPr lang="tr-TR" b="1" dirty="0" err="1" smtClean="0"/>
              <a:t>Etnografik</a:t>
            </a:r>
            <a:r>
              <a:rPr lang="tr-TR" b="1" dirty="0" smtClean="0"/>
              <a:t> araştırmanın önemi;</a:t>
            </a:r>
          </a:p>
          <a:p>
            <a:r>
              <a:rPr lang="tr-TR" b="1" dirty="0" smtClean="0"/>
              <a:t>“Yerlinin bakış açısını ya da </a:t>
            </a:r>
            <a:r>
              <a:rPr lang="tr-TR" b="1" dirty="0" err="1" smtClean="0"/>
              <a:t>öteki’ni</a:t>
            </a:r>
            <a:r>
              <a:rPr lang="tr-TR" b="1" dirty="0" smtClean="0"/>
              <a:t> kavramanın ancak katılarak gözlem ile sağlanabileceğine ilişkin düşüncede yatar”</a:t>
            </a:r>
          </a:p>
          <a:p>
            <a:endParaRPr lang="tr-TR" b="1" dirty="0" smtClean="0"/>
          </a:p>
          <a:p>
            <a:r>
              <a:rPr lang="tr-TR" b="1" dirty="0" smtClean="0"/>
              <a:t>Doğa bilimlerine öykünme (</a:t>
            </a:r>
            <a:r>
              <a:rPr lang="tr-TR" b="1" dirty="0" err="1" smtClean="0"/>
              <a:t>Malinowski</a:t>
            </a:r>
            <a:r>
              <a:rPr lang="tr-TR" b="1" dirty="0" smtClean="0"/>
              <a:t>)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481010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ent">
  <a:themeElements>
    <a:clrScheme name="Kent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Kent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Kent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</TotalTime>
  <Words>190</Words>
  <Application>Microsoft Office PowerPoint</Application>
  <PresentationFormat>Ekran Gösterisi (4:3)</PresentationFormat>
  <Paragraphs>35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Kent</vt:lpstr>
      <vt:lpstr>Etnografik Okumalar –I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Etnografik Okumalar –I</dc:title>
  <dc:creator>Hp-Pc</dc:creator>
  <cp:lastModifiedBy>Hp-Pc</cp:lastModifiedBy>
  <cp:revision>1</cp:revision>
  <dcterms:created xsi:type="dcterms:W3CDTF">2020-09-28T17:10:14Z</dcterms:created>
  <dcterms:modified xsi:type="dcterms:W3CDTF">2020-09-28T17:13:17Z</dcterms:modified>
</cp:coreProperties>
</file>