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0"/>
  </p:notesMasterIdLst>
  <p:sldIdLst>
    <p:sldId id="256" r:id="rId2"/>
    <p:sldId id="282" r:id="rId3"/>
    <p:sldId id="301" r:id="rId4"/>
    <p:sldId id="302" r:id="rId5"/>
    <p:sldId id="272" r:id="rId6"/>
    <p:sldId id="279" r:id="rId7"/>
    <p:sldId id="280" r:id="rId8"/>
    <p:sldId id="308" r:id="rId9"/>
    <p:sldId id="273" r:id="rId10"/>
    <p:sldId id="267" r:id="rId11"/>
    <p:sldId id="268" r:id="rId12"/>
    <p:sldId id="311" r:id="rId13"/>
    <p:sldId id="312" r:id="rId14"/>
    <p:sldId id="313" r:id="rId15"/>
    <p:sldId id="314" r:id="rId16"/>
    <p:sldId id="315" r:id="rId17"/>
    <p:sldId id="316" r:id="rId18"/>
    <p:sldId id="317" r:id="rId19"/>
    <p:sldId id="318" r:id="rId20"/>
    <p:sldId id="269" r:id="rId21"/>
    <p:sldId id="270" r:id="rId22"/>
    <p:sldId id="265" r:id="rId23"/>
    <p:sldId id="266" r:id="rId24"/>
    <p:sldId id="309" r:id="rId25"/>
    <p:sldId id="264" r:id="rId26"/>
    <p:sldId id="283" r:id="rId27"/>
    <p:sldId id="271" r:id="rId28"/>
    <p:sldId id="310"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F5B0F4-6674-4747-A065-707AD16743E7}" type="datetimeFigureOut">
              <a:rPr lang="tr-TR" smtClean="0"/>
              <a:t>15.2.2018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3183C0-0116-455F-A3D7-489CDBE3DDA6}" type="slidenum">
              <a:rPr lang="tr-TR" smtClean="0"/>
              <a:t>‹#›</a:t>
            </a:fld>
            <a:endParaRPr lang="tr-TR"/>
          </a:p>
        </p:txBody>
      </p:sp>
    </p:spTree>
    <p:extLst>
      <p:ext uri="{BB962C8B-B14F-4D97-AF65-F5344CB8AC3E}">
        <p14:creationId xmlns:p14="http://schemas.microsoft.com/office/powerpoint/2010/main" val="2142425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FB51B2BB-CE54-4F16-BBE2-7F2BA5C04291}" type="datetime1">
              <a:rPr lang="tr-TR" smtClean="0"/>
              <a:t>15.2.2018</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r>
              <a:rPr lang="tr-TR" smtClean="0"/>
              <a:t>Dr. Pınar KIZILHAN</a:t>
            </a:r>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EC6A74F4-4C6B-478A-AF09-EB3F7EF60EBF}"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4716F5B0-9F12-4D23-8720-28791B6D793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442913" y="103188"/>
            <a:ext cx="8243887" cy="131445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0"/>
            <a:ext cx="4038600" cy="445611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45611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7"/>
          <p:cNvSpPr>
            <a:spLocks noGrp="1" noChangeArrowheads="1"/>
          </p:cNvSpPr>
          <p:nvPr>
            <p:ph type="dt" sz="half" idx="10"/>
          </p:nvPr>
        </p:nvSpPr>
        <p:spPr>
          <a:ln/>
        </p:spPr>
        <p:txBody>
          <a:bodyPr/>
          <a:lstStyle>
            <a:lvl1pPr>
              <a:defRPr/>
            </a:lvl1pPr>
          </a:lstStyle>
          <a:p>
            <a:pPr>
              <a:defRPr/>
            </a:pPr>
            <a:endParaRPr lang="tr-TR" altLang="tr-TR"/>
          </a:p>
        </p:txBody>
      </p:sp>
      <p:sp>
        <p:nvSpPr>
          <p:cNvPr id="6" name="Rectangle 48"/>
          <p:cNvSpPr>
            <a:spLocks noGrp="1" noChangeArrowheads="1"/>
          </p:cNvSpPr>
          <p:nvPr>
            <p:ph type="ftr" sz="quarter" idx="11"/>
          </p:nvPr>
        </p:nvSpPr>
        <p:spPr>
          <a:ln/>
        </p:spPr>
        <p:txBody>
          <a:bodyPr/>
          <a:lstStyle>
            <a:lvl1pPr>
              <a:defRPr/>
            </a:lvl1pPr>
          </a:lstStyle>
          <a:p>
            <a:pPr>
              <a:defRPr/>
            </a:pPr>
            <a:endParaRPr lang="tr-TR" altLang="tr-TR"/>
          </a:p>
        </p:txBody>
      </p:sp>
      <p:sp>
        <p:nvSpPr>
          <p:cNvPr id="7" name="Rectangle 49"/>
          <p:cNvSpPr>
            <a:spLocks noGrp="1" noChangeArrowheads="1"/>
          </p:cNvSpPr>
          <p:nvPr>
            <p:ph type="sldNum" sz="quarter" idx="12"/>
          </p:nvPr>
        </p:nvSpPr>
        <p:spPr>
          <a:ln/>
        </p:spPr>
        <p:txBody>
          <a:bodyPr/>
          <a:lstStyle>
            <a:lvl1pPr>
              <a:defRPr/>
            </a:lvl1pPr>
          </a:lstStyle>
          <a:p>
            <a:pPr>
              <a:defRPr/>
            </a:pPr>
            <a:fld id="{CEDF3E84-276F-41C4-811B-3105A516D882}" type="slidenum">
              <a:rPr lang="tr-TR" altLang="tr-TR"/>
              <a:pPr>
                <a:defRPr/>
              </a:pPr>
              <a:t>‹#›</a:t>
            </a:fld>
            <a:endParaRPr lang="tr-TR" altLang="tr-TR"/>
          </a:p>
        </p:txBody>
      </p:sp>
    </p:spTree>
    <p:extLst>
      <p:ext uri="{BB962C8B-B14F-4D97-AF65-F5344CB8AC3E}">
        <p14:creationId xmlns:p14="http://schemas.microsoft.com/office/powerpoint/2010/main" val="3706359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DE06E8B2-B2BA-4D82-A6F6-5140031C0A5D}" type="datetime1">
              <a:rPr lang="tr-TR" smtClean="0"/>
              <a:t>15.2.2018</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r>
              <a:rPr lang="tr-TR" smtClean="0"/>
              <a:t>Dr. Pınar KIZILHAN</a:t>
            </a:r>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23F37489-49FC-4636-954D-BFC7A80A56B4}" type="datetime1">
              <a:rPr lang="tr-TR" smtClean="0"/>
              <a:t>15.2.2018</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r>
              <a:rPr lang="tr-TR" smtClean="0"/>
              <a:t>Dr. Pınar KIZILHAN</a:t>
            </a:r>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DF12D34C-8021-47FC-8DAF-83BF5C63008B}" type="datetime1">
              <a:rPr lang="tr-TR" smtClean="0"/>
              <a:t>15.2.2018</a:t>
            </a:fld>
            <a:endParaRPr lang="tr-TR"/>
          </a:p>
        </p:txBody>
      </p:sp>
      <p:sp>
        <p:nvSpPr>
          <p:cNvPr id="6" name="Altbilgi Yer Tutucusu 5"/>
          <p:cNvSpPr>
            <a:spLocks noGrp="1"/>
          </p:cNvSpPr>
          <p:nvPr>
            <p:ph type="ftr" sz="quarter" idx="11"/>
          </p:nvPr>
        </p:nvSpPr>
        <p:spPr/>
        <p:txBody>
          <a:bodyPr/>
          <a:lstStyle/>
          <a:p>
            <a:r>
              <a:rPr lang="tr-TR" smtClean="0"/>
              <a:t>Dr. Pınar KIZILHAN</a:t>
            </a:r>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69070E39-FB94-4A1E-A02D-5EA2B9709BC3}" type="datetime1">
              <a:rPr lang="tr-TR" smtClean="0"/>
              <a:t>15.2.2018</a:t>
            </a:fld>
            <a:endParaRPr lang="tr-TR"/>
          </a:p>
        </p:txBody>
      </p:sp>
      <p:sp>
        <p:nvSpPr>
          <p:cNvPr id="8" name="Altbilgi Yer Tutucusu 7"/>
          <p:cNvSpPr>
            <a:spLocks noGrp="1"/>
          </p:cNvSpPr>
          <p:nvPr>
            <p:ph type="ftr" sz="quarter" idx="11"/>
          </p:nvPr>
        </p:nvSpPr>
        <p:spPr/>
        <p:txBody>
          <a:bodyPr/>
          <a:lstStyle/>
          <a:p>
            <a:r>
              <a:rPr lang="tr-TR" smtClean="0"/>
              <a:t>Dr. Pınar KIZILHAN</a:t>
            </a:r>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1D93D7D6-211A-4D17-963F-CEF9348A6C1C}" type="datetime1">
              <a:rPr lang="tr-TR" smtClean="0"/>
              <a:t>15.2.2018</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r>
              <a:rPr lang="tr-TR" smtClean="0"/>
              <a:t>Dr. Pınar KIZILHAN</a:t>
            </a: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2A4B8B9-7E51-4AC3-A60F-A0CAD362583C}" type="datetime1">
              <a:rPr lang="tr-TR" smtClean="0"/>
              <a:t>15.2.2018</a:t>
            </a:fld>
            <a:endParaRPr lang="tr-TR"/>
          </a:p>
        </p:txBody>
      </p:sp>
      <p:sp>
        <p:nvSpPr>
          <p:cNvPr id="3" name="Altbilgi Yer Tutucusu 2"/>
          <p:cNvSpPr>
            <a:spLocks noGrp="1"/>
          </p:cNvSpPr>
          <p:nvPr>
            <p:ph type="ftr" sz="quarter" idx="11"/>
          </p:nvPr>
        </p:nvSpPr>
        <p:spPr/>
        <p:txBody>
          <a:bodyPr/>
          <a:lstStyle/>
          <a:p>
            <a:r>
              <a:rPr lang="tr-TR" smtClean="0"/>
              <a:t>Dr. Pınar KIZILHAN</a:t>
            </a:r>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C2A9D000-EC33-4EBE-8BAB-BEFA0F7FEE76}" type="datetime1">
              <a:rPr lang="tr-TR" smtClean="0"/>
              <a:t>15.2.2018</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r>
              <a:rPr lang="tr-TR" smtClean="0"/>
              <a:t>Dr. Pınar KIZILHAN</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95633EE-A481-4067-9F28-56B813D84004}" type="datetime1">
              <a:rPr lang="tr-TR" smtClean="0"/>
              <a:t>15.2.2018</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r>
              <a:rPr lang="tr-TR" smtClean="0"/>
              <a:t>Dr. Pınar KIZILHAN</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BFFC361-C5BA-4D18-A86B-39EF4C2A93C7}" type="datetime1">
              <a:rPr lang="tr-TR" smtClean="0"/>
              <a:t>15.2.2018</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tr-TR" smtClean="0"/>
              <a:t>Dr. Pınar KIZILHAN</a:t>
            </a:r>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egitimpedia.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267744" y="1628800"/>
            <a:ext cx="6172200" cy="1894362"/>
          </a:xfrm>
        </p:spPr>
        <p:txBody>
          <a:bodyPr/>
          <a:lstStyle/>
          <a:p>
            <a:r>
              <a:rPr lang="tr-TR" dirty="0" smtClean="0"/>
              <a:t>EĞİTİM, KÜLTÜR ve DEMOKRASİ</a:t>
            </a:r>
            <a:endParaRPr lang="tr-TR" dirty="0"/>
          </a:p>
        </p:txBody>
      </p:sp>
      <p:sp>
        <p:nvSpPr>
          <p:cNvPr id="3" name="Alt Başlık 2"/>
          <p:cNvSpPr>
            <a:spLocks noGrp="1"/>
          </p:cNvSpPr>
          <p:nvPr>
            <p:ph type="subTitle" idx="1"/>
          </p:nvPr>
        </p:nvSpPr>
        <p:spPr>
          <a:xfrm>
            <a:off x="2483768" y="3861048"/>
            <a:ext cx="6172200" cy="1371600"/>
          </a:xfrm>
        </p:spPr>
        <p:txBody>
          <a:bodyPr/>
          <a:lstStyle/>
          <a:p>
            <a:r>
              <a:rPr lang="tr-TR" dirty="0" smtClean="0"/>
              <a:t>Eğitim,</a:t>
            </a:r>
          </a:p>
          <a:p>
            <a:r>
              <a:rPr lang="tr-TR" dirty="0" smtClean="0"/>
              <a:t>Demokrasi,</a:t>
            </a:r>
            <a:endParaRPr lang="tr-TR" dirty="0"/>
          </a:p>
          <a:p>
            <a:r>
              <a:rPr lang="tr-TR" dirty="0" smtClean="0"/>
              <a:t>Kültür kavramlarının içeriği ve kapsamı</a:t>
            </a:r>
            <a:endParaRPr lang="tr-TR" dirty="0"/>
          </a:p>
        </p:txBody>
      </p:sp>
    </p:spTree>
    <p:extLst>
      <p:ext uri="{BB962C8B-B14F-4D97-AF65-F5344CB8AC3E}">
        <p14:creationId xmlns:p14="http://schemas.microsoft.com/office/powerpoint/2010/main" val="2555762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1" algn="just">
              <a:lnSpc>
                <a:spcPct val="150000"/>
              </a:lnSpc>
            </a:pPr>
            <a:r>
              <a:rPr lang="tr-TR" sz="2100" dirty="0" smtClean="0"/>
              <a:t>Kültür, tüm toplumsal grupları düzenleyen organik kuralları, düşünsel eğilimleri ve sanatları, gelenek, görenek, inanç ve adetleri, aletleri ve tüketim maddelerini, ahlaksal kuralları, insanların gerçekleştirdiği yetenek ve alışkanlıkları içine alan bütünsel bir olgudur </a:t>
            </a:r>
            <a:r>
              <a:rPr lang="tr-TR" dirty="0"/>
              <a:t>(Gülmez, 2013).</a:t>
            </a:r>
            <a:endParaRPr lang="tr-TR" sz="2100" dirty="0"/>
          </a:p>
        </p:txBody>
      </p:sp>
      <p:sp>
        <p:nvSpPr>
          <p:cNvPr id="5" name="Veri Yer Tutucusu 4"/>
          <p:cNvSpPr>
            <a:spLocks noGrp="1"/>
          </p:cNvSpPr>
          <p:nvPr>
            <p:ph type="dt" sz="half" idx="14"/>
          </p:nvPr>
        </p:nvSpPr>
        <p:spPr/>
        <p:txBody>
          <a:bodyPr/>
          <a:lstStyle/>
          <a:p>
            <a:fld id="{3BFD3637-04AE-4548-B5C2-40A0D86ABE06}" type="datetime1">
              <a:rPr lang="tr-TR" smtClean="0"/>
              <a:t>15.2.2018</a:t>
            </a:fld>
            <a:endParaRPr lang="tr-TR"/>
          </a:p>
        </p:txBody>
      </p:sp>
      <p:sp>
        <p:nvSpPr>
          <p:cNvPr id="6" name="Altbilgi Yer Tutucusu 5"/>
          <p:cNvSpPr>
            <a:spLocks noGrp="1"/>
          </p:cNvSpPr>
          <p:nvPr>
            <p:ph type="ftr" sz="quarter" idx="16"/>
          </p:nvPr>
        </p:nvSpPr>
        <p:spPr/>
        <p:txBody>
          <a:bodyPr/>
          <a:lstStyle/>
          <a:p>
            <a:r>
              <a:rPr lang="tr-TR" smtClean="0"/>
              <a:t>Dr. Pınar KIZILHAN</a:t>
            </a:r>
            <a:endParaRPr lang="tr-TR"/>
          </a:p>
        </p:txBody>
      </p:sp>
      <p:sp>
        <p:nvSpPr>
          <p:cNvPr id="7" name="Slayt Numarası Yer Tutucusu 6"/>
          <p:cNvSpPr>
            <a:spLocks noGrp="1"/>
          </p:cNvSpPr>
          <p:nvPr>
            <p:ph type="sldNum" sz="quarter" idx="15"/>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3037879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lnSpc>
                <a:spcPct val="150000"/>
              </a:lnSpc>
            </a:pPr>
            <a:r>
              <a:rPr lang="tr-TR" dirty="0" smtClean="0"/>
              <a:t>Kültür, </a:t>
            </a:r>
            <a:r>
              <a:rPr lang="tr-TR" u="sng" dirty="0" smtClean="0"/>
              <a:t>bütünsel bir kavramdır</a:t>
            </a:r>
            <a:r>
              <a:rPr lang="tr-TR" dirty="0" smtClean="0"/>
              <a:t>, çünkü</a:t>
            </a:r>
          </a:p>
          <a:p>
            <a:pPr>
              <a:lnSpc>
                <a:spcPct val="150000"/>
              </a:lnSpc>
            </a:pPr>
            <a:endParaRPr lang="tr-TR" dirty="0"/>
          </a:p>
          <a:p>
            <a:pPr lvl="1">
              <a:lnSpc>
                <a:spcPct val="150000"/>
              </a:lnSpc>
            </a:pPr>
            <a:r>
              <a:rPr lang="tr-TR" dirty="0" smtClean="0"/>
              <a:t>Toplumsal kuralları düzenleyen organik kurallar bütünüdür,</a:t>
            </a:r>
          </a:p>
          <a:p>
            <a:pPr lvl="1">
              <a:lnSpc>
                <a:spcPct val="150000"/>
              </a:lnSpc>
            </a:pPr>
            <a:r>
              <a:rPr lang="tr-TR" dirty="0" smtClean="0"/>
              <a:t>Gelenek, görenek, inanç ve adetler değişen ve  değişmeyen özellikleriyle bir bütündür,</a:t>
            </a:r>
          </a:p>
          <a:p>
            <a:pPr lvl="1">
              <a:lnSpc>
                <a:spcPct val="150000"/>
              </a:lnSpc>
            </a:pPr>
            <a:r>
              <a:rPr lang="tr-TR" dirty="0" smtClean="0"/>
              <a:t>İnsanların gerçekleştirdiği yetenek ve alışkanlıkları içine alan bütünsel bir olgudur</a:t>
            </a:r>
          </a:p>
          <a:p>
            <a:pPr lvl="1">
              <a:lnSpc>
                <a:spcPct val="150000"/>
              </a:lnSpc>
            </a:pPr>
            <a:r>
              <a:rPr lang="tr-TR" dirty="0" smtClean="0"/>
              <a:t>Simgesel olarak bütünsellik arz eder </a:t>
            </a:r>
            <a:r>
              <a:rPr lang="tr-TR" dirty="0"/>
              <a:t>(Gülmez, 2013</a:t>
            </a:r>
            <a:r>
              <a:rPr lang="tr-TR" dirty="0" smtClean="0"/>
              <a:t>). </a:t>
            </a:r>
            <a:endParaRPr lang="tr-TR" dirty="0"/>
          </a:p>
        </p:txBody>
      </p:sp>
      <p:sp>
        <p:nvSpPr>
          <p:cNvPr id="4" name="Veri Yer Tutucusu 3"/>
          <p:cNvSpPr>
            <a:spLocks noGrp="1"/>
          </p:cNvSpPr>
          <p:nvPr>
            <p:ph type="dt" sz="half" idx="14"/>
          </p:nvPr>
        </p:nvSpPr>
        <p:spPr/>
        <p:txBody>
          <a:bodyPr/>
          <a:lstStyle/>
          <a:p>
            <a:fld id="{29DC02FF-1A0C-43AD-8E81-7F68C873ED19}"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386978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ayt Numarası Yer Tutucusu 5"/>
          <p:cNvSpPr>
            <a:spLocks noGrp="1"/>
          </p:cNvSpPr>
          <p:nvPr>
            <p:ph type="sldNum" sz="quarter" idx="429496729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F03D427-D704-4A90-9CB5-B56FFA61E442}" type="slidenum">
              <a:rPr lang="tr-TR" altLang="tr-TR"/>
              <a:pPr/>
              <a:t>12</a:t>
            </a:fld>
            <a:endParaRPr lang="tr-TR" altLang="tr-TR"/>
          </a:p>
        </p:txBody>
      </p:sp>
      <p:sp>
        <p:nvSpPr>
          <p:cNvPr id="6146" name="Rectangle 2"/>
          <p:cNvSpPr>
            <a:spLocks noGrp="1" noChangeArrowheads="1"/>
          </p:cNvSpPr>
          <p:nvPr>
            <p:ph type="title"/>
          </p:nvPr>
        </p:nvSpPr>
        <p:spPr/>
        <p:txBody>
          <a:bodyPr/>
          <a:lstStyle/>
          <a:p>
            <a:pPr algn="l" eaLnBrk="1" hangingPunct="1">
              <a:defRPr/>
            </a:pPr>
            <a:r>
              <a:rPr lang="tr-TR" altLang="tr-TR" sz="2800" b="1" smtClean="0">
                <a:latin typeface="Times New Roman" panose="02020603050405020304" pitchFamily="18" charset="0"/>
              </a:rPr>
              <a:t>KÜLTÜR NEDİR?</a:t>
            </a:r>
          </a:p>
        </p:txBody>
      </p:sp>
      <p:sp>
        <p:nvSpPr>
          <p:cNvPr id="5124" name="Rectangle 3"/>
          <p:cNvSpPr>
            <a:spLocks noGrp="1" noChangeArrowheads="1"/>
          </p:cNvSpPr>
          <p:nvPr>
            <p:ph type="body" idx="1"/>
          </p:nvPr>
        </p:nvSpPr>
        <p:spPr/>
        <p:txBody>
          <a:bodyPr/>
          <a:lstStyle/>
          <a:p>
            <a:pPr eaLnBrk="1" hangingPunct="1"/>
            <a:r>
              <a:rPr lang="tr-TR" altLang="tr-TR" sz="1800" smtClean="0">
                <a:solidFill>
                  <a:srgbClr val="000000"/>
                </a:solidFill>
                <a:latin typeface="Times New Roman" panose="02020603050405020304" pitchFamily="18" charset="0"/>
              </a:rPr>
              <a:t>Kültür hakkında birçok tanım yapılmıştır.</a:t>
            </a:r>
          </a:p>
          <a:p>
            <a:pPr eaLnBrk="1" hangingPunct="1"/>
            <a:endParaRPr lang="tr-TR" altLang="tr-TR" sz="1800" smtClean="0">
              <a:solidFill>
                <a:srgbClr val="000000"/>
              </a:solidFill>
              <a:latin typeface="Times New Roman" panose="02020603050405020304" pitchFamily="18" charset="0"/>
            </a:endParaRPr>
          </a:p>
          <a:p>
            <a:pPr eaLnBrk="1" hangingPunct="1"/>
            <a:r>
              <a:rPr lang="tr-TR" altLang="tr-TR" sz="1800" smtClean="0">
                <a:solidFill>
                  <a:srgbClr val="000000"/>
                </a:solidFill>
                <a:latin typeface="Times New Roman" panose="02020603050405020304" pitchFamily="18" charset="0"/>
              </a:rPr>
              <a:t>Andersen ve Taylor’a göre kültür: “Karmaşık bir anlam ve davranış sistemi olup bir toplum veya grubun yaşam biçimini kapsar” (akt. Kırel ve Sungur, 2015, s.58) </a:t>
            </a:r>
          </a:p>
          <a:p>
            <a:pPr eaLnBrk="1" hangingPunct="1"/>
            <a:endParaRPr lang="tr-TR" altLang="tr-TR" sz="1800" smtClean="0">
              <a:solidFill>
                <a:srgbClr val="000000"/>
              </a:solidFill>
              <a:latin typeface="Times New Roman" panose="02020603050405020304" pitchFamily="18" charset="0"/>
            </a:endParaRPr>
          </a:p>
          <a:p>
            <a:pPr eaLnBrk="1" hangingPunct="1"/>
            <a:r>
              <a:rPr lang="tr-TR" altLang="tr-TR" sz="1800" smtClean="0">
                <a:solidFill>
                  <a:srgbClr val="000000"/>
                </a:solidFill>
                <a:latin typeface="Times New Roman" panose="02020603050405020304" pitchFamily="18" charset="0"/>
              </a:rPr>
              <a:t>“Bir Fransız düşünürüne göre, kültür, “Herşey unutulduğu zaman belleklerde ne kalıyorsa, ona verilen isimdir” (Keleş, 2005)</a:t>
            </a:r>
          </a:p>
          <a:p>
            <a:pPr eaLnBrk="1" hangingPunct="1"/>
            <a:endParaRPr lang="tr-TR" altLang="tr-TR" sz="1800" smtClean="0">
              <a:solidFill>
                <a:srgbClr val="000000"/>
              </a:solidFill>
              <a:latin typeface="Times New Roman" panose="02020603050405020304" pitchFamily="18" charset="0"/>
            </a:endParaRPr>
          </a:p>
          <a:p>
            <a:pPr eaLnBrk="1" hangingPunct="1"/>
            <a:r>
              <a:rPr lang="tr-TR" altLang="tr-TR" sz="1800" smtClean="0">
                <a:solidFill>
                  <a:srgbClr val="000000"/>
                </a:solidFill>
                <a:latin typeface="Times New Roman" panose="02020603050405020304" pitchFamily="18" charset="0"/>
              </a:rPr>
              <a:t>Mehmet Kaplan’a göre, kültür, “Kültür; dili, mûsıkiyi, mimâriyi, dağı, taşı her şeyden önce insanı işlemek, bunları ulaşabilecekleri en yüksek, en güzel, en ince noktaya kadar ulaştırmaktır”(Arslanoğlu, 2000).</a:t>
            </a:r>
          </a:p>
          <a:p>
            <a:pPr eaLnBrk="1" hangingPunct="1">
              <a:buFontTx/>
              <a:buNone/>
            </a:pPr>
            <a:endParaRPr lang="tr-TR" altLang="tr-TR" sz="1800" smtClean="0">
              <a:solidFill>
                <a:srgbClr val="000000"/>
              </a:solidFill>
              <a:latin typeface="Times New Roman" panose="02020603050405020304" pitchFamily="18" charset="0"/>
            </a:endParaRPr>
          </a:p>
          <a:p>
            <a:pPr eaLnBrk="1" hangingPunct="1"/>
            <a:endParaRPr lang="tr-TR" altLang="tr-TR" sz="180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4571119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ayt Numarası Yer Tutucusu 5"/>
          <p:cNvSpPr>
            <a:spLocks noGrp="1"/>
          </p:cNvSpPr>
          <p:nvPr>
            <p:ph type="sldNum" sz="quarter" idx="429496729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8A4BD48-841D-4912-9A8D-0A53DD968120}" type="slidenum">
              <a:rPr lang="tr-TR" altLang="tr-TR"/>
              <a:pPr/>
              <a:t>13</a:t>
            </a:fld>
            <a:endParaRPr lang="tr-TR" altLang="tr-TR"/>
          </a:p>
        </p:txBody>
      </p:sp>
      <p:sp>
        <p:nvSpPr>
          <p:cNvPr id="10242" name="Rectangle 2"/>
          <p:cNvSpPr>
            <a:spLocks noGrp="1" noChangeArrowheads="1"/>
          </p:cNvSpPr>
          <p:nvPr>
            <p:ph type="title"/>
          </p:nvPr>
        </p:nvSpPr>
        <p:spPr/>
        <p:txBody>
          <a:bodyPr/>
          <a:lstStyle/>
          <a:p>
            <a:pPr algn="l" eaLnBrk="1" hangingPunct="1">
              <a:defRPr/>
            </a:pPr>
            <a:r>
              <a:rPr lang="tr-TR" altLang="tr-TR" sz="2800" b="1" smtClean="0">
                <a:latin typeface="Times New Roman" panose="02020603050405020304" pitchFamily="18" charset="0"/>
              </a:rPr>
              <a:t>KÜLTÜR NEDİR?</a:t>
            </a:r>
          </a:p>
        </p:txBody>
      </p:sp>
      <p:sp>
        <p:nvSpPr>
          <p:cNvPr id="6148" name="Rectangle 3"/>
          <p:cNvSpPr>
            <a:spLocks noGrp="1" noChangeArrowheads="1"/>
          </p:cNvSpPr>
          <p:nvPr>
            <p:ph type="body" idx="1"/>
          </p:nvPr>
        </p:nvSpPr>
        <p:spPr/>
        <p:txBody>
          <a:bodyPr>
            <a:normAutofit fontScale="85000" lnSpcReduction="10000"/>
          </a:bodyPr>
          <a:lstStyle/>
          <a:p>
            <a:pPr algn="just" eaLnBrk="1" hangingPunct="1">
              <a:lnSpc>
                <a:spcPct val="150000"/>
              </a:lnSpc>
            </a:pPr>
            <a:r>
              <a:rPr lang="tr-TR" altLang="tr-TR" sz="1800" dirty="0" smtClean="0">
                <a:solidFill>
                  <a:srgbClr val="000000"/>
                </a:solidFill>
                <a:latin typeface="Times New Roman" panose="02020603050405020304" pitchFamily="18" charset="0"/>
              </a:rPr>
              <a:t>“</a:t>
            </a:r>
            <a:r>
              <a:rPr lang="tr-TR" altLang="tr-TR" sz="1800" dirty="0" err="1" smtClean="0">
                <a:solidFill>
                  <a:srgbClr val="000000"/>
                </a:solidFill>
                <a:latin typeface="Times New Roman" panose="02020603050405020304" pitchFamily="18" charset="0"/>
              </a:rPr>
              <a:t>Krober'e</a:t>
            </a:r>
            <a:r>
              <a:rPr lang="tr-TR" altLang="tr-TR" sz="1800" dirty="0" smtClean="0">
                <a:solidFill>
                  <a:srgbClr val="000000"/>
                </a:solidFill>
                <a:latin typeface="Times New Roman" panose="02020603050405020304" pitchFamily="18" charset="0"/>
              </a:rPr>
              <a:t> göre kültür, öğrenilmiş ve aktarılmış hareki reaksiyonlar ve alışkanlıklar, teknikler, fikirler, değerler ve teşvik edilen davranışların tümüdür” (</a:t>
            </a:r>
            <a:r>
              <a:rPr lang="tr-TR" altLang="tr-TR" sz="1800" dirty="0" err="1" smtClean="0">
                <a:solidFill>
                  <a:srgbClr val="000000"/>
                </a:solidFill>
                <a:latin typeface="Times New Roman" panose="02020603050405020304" pitchFamily="18" charset="0"/>
              </a:rPr>
              <a:t>akt</a:t>
            </a:r>
            <a:r>
              <a:rPr lang="tr-TR" altLang="tr-TR" sz="1800" dirty="0" smtClean="0">
                <a:solidFill>
                  <a:srgbClr val="000000"/>
                </a:solidFill>
                <a:latin typeface="Times New Roman" panose="02020603050405020304" pitchFamily="18" charset="0"/>
              </a:rPr>
              <a:t>. Arslanoğlu, 2000).</a:t>
            </a:r>
          </a:p>
          <a:p>
            <a:pPr algn="just" eaLnBrk="1" hangingPunct="1">
              <a:lnSpc>
                <a:spcPct val="150000"/>
              </a:lnSpc>
              <a:buFontTx/>
              <a:buNone/>
            </a:pPr>
            <a:endParaRPr lang="tr-TR" altLang="tr-TR" sz="1800" dirty="0" smtClean="0">
              <a:solidFill>
                <a:srgbClr val="000000"/>
              </a:solidFill>
              <a:latin typeface="Times New Roman" panose="02020603050405020304" pitchFamily="18" charset="0"/>
            </a:endParaRPr>
          </a:p>
          <a:p>
            <a:pPr algn="just" eaLnBrk="1" hangingPunct="1">
              <a:lnSpc>
                <a:spcPct val="150000"/>
              </a:lnSpc>
            </a:pPr>
            <a:r>
              <a:rPr lang="tr-TR" altLang="tr-TR" sz="1800" dirty="0" smtClean="0">
                <a:solidFill>
                  <a:srgbClr val="000000"/>
                </a:solidFill>
                <a:latin typeface="Times New Roman" panose="02020603050405020304" pitchFamily="18" charset="0"/>
              </a:rPr>
              <a:t>“E.W.F. </a:t>
            </a:r>
            <a:r>
              <a:rPr lang="tr-TR" altLang="tr-TR" sz="1800" dirty="0" err="1" smtClean="0">
                <a:solidFill>
                  <a:srgbClr val="000000"/>
                </a:solidFill>
                <a:latin typeface="Times New Roman" panose="02020603050405020304" pitchFamily="18" charset="0"/>
              </a:rPr>
              <a:t>Tomlin'e</a:t>
            </a:r>
            <a:r>
              <a:rPr lang="tr-TR" altLang="tr-TR" sz="1800" dirty="0" smtClean="0">
                <a:solidFill>
                  <a:srgbClr val="000000"/>
                </a:solidFill>
                <a:latin typeface="Times New Roman" panose="02020603050405020304" pitchFamily="18" charset="0"/>
              </a:rPr>
              <a:t> göre kültür, insan hayatına </a:t>
            </a:r>
            <a:r>
              <a:rPr lang="tr-TR" altLang="tr-TR" sz="1800" dirty="0" err="1" smtClean="0">
                <a:solidFill>
                  <a:srgbClr val="000000"/>
                </a:solidFill>
                <a:latin typeface="Times New Roman" panose="02020603050405020304" pitchFamily="18" charset="0"/>
              </a:rPr>
              <a:t>mâna</a:t>
            </a:r>
            <a:r>
              <a:rPr lang="tr-TR" altLang="tr-TR" sz="1800" dirty="0" smtClean="0">
                <a:solidFill>
                  <a:srgbClr val="000000"/>
                </a:solidFill>
                <a:latin typeface="Times New Roman" panose="02020603050405020304" pitchFamily="18" charset="0"/>
              </a:rPr>
              <a:t> veren, insanı yükselten kısacası, "hayatı yaşanmaya değer kılan" bir şeydir”(</a:t>
            </a:r>
            <a:r>
              <a:rPr lang="tr-TR" altLang="tr-TR" sz="1800" dirty="0" err="1" smtClean="0">
                <a:solidFill>
                  <a:srgbClr val="000000"/>
                </a:solidFill>
                <a:latin typeface="Times New Roman" panose="02020603050405020304" pitchFamily="18" charset="0"/>
              </a:rPr>
              <a:t>akt</a:t>
            </a:r>
            <a:r>
              <a:rPr lang="tr-TR" altLang="tr-TR" sz="1800" dirty="0" smtClean="0">
                <a:solidFill>
                  <a:srgbClr val="000000"/>
                </a:solidFill>
                <a:latin typeface="Times New Roman" panose="02020603050405020304" pitchFamily="18" charset="0"/>
              </a:rPr>
              <a:t>. Arslanoğlu, 2000).</a:t>
            </a:r>
          </a:p>
          <a:p>
            <a:pPr algn="just" eaLnBrk="1" hangingPunct="1">
              <a:lnSpc>
                <a:spcPct val="150000"/>
              </a:lnSpc>
              <a:buFontTx/>
              <a:buNone/>
            </a:pPr>
            <a:endParaRPr lang="tr-TR" altLang="tr-TR" sz="1800" dirty="0" smtClean="0">
              <a:solidFill>
                <a:srgbClr val="000000"/>
              </a:solidFill>
              <a:latin typeface="Times New Roman" panose="02020603050405020304" pitchFamily="18" charset="0"/>
            </a:endParaRPr>
          </a:p>
          <a:p>
            <a:pPr algn="just" eaLnBrk="1" hangingPunct="1">
              <a:lnSpc>
                <a:spcPct val="150000"/>
              </a:lnSpc>
            </a:pPr>
            <a:r>
              <a:rPr lang="tr-TR" altLang="tr-TR" sz="1800" dirty="0" smtClean="0">
                <a:solidFill>
                  <a:srgbClr val="000000"/>
                </a:solidFill>
                <a:latin typeface="Times New Roman" panose="02020603050405020304" pitchFamily="18" charset="0"/>
              </a:rPr>
              <a:t>“T. </a:t>
            </a:r>
            <a:r>
              <a:rPr lang="tr-TR" altLang="tr-TR" sz="1800" dirty="0" err="1" smtClean="0">
                <a:solidFill>
                  <a:srgbClr val="000000"/>
                </a:solidFill>
                <a:latin typeface="Times New Roman" panose="02020603050405020304" pitchFamily="18" charset="0"/>
              </a:rPr>
              <a:t>S.Eliot'a</a:t>
            </a:r>
            <a:r>
              <a:rPr lang="tr-TR" altLang="tr-TR" sz="1800" dirty="0" smtClean="0">
                <a:solidFill>
                  <a:srgbClr val="000000"/>
                </a:solidFill>
                <a:latin typeface="Times New Roman" panose="02020603050405020304" pitchFamily="18" charset="0"/>
              </a:rPr>
              <a:t> göre kültür, aslında herhangi bir toplumun dininin vücut bulmuş bir şeklidir. Din kültüre muhtaç olduğu çerçeveyi temin eder ve bütün insanlığı bunalım ve ümitsizlikten kurtarır” (</a:t>
            </a:r>
            <a:r>
              <a:rPr lang="tr-TR" altLang="tr-TR" sz="1800" dirty="0" err="1" smtClean="0">
                <a:solidFill>
                  <a:srgbClr val="000000"/>
                </a:solidFill>
                <a:latin typeface="Times New Roman" panose="02020603050405020304" pitchFamily="18" charset="0"/>
              </a:rPr>
              <a:t>akt</a:t>
            </a:r>
            <a:r>
              <a:rPr lang="tr-TR" altLang="tr-TR" sz="1800" dirty="0" smtClean="0">
                <a:solidFill>
                  <a:srgbClr val="000000"/>
                </a:solidFill>
                <a:latin typeface="Times New Roman" panose="02020603050405020304" pitchFamily="18" charset="0"/>
              </a:rPr>
              <a:t>. Arslanoğlu, 2000).</a:t>
            </a:r>
          </a:p>
          <a:p>
            <a:pPr algn="just" eaLnBrk="1" hangingPunct="1">
              <a:lnSpc>
                <a:spcPct val="150000"/>
              </a:lnSpc>
            </a:pPr>
            <a:endParaRPr lang="tr-TR" altLang="tr-TR" sz="1800" dirty="0" smtClean="0">
              <a:solidFill>
                <a:srgbClr val="000000"/>
              </a:solidFill>
              <a:latin typeface="Times New Roman" panose="02020603050405020304" pitchFamily="18" charset="0"/>
            </a:endParaRPr>
          </a:p>
          <a:p>
            <a:pPr algn="just" eaLnBrk="1" hangingPunct="1">
              <a:lnSpc>
                <a:spcPct val="150000"/>
              </a:lnSpc>
            </a:pPr>
            <a:r>
              <a:rPr lang="tr-TR" altLang="tr-TR" sz="1800" dirty="0" smtClean="0">
                <a:solidFill>
                  <a:srgbClr val="000000"/>
                </a:solidFill>
                <a:latin typeface="Times New Roman" panose="02020603050405020304" pitchFamily="18" charset="0"/>
              </a:rPr>
              <a:t>“Kültür öğrendiğimiz bir bütün, toplumsal olarak aktardığımız gelenek, bilgi, maddi ürünler ve davranışlardır” (</a:t>
            </a:r>
            <a:r>
              <a:rPr lang="tr-TR" altLang="tr-TR" sz="1800" dirty="0" err="1" smtClean="0">
                <a:solidFill>
                  <a:srgbClr val="000000"/>
                </a:solidFill>
                <a:latin typeface="Times New Roman" panose="02020603050405020304" pitchFamily="18" charset="0"/>
              </a:rPr>
              <a:t>Kırel</a:t>
            </a:r>
            <a:r>
              <a:rPr lang="tr-TR" altLang="tr-TR" sz="1800" dirty="0" smtClean="0">
                <a:solidFill>
                  <a:srgbClr val="000000"/>
                </a:solidFill>
                <a:latin typeface="Times New Roman" panose="02020603050405020304" pitchFamily="18" charset="0"/>
              </a:rPr>
              <a:t> ve Sungur, 2015, s.58). </a:t>
            </a:r>
          </a:p>
          <a:p>
            <a:pPr algn="just" eaLnBrk="1" hangingPunct="1">
              <a:lnSpc>
                <a:spcPct val="150000"/>
              </a:lnSpc>
            </a:pPr>
            <a:endParaRPr lang="tr-TR" altLang="tr-TR" sz="160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1446633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ayt Numarası Yer Tutucusu 6"/>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F5B26AF-771A-424F-A8AF-911944BA3A9D}" type="slidenum">
              <a:rPr lang="tr-TR" altLang="tr-TR"/>
              <a:pPr/>
              <a:t>14</a:t>
            </a:fld>
            <a:endParaRPr lang="tr-TR" altLang="tr-TR"/>
          </a:p>
        </p:txBody>
      </p:sp>
      <p:sp>
        <p:nvSpPr>
          <p:cNvPr id="8194" name="Rectangle 2"/>
          <p:cNvSpPr>
            <a:spLocks noGrp="1" noChangeArrowheads="1"/>
          </p:cNvSpPr>
          <p:nvPr>
            <p:ph type="title"/>
          </p:nvPr>
        </p:nvSpPr>
        <p:spPr/>
        <p:txBody>
          <a:bodyPr/>
          <a:lstStyle/>
          <a:p>
            <a:pPr algn="l" eaLnBrk="1" hangingPunct="1">
              <a:defRPr/>
            </a:pPr>
            <a:r>
              <a:rPr lang="tr-TR" altLang="tr-TR" sz="2800" b="1" smtClean="0">
                <a:latin typeface="Times New Roman" panose="02020603050405020304" pitchFamily="18" charset="0"/>
              </a:rPr>
              <a:t>KÜLTÜRÜN ÖGELERİ</a:t>
            </a:r>
          </a:p>
        </p:txBody>
      </p:sp>
      <p:sp>
        <p:nvSpPr>
          <p:cNvPr id="7172" name="Rectangle 4"/>
          <p:cNvSpPr>
            <a:spLocks noGrp="1" noChangeArrowheads="1"/>
          </p:cNvSpPr>
          <p:nvPr>
            <p:ph type="body" sz="half" idx="1"/>
          </p:nvPr>
        </p:nvSpPr>
        <p:spPr/>
        <p:txBody>
          <a:bodyPr/>
          <a:lstStyle/>
          <a:p>
            <a:pPr eaLnBrk="1" hangingPunct="1"/>
            <a:r>
              <a:rPr lang="tr-TR" altLang="tr-TR" sz="1800" smtClean="0">
                <a:solidFill>
                  <a:srgbClr val="000000"/>
                </a:solidFill>
                <a:latin typeface="Times New Roman" panose="02020603050405020304" pitchFamily="18" charset="0"/>
              </a:rPr>
              <a:t>Maddi ve manevi olmak üzere ikiye ayrılır.</a:t>
            </a:r>
          </a:p>
          <a:p>
            <a:pPr eaLnBrk="1" hangingPunct="1"/>
            <a:endParaRPr lang="tr-TR" altLang="tr-TR" sz="1800" smtClean="0">
              <a:solidFill>
                <a:srgbClr val="000000"/>
              </a:solidFill>
              <a:latin typeface="Times New Roman" panose="02020603050405020304" pitchFamily="18" charset="0"/>
            </a:endParaRPr>
          </a:p>
          <a:p>
            <a:pPr eaLnBrk="1" hangingPunct="1"/>
            <a:r>
              <a:rPr lang="tr-TR" altLang="tr-TR" sz="1800" b="1" smtClean="0">
                <a:solidFill>
                  <a:srgbClr val="000000"/>
                </a:solidFill>
                <a:latin typeface="Times New Roman" panose="02020603050405020304" pitchFamily="18" charset="0"/>
              </a:rPr>
              <a:t>Kültürün Maddi Ögesi</a:t>
            </a:r>
            <a:r>
              <a:rPr lang="tr-TR" altLang="tr-TR" sz="1800" smtClean="0">
                <a:solidFill>
                  <a:srgbClr val="000000"/>
                </a:solidFill>
                <a:latin typeface="Times New Roman" panose="02020603050405020304" pitchFamily="18" charset="0"/>
              </a:rPr>
              <a:t>: “Bir toplumun ya da grubun herhangi bir gelişim aşamasındaki teknolojik ilerlemesini, üretim, teknik, hüner ve becerilerini ifade eder” </a:t>
            </a:r>
            <a:r>
              <a:rPr lang="tr-TR" altLang="tr-TR" sz="1600" smtClean="0">
                <a:solidFill>
                  <a:srgbClr val="000000"/>
                </a:solidFill>
                <a:latin typeface="Times New Roman" panose="02020603050405020304" pitchFamily="18" charset="0"/>
              </a:rPr>
              <a:t>(Kırel ve Sungur, 2015, s.60).</a:t>
            </a:r>
          </a:p>
          <a:p>
            <a:pPr eaLnBrk="1" hangingPunct="1"/>
            <a:r>
              <a:rPr lang="tr-TR" altLang="tr-TR" sz="1800" b="1" smtClean="0">
                <a:solidFill>
                  <a:srgbClr val="000000"/>
                </a:solidFill>
                <a:latin typeface="Times New Roman" panose="02020603050405020304" pitchFamily="18" charset="0"/>
              </a:rPr>
              <a:t>Kültürün Manevi Ögesi: </a:t>
            </a:r>
            <a:r>
              <a:rPr lang="tr-TR" altLang="tr-TR" sz="1800" smtClean="0">
                <a:solidFill>
                  <a:srgbClr val="000000"/>
                </a:solidFill>
                <a:latin typeface="Times New Roman" panose="02020603050405020304" pitchFamily="18" charset="0"/>
              </a:rPr>
              <a:t>“Toplum yaşamını düzenleyen değer, inanç, gelenek, görenek ve ahlak kurallarından oluşur” </a:t>
            </a:r>
            <a:r>
              <a:rPr lang="tr-TR" altLang="tr-TR" sz="1600" smtClean="0">
                <a:solidFill>
                  <a:srgbClr val="000000"/>
                </a:solidFill>
                <a:latin typeface="Times New Roman" panose="02020603050405020304" pitchFamily="18" charset="0"/>
              </a:rPr>
              <a:t>(Kırel ve Sungur, 2015, s.60).</a:t>
            </a:r>
          </a:p>
          <a:p>
            <a:pPr eaLnBrk="1" hangingPunct="1"/>
            <a:r>
              <a:rPr lang="tr-TR" altLang="tr-TR" sz="1800" smtClean="0">
                <a:solidFill>
                  <a:srgbClr val="000000"/>
                </a:solidFill>
                <a:latin typeface="Times New Roman" panose="02020603050405020304" pitchFamily="18" charset="0"/>
              </a:rPr>
              <a:t> </a:t>
            </a:r>
            <a:r>
              <a:rPr lang="tr-TR" altLang="tr-TR" sz="1600" smtClean="0">
                <a:solidFill>
                  <a:srgbClr val="000000"/>
                </a:solidFill>
                <a:latin typeface="Times New Roman" panose="02020603050405020304" pitchFamily="18" charset="0"/>
              </a:rPr>
              <a:t> </a:t>
            </a:r>
          </a:p>
        </p:txBody>
      </p:sp>
      <p:sp>
        <p:nvSpPr>
          <p:cNvPr id="2" name="İçerik Yer Tutucusu 1"/>
          <p:cNvSpPr>
            <a:spLocks noGrp="1"/>
          </p:cNvSpPr>
          <p:nvPr>
            <p:ph sz="half" idx="2"/>
          </p:nvPr>
        </p:nvSpPr>
        <p:spPr/>
        <p:txBody>
          <a:bodyPr/>
          <a:lstStyle/>
          <a:p>
            <a:endParaRPr lang="tr-TR"/>
          </a:p>
        </p:txBody>
      </p:sp>
    </p:spTree>
    <p:extLst>
      <p:ext uri="{BB962C8B-B14F-4D97-AF65-F5344CB8AC3E}">
        <p14:creationId xmlns:p14="http://schemas.microsoft.com/office/powerpoint/2010/main" val="26638502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ayt Numarası Yer Tutucusu 5"/>
          <p:cNvSpPr>
            <a:spLocks noGrp="1"/>
          </p:cNvSpPr>
          <p:nvPr>
            <p:ph type="sldNum" sz="quarter" idx="429496729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FD6114D-C53E-4F29-9F4B-5231447DDE7D}" type="slidenum">
              <a:rPr lang="tr-TR" altLang="tr-TR"/>
              <a:pPr/>
              <a:t>15</a:t>
            </a:fld>
            <a:endParaRPr lang="tr-TR" altLang="tr-TR"/>
          </a:p>
        </p:txBody>
      </p:sp>
      <p:sp>
        <p:nvSpPr>
          <p:cNvPr id="11266" name="Rectangle 2"/>
          <p:cNvSpPr>
            <a:spLocks noGrp="1" noChangeArrowheads="1"/>
          </p:cNvSpPr>
          <p:nvPr>
            <p:ph type="title"/>
          </p:nvPr>
        </p:nvSpPr>
        <p:spPr/>
        <p:txBody>
          <a:bodyPr/>
          <a:lstStyle/>
          <a:p>
            <a:pPr algn="l" eaLnBrk="1" hangingPunct="1">
              <a:defRPr/>
            </a:pPr>
            <a:r>
              <a:rPr lang="tr-TR" altLang="tr-TR" sz="2800" b="1" smtClean="0">
                <a:latin typeface="Times New Roman" panose="02020603050405020304" pitchFamily="18" charset="0"/>
              </a:rPr>
              <a:t>KÜLTÜRÜN ÖZELLİKLERİ</a:t>
            </a:r>
          </a:p>
        </p:txBody>
      </p:sp>
      <p:sp>
        <p:nvSpPr>
          <p:cNvPr id="8196" name="Rectangle 3"/>
          <p:cNvSpPr>
            <a:spLocks noGrp="1" noChangeArrowheads="1"/>
          </p:cNvSpPr>
          <p:nvPr>
            <p:ph type="body" idx="1"/>
          </p:nvPr>
        </p:nvSpPr>
        <p:spPr/>
        <p:txBody>
          <a:bodyPr>
            <a:normAutofit fontScale="92500" lnSpcReduction="10000"/>
          </a:bodyPr>
          <a:lstStyle/>
          <a:p>
            <a:pPr marL="609600" indent="-609600" algn="just" eaLnBrk="1" hangingPunct="1">
              <a:lnSpc>
                <a:spcPct val="150000"/>
              </a:lnSpc>
              <a:buFontTx/>
              <a:buAutoNum type="arabicPeriod"/>
            </a:pPr>
            <a:r>
              <a:rPr lang="tr-TR" altLang="tr-TR" sz="1800" b="1" dirty="0" smtClean="0">
                <a:solidFill>
                  <a:srgbClr val="000000"/>
                </a:solidFill>
                <a:latin typeface="Times New Roman" panose="02020603050405020304" pitchFamily="18" charset="0"/>
              </a:rPr>
              <a:t>Kültür paylaşılır: </a:t>
            </a:r>
            <a:r>
              <a:rPr lang="tr-TR" altLang="tr-TR" sz="1800" dirty="0" smtClean="0">
                <a:solidFill>
                  <a:srgbClr val="000000"/>
                </a:solidFill>
                <a:latin typeface="Times New Roman" panose="02020603050405020304" pitchFamily="18" charset="0"/>
              </a:rPr>
              <a:t>Kültür farklılıklarına rağmen insanlar belirli sembolleri, dil kalıplarını, inanç sistemlerini paylaşarak ortak bir kültür oluştururlar (</a:t>
            </a:r>
            <a:r>
              <a:rPr lang="tr-TR" altLang="tr-TR" sz="1800" dirty="0" err="1" smtClean="0">
                <a:solidFill>
                  <a:srgbClr val="000000"/>
                </a:solidFill>
                <a:latin typeface="Times New Roman" panose="02020603050405020304" pitchFamily="18" charset="0"/>
              </a:rPr>
              <a:t>Kırel</a:t>
            </a:r>
            <a:r>
              <a:rPr lang="tr-TR" altLang="tr-TR" sz="1800" dirty="0" smtClean="0">
                <a:solidFill>
                  <a:srgbClr val="000000"/>
                </a:solidFill>
                <a:latin typeface="Times New Roman" panose="02020603050405020304" pitchFamily="18" charset="0"/>
              </a:rPr>
              <a:t> ve Sungur, 2015, s.62).</a:t>
            </a:r>
          </a:p>
          <a:p>
            <a:pPr marL="609600" indent="-609600" algn="just" eaLnBrk="1" hangingPunct="1">
              <a:lnSpc>
                <a:spcPct val="150000"/>
              </a:lnSpc>
              <a:buFontTx/>
              <a:buAutoNum type="arabicPeriod"/>
            </a:pPr>
            <a:r>
              <a:rPr lang="tr-TR" altLang="tr-TR" sz="1800" b="1" dirty="0" smtClean="0">
                <a:solidFill>
                  <a:srgbClr val="000000"/>
                </a:solidFill>
                <a:latin typeface="Times New Roman" panose="02020603050405020304" pitchFamily="18" charset="0"/>
              </a:rPr>
              <a:t>Kültür kalıtsal değildir, öğrenilir: </a:t>
            </a:r>
            <a:r>
              <a:rPr lang="tr-TR" altLang="tr-TR" sz="1800" dirty="0" smtClean="0">
                <a:solidFill>
                  <a:srgbClr val="000000"/>
                </a:solidFill>
                <a:latin typeface="Times New Roman" panose="02020603050405020304" pitchFamily="18" charset="0"/>
              </a:rPr>
              <a:t>“Kültürel inanç ve pratikler gayet iyi bir biçimde öğrenilmişlerdir ve doğaldır (</a:t>
            </a:r>
            <a:r>
              <a:rPr lang="tr-TR" altLang="tr-TR" sz="1800" dirty="0" err="1" smtClean="0">
                <a:solidFill>
                  <a:srgbClr val="000000"/>
                </a:solidFill>
                <a:latin typeface="Times New Roman" panose="02020603050405020304" pitchFamily="18" charset="0"/>
              </a:rPr>
              <a:t>Kırel</a:t>
            </a:r>
            <a:r>
              <a:rPr lang="tr-TR" altLang="tr-TR" sz="1800" dirty="0" smtClean="0">
                <a:solidFill>
                  <a:srgbClr val="000000"/>
                </a:solidFill>
                <a:latin typeface="Times New Roman" panose="02020603050405020304" pitchFamily="18" charset="0"/>
              </a:rPr>
              <a:t> ve Sungur, 2015, s.63).</a:t>
            </a:r>
          </a:p>
          <a:p>
            <a:pPr marL="609600" indent="-609600" algn="just" eaLnBrk="1" hangingPunct="1">
              <a:lnSpc>
                <a:spcPct val="150000"/>
              </a:lnSpc>
              <a:buFontTx/>
              <a:buAutoNum type="arabicPeriod"/>
            </a:pPr>
            <a:r>
              <a:rPr lang="tr-TR" altLang="tr-TR" sz="1800" b="1" dirty="0" smtClean="0">
                <a:solidFill>
                  <a:srgbClr val="000000"/>
                </a:solidFill>
                <a:latin typeface="Times New Roman" panose="02020603050405020304" pitchFamily="18" charset="0"/>
              </a:rPr>
              <a:t>Kültür olduğu gibi kabul edilir: </a:t>
            </a:r>
            <a:r>
              <a:rPr lang="tr-TR" altLang="tr-TR" sz="1800" dirty="0" smtClean="0">
                <a:solidFill>
                  <a:srgbClr val="000000"/>
                </a:solidFill>
                <a:latin typeface="Times New Roman" panose="02020603050405020304" pitchFamily="18" charset="0"/>
              </a:rPr>
              <a:t>Kültür öğrenilmiş bir kavram olduğu için toplu üyeleri kültürü nadir sorgular (</a:t>
            </a:r>
            <a:r>
              <a:rPr lang="tr-TR" altLang="tr-TR" sz="1800" dirty="0" err="1" smtClean="0">
                <a:solidFill>
                  <a:srgbClr val="000000"/>
                </a:solidFill>
                <a:latin typeface="Times New Roman" panose="02020603050405020304" pitchFamily="18" charset="0"/>
              </a:rPr>
              <a:t>Kırel</a:t>
            </a:r>
            <a:r>
              <a:rPr lang="tr-TR" altLang="tr-TR" sz="1800" dirty="0" smtClean="0">
                <a:solidFill>
                  <a:srgbClr val="000000"/>
                </a:solidFill>
                <a:latin typeface="Times New Roman" panose="02020603050405020304" pitchFamily="18" charset="0"/>
              </a:rPr>
              <a:t> ve Sungur, 2015, s.63).</a:t>
            </a:r>
          </a:p>
          <a:p>
            <a:pPr marL="609600" indent="-609600" algn="just" eaLnBrk="1" hangingPunct="1">
              <a:lnSpc>
                <a:spcPct val="150000"/>
              </a:lnSpc>
              <a:buFontTx/>
              <a:buAutoNum type="arabicPeriod"/>
            </a:pPr>
            <a:r>
              <a:rPr lang="tr-TR" altLang="tr-TR" sz="1800" b="1" dirty="0" smtClean="0">
                <a:solidFill>
                  <a:srgbClr val="000000"/>
                </a:solidFill>
                <a:latin typeface="Times New Roman" panose="02020603050405020304" pitchFamily="18" charset="0"/>
              </a:rPr>
              <a:t>Kültür semboliktir, dil aracılığıyla aktarılır: </a:t>
            </a:r>
            <a:r>
              <a:rPr lang="tr-TR" altLang="tr-TR" sz="1800" dirty="0" smtClean="0">
                <a:solidFill>
                  <a:srgbClr val="000000"/>
                </a:solidFill>
                <a:latin typeface="Times New Roman" panose="02020603050405020304" pitchFamily="18" charset="0"/>
              </a:rPr>
              <a:t>“Kültürü belirgin kılan şey insanların objelere ve davranışlara atfettikleri anlamlardır veya sembollerdir” (</a:t>
            </a:r>
            <a:r>
              <a:rPr lang="tr-TR" altLang="tr-TR" sz="1800" dirty="0" err="1" smtClean="0">
                <a:solidFill>
                  <a:srgbClr val="000000"/>
                </a:solidFill>
                <a:latin typeface="Times New Roman" panose="02020603050405020304" pitchFamily="18" charset="0"/>
              </a:rPr>
              <a:t>Kırel</a:t>
            </a:r>
            <a:r>
              <a:rPr lang="tr-TR" altLang="tr-TR" sz="1800" dirty="0" smtClean="0">
                <a:solidFill>
                  <a:srgbClr val="000000"/>
                </a:solidFill>
                <a:latin typeface="Times New Roman" panose="02020603050405020304" pitchFamily="18" charset="0"/>
              </a:rPr>
              <a:t> ve Sungur, 2015, s.63).</a:t>
            </a:r>
          </a:p>
          <a:p>
            <a:pPr marL="609600" indent="-609600" eaLnBrk="1" hangingPunct="1">
              <a:buFontTx/>
              <a:buNone/>
            </a:pPr>
            <a:endParaRPr lang="tr-TR" altLang="tr-TR" sz="1800" b="1" dirty="0" smtClean="0">
              <a:solidFill>
                <a:srgbClr val="000000"/>
              </a:solidFill>
              <a:latin typeface="Times New Roman" panose="02020603050405020304" pitchFamily="18" charset="0"/>
            </a:endParaRPr>
          </a:p>
          <a:p>
            <a:pPr marL="609600" indent="-609600" eaLnBrk="1" hangingPunct="1">
              <a:buFontTx/>
              <a:buNone/>
            </a:pPr>
            <a:r>
              <a:rPr lang="tr-TR" altLang="tr-TR" sz="1800" dirty="0" smtClean="0">
                <a:solidFill>
                  <a:srgbClr val="000000"/>
                </a:solidFill>
                <a:latin typeface="Times New Roman" panose="02020603050405020304" pitchFamily="18" charset="0"/>
              </a:rPr>
              <a:t> </a:t>
            </a:r>
            <a:endParaRPr lang="tr-TR" altLang="tr-TR" sz="1800" b="1" dirty="0" smtClean="0">
              <a:solidFill>
                <a:srgbClr val="000000"/>
              </a:solidFill>
              <a:latin typeface="Times New Roman" panose="02020603050405020304" pitchFamily="18" charset="0"/>
            </a:endParaRPr>
          </a:p>
          <a:p>
            <a:pPr marL="609600" indent="-609600" eaLnBrk="1" hangingPunct="1">
              <a:buFontTx/>
              <a:buAutoNum type="arabicPeriod"/>
            </a:pPr>
            <a:endParaRPr lang="tr-TR" altLang="tr-TR" sz="1800" b="1"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356009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ayt Numarası Yer Tutucusu 5"/>
          <p:cNvSpPr>
            <a:spLocks noGrp="1"/>
          </p:cNvSpPr>
          <p:nvPr>
            <p:ph type="sldNum" sz="quarter" idx="429496729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DCC979A-DF54-4BC3-8FEB-9130C34913DD}" type="slidenum">
              <a:rPr lang="tr-TR" altLang="tr-TR"/>
              <a:pPr/>
              <a:t>16</a:t>
            </a:fld>
            <a:endParaRPr lang="tr-TR" altLang="tr-TR"/>
          </a:p>
        </p:txBody>
      </p:sp>
      <p:sp>
        <p:nvSpPr>
          <p:cNvPr id="12290" name="Rectangle 2"/>
          <p:cNvSpPr>
            <a:spLocks noGrp="1" noChangeArrowheads="1"/>
          </p:cNvSpPr>
          <p:nvPr>
            <p:ph type="title"/>
          </p:nvPr>
        </p:nvSpPr>
        <p:spPr/>
        <p:txBody>
          <a:bodyPr/>
          <a:lstStyle/>
          <a:p>
            <a:pPr algn="l" eaLnBrk="1" hangingPunct="1">
              <a:defRPr/>
            </a:pPr>
            <a:r>
              <a:rPr lang="tr-TR" altLang="tr-TR" sz="2800" b="1" smtClean="0">
                <a:latin typeface="Times New Roman" panose="02020603050405020304" pitchFamily="18" charset="0"/>
              </a:rPr>
              <a:t>KÜLTÜRÜN ÖZELLİKLERİ</a:t>
            </a:r>
          </a:p>
        </p:txBody>
      </p:sp>
      <p:sp>
        <p:nvSpPr>
          <p:cNvPr id="9220" name="Rectangle 3"/>
          <p:cNvSpPr>
            <a:spLocks noGrp="1" noChangeArrowheads="1"/>
          </p:cNvSpPr>
          <p:nvPr>
            <p:ph type="body" idx="1"/>
          </p:nvPr>
        </p:nvSpPr>
        <p:spPr/>
        <p:txBody>
          <a:bodyPr/>
          <a:lstStyle/>
          <a:p>
            <a:pPr marL="609600" indent="-609600" algn="just" eaLnBrk="1" hangingPunct="1">
              <a:lnSpc>
                <a:spcPct val="150000"/>
              </a:lnSpc>
              <a:buFontTx/>
              <a:buAutoNum type="arabicPeriod" startAt="5"/>
            </a:pPr>
            <a:r>
              <a:rPr lang="tr-TR" altLang="tr-TR" sz="1800" b="1" dirty="0" smtClean="0">
                <a:solidFill>
                  <a:srgbClr val="000000"/>
                </a:solidFill>
                <a:latin typeface="Times New Roman" panose="02020603050405020304" pitchFamily="18" charset="0"/>
              </a:rPr>
              <a:t>Kültür yer ve zamana göre değişir: </a:t>
            </a:r>
            <a:r>
              <a:rPr lang="tr-TR" altLang="tr-TR" sz="1800" dirty="0" smtClean="0">
                <a:solidFill>
                  <a:srgbClr val="000000"/>
                </a:solidFill>
                <a:latin typeface="Times New Roman" panose="02020603050405020304" pitchFamily="18" charset="0"/>
              </a:rPr>
              <a:t>“Nasıl fiziksel ve sosyal çevre bir toplumdan diğerine farklılık taşıyorsa, insanların yaratıcılığı ve uyum yeteneği  karşılaştıkları sorunlara adapte olmalarını sağlıyorsa, kültür de bir yerden başka bir yere göre değişir” (</a:t>
            </a:r>
            <a:r>
              <a:rPr lang="tr-TR" altLang="tr-TR" sz="1800" dirty="0" err="1" smtClean="0">
                <a:solidFill>
                  <a:srgbClr val="000000"/>
                </a:solidFill>
                <a:latin typeface="Times New Roman" panose="02020603050405020304" pitchFamily="18" charset="0"/>
              </a:rPr>
              <a:t>Kırel</a:t>
            </a:r>
            <a:r>
              <a:rPr lang="tr-TR" altLang="tr-TR" sz="1800" dirty="0" smtClean="0">
                <a:solidFill>
                  <a:srgbClr val="000000"/>
                </a:solidFill>
                <a:latin typeface="Times New Roman" panose="02020603050405020304" pitchFamily="18" charset="0"/>
              </a:rPr>
              <a:t> ve Sungur, 2015, s.64).</a:t>
            </a:r>
          </a:p>
          <a:p>
            <a:pPr marL="609600" indent="-609600" algn="just" eaLnBrk="1" hangingPunct="1">
              <a:lnSpc>
                <a:spcPct val="150000"/>
              </a:lnSpc>
              <a:buFontTx/>
              <a:buAutoNum type="arabicPeriod" startAt="5"/>
            </a:pPr>
            <a:endParaRPr lang="tr-TR" altLang="tr-TR" sz="180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5241804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ayt Numarası Yer Tutucusu 5"/>
          <p:cNvSpPr>
            <a:spLocks noGrp="1"/>
          </p:cNvSpPr>
          <p:nvPr>
            <p:ph type="sldNum" sz="quarter" idx="429496729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9E2CF93-C16C-46DC-BA2B-E12C32C289A3}" type="slidenum">
              <a:rPr lang="tr-TR" altLang="tr-TR"/>
              <a:pPr/>
              <a:t>17</a:t>
            </a:fld>
            <a:endParaRPr lang="tr-TR" altLang="tr-TR"/>
          </a:p>
        </p:txBody>
      </p:sp>
      <p:sp>
        <p:nvSpPr>
          <p:cNvPr id="13314" name="Rectangle 2"/>
          <p:cNvSpPr>
            <a:spLocks noGrp="1" noChangeArrowheads="1"/>
          </p:cNvSpPr>
          <p:nvPr>
            <p:ph type="title"/>
          </p:nvPr>
        </p:nvSpPr>
        <p:spPr/>
        <p:txBody>
          <a:bodyPr/>
          <a:lstStyle/>
          <a:p>
            <a:pPr algn="l" eaLnBrk="1" hangingPunct="1">
              <a:defRPr/>
            </a:pPr>
            <a:r>
              <a:rPr lang="tr-TR" altLang="tr-TR" sz="2800" b="1" smtClean="0">
                <a:latin typeface="Times New Roman" panose="02020603050405020304" pitchFamily="18" charset="0"/>
              </a:rPr>
              <a:t>KÜLTÜRÜ OLUŞTURAN PARÇALAR</a:t>
            </a:r>
          </a:p>
        </p:txBody>
      </p:sp>
      <p:sp>
        <p:nvSpPr>
          <p:cNvPr id="10244" name="Rectangle 3"/>
          <p:cNvSpPr>
            <a:spLocks noGrp="1" noChangeArrowheads="1"/>
          </p:cNvSpPr>
          <p:nvPr>
            <p:ph type="body" idx="1"/>
          </p:nvPr>
        </p:nvSpPr>
        <p:spPr/>
        <p:txBody>
          <a:bodyPr>
            <a:normAutofit fontScale="92500" lnSpcReduction="20000"/>
          </a:bodyPr>
          <a:lstStyle/>
          <a:p>
            <a:pPr marL="609600" indent="-609600" algn="just" eaLnBrk="1" hangingPunct="1">
              <a:lnSpc>
                <a:spcPct val="150000"/>
              </a:lnSpc>
              <a:buFontTx/>
              <a:buAutoNum type="arabicPeriod"/>
            </a:pPr>
            <a:r>
              <a:rPr lang="tr-TR" altLang="tr-TR" sz="1800" b="1" dirty="0" err="1" smtClean="0">
                <a:solidFill>
                  <a:srgbClr val="000000"/>
                </a:solidFill>
                <a:latin typeface="Times New Roman" panose="02020603050405020304" pitchFamily="18" charset="0"/>
              </a:rPr>
              <a:t>DİL:</a:t>
            </a:r>
            <a:r>
              <a:rPr lang="tr-TR" altLang="tr-TR" sz="1800" dirty="0" err="1" smtClean="0">
                <a:solidFill>
                  <a:srgbClr val="000000"/>
                </a:solidFill>
                <a:latin typeface="Times New Roman" panose="02020603050405020304" pitchFamily="18" charset="0"/>
              </a:rPr>
              <a:t>Düşünce</a:t>
            </a:r>
            <a:r>
              <a:rPr lang="tr-TR" altLang="tr-TR" sz="1800" dirty="0" smtClean="0">
                <a:solidFill>
                  <a:srgbClr val="000000"/>
                </a:solidFill>
                <a:latin typeface="Times New Roman" panose="02020603050405020304" pitchFamily="18" charset="0"/>
              </a:rPr>
              <a:t> ve duyguları bildirmeye yarayan herhangi bir anlatım aracıdır (TDK).</a:t>
            </a:r>
          </a:p>
          <a:p>
            <a:pPr marL="609600" indent="-609600" algn="just" eaLnBrk="1" hangingPunct="1">
              <a:lnSpc>
                <a:spcPct val="150000"/>
              </a:lnSpc>
            </a:pPr>
            <a:r>
              <a:rPr lang="tr-TR" altLang="tr-TR" sz="1800" dirty="0" smtClean="0">
                <a:solidFill>
                  <a:srgbClr val="000000"/>
                </a:solidFill>
                <a:latin typeface="Times New Roman" panose="02020603050405020304" pitchFamily="18" charset="0"/>
              </a:rPr>
              <a:t>Kültür için en önemli parçadır.</a:t>
            </a:r>
          </a:p>
          <a:p>
            <a:pPr marL="609600" indent="-609600" algn="just" eaLnBrk="1" hangingPunct="1">
              <a:lnSpc>
                <a:spcPct val="150000"/>
              </a:lnSpc>
            </a:pPr>
            <a:r>
              <a:rPr lang="tr-TR" altLang="tr-TR" sz="1800" dirty="0" smtClean="0">
                <a:solidFill>
                  <a:srgbClr val="000000"/>
                </a:solidFill>
                <a:latin typeface="Times New Roman" panose="02020603050405020304" pitchFamily="18" charset="0"/>
              </a:rPr>
              <a:t>Bir kültürü kuşaktan kuşağa dil sayesinde aktarırız.</a:t>
            </a:r>
          </a:p>
          <a:p>
            <a:pPr marL="609600" indent="-609600" algn="just" eaLnBrk="1" hangingPunct="1">
              <a:lnSpc>
                <a:spcPct val="150000"/>
              </a:lnSpc>
              <a:buFontTx/>
              <a:buAutoNum type="arabicPeriod" startAt="2"/>
            </a:pPr>
            <a:r>
              <a:rPr lang="tr-TR" altLang="tr-TR" sz="1800" b="1" dirty="0" smtClean="0">
                <a:solidFill>
                  <a:srgbClr val="000000"/>
                </a:solidFill>
                <a:latin typeface="Times New Roman" panose="02020603050405020304" pitchFamily="18" charset="0"/>
              </a:rPr>
              <a:t>NORMLAR: </a:t>
            </a:r>
            <a:r>
              <a:rPr lang="tr-TR" altLang="tr-TR" sz="1800" dirty="0" smtClean="0">
                <a:solidFill>
                  <a:srgbClr val="000000"/>
                </a:solidFill>
                <a:latin typeface="Times New Roman" panose="02020603050405020304" pitchFamily="18" charset="0"/>
              </a:rPr>
              <a:t>“Kültürün belirlediği yerleşik davranış kurallarıdır” (</a:t>
            </a:r>
            <a:r>
              <a:rPr lang="tr-TR" altLang="tr-TR" sz="1800" dirty="0" err="1" smtClean="0">
                <a:solidFill>
                  <a:srgbClr val="000000"/>
                </a:solidFill>
                <a:latin typeface="Times New Roman" panose="02020603050405020304" pitchFamily="18" charset="0"/>
              </a:rPr>
              <a:t>Kırel</a:t>
            </a:r>
            <a:r>
              <a:rPr lang="tr-TR" altLang="tr-TR" sz="1800" dirty="0" smtClean="0">
                <a:solidFill>
                  <a:srgbClr val="000000"/>
                </a:solidFill>
                <a:latin typeface="Times New Roman" panose="02020603050405020304" pitchFamily="18" charset="0"/>
              </a:rPr>
              <a:t> ve Sungur, 2015, s.66).</a:t>
            </a:r>
          </a:p>
          <a:p>
            <a:pPr marL="609600" indent="-609600" algn="just" eaLnBrk="1" hangingPunct="1">
              <a:lnSpc>
                <a:spcPct val="150000"/>
              </a:lnSpc>
            </a:pPr>
            <a:r>
              <a:rPr lang="tr-TR" altLang="tr-TR" sz="1800" dirty="0" smtClean="0">
                <a:solidFill>
                  <a:srgbClr val="000000"/>
                </a:solidFill>
                <a:latin typeface="Times New Roman" panose="02020603050405020304" pitchFamily="18" charset="0"/>
              </a:rPr>
              <a:t>“Her kültürde toplumsal düzeni sağlayan bireylere yol gösteren  kurallar, standartlar ve fikirler bulunur. Bütün bunlara norm adı verilir” (</a:t>
            </a:r>
            <a:r>
              <a:rPr lang="tr-TR" altLang="tr-TR" sz="1800" dirty="0" err="1" smtClean="0">
                <a:solidFill>
                  <a:srgbClr val="000000"/>
                </a:solidFill>
                <a:latin typeface="Times New Roman" panose="02020603050405020304" pitchFamily="18" charset="0"/>
              </a:rPr>
              <a:t>Kırel</a:t>
            </a:r>
            <a:r>
              <a:rPr lang="tr-TR" altLang="tr-TR" sz="1800" dirty="0" smtClean="0">
                <a:solidFill>
                  <a:srgbClr val="000000"/>
                </a:solidFill>
                <a:latin typeface="Times New Roman" panose="02020603050405020304" pitchFamily="18" charset="0"/>
              </a:rPr>
              <a:t> ve Sungur, 2015, s.66).</a:t>
            </a:r>
          </a:p>
          <a:p>
            <a:pPr marL="609600" indent="-609600" algn="just" eaLnBrk="1" hangingPunct="1">
              <a:lnSpc>
                <a:spcPct val="150000"/>
              </a:lnSpc>
            </a:pPr>
            <a:r>
              <a:rPr lang="tr-TR" altLang="tr-TR" sz="1800" dirty="0" smtClean="0">
                <a:solidFill>
                  <a:srgbClr val="000000"/>
                </a:solidFill>
                <a:latin typeface="Times New Roman" panose="02020603050405020304" pitchFamily="18" charset="0"/>
              </a:rPr>
              <a:t>“Yemekten önce elini yıkamalısın”</a:t>
            </a:r>
          </a:p>
          <a:p>
            <a:pPr marL="609600" indent="-609600" algn="just" eaLnBrk="1" hangingPunct="1">
              <a:lnSpc>
                <a:spcPct val="150000"/>
              </a:lnSpc>
            </a:pPr>
            <a:r>
              <a:rPr lang="tr-TR" altLang="tr-TR" sz="1800" dirty="0" smtClean="0">
                <a:solidFill>
                  <a:srgbClr val="000000"/>
                </a:solidFill>
                <a:latin typeface="Times New Roman" panose="02020603050405020304" pitchFamily="18" charset="0"/>
              </a:rPr>
              <a:t>“Küçüklerini sev, büyüklerini say”</a:t>
            </a:r>
          </a:p>
          <a:p>
            <a:pPr marL="609600" indent="-609600" algn="just" eaLnBrk="1" hangingPunct="1">
              <a:lnSpc>
                <a:spcPct val="150000"/>
              </a:lnSpc>
              <a:buFontTx/>
              <a:buNone/>
            </a:pPr>
            <a:r>
              <a:rPr lang="tr-TR" altLang="tr-TR" dirty="0" smtClean="0"/>
              <a:t> </a:t>
            </a:r>
          </a:p>
        </p:txBody>
      </p:sp>
    </p:spTree>
    <p:extLst>
      <p:ext uri="{BB962C8B-B14F-4D97-AF65-F5344CB8AC3E}">
        <p14:creationId xmlns:p14="http://schemas.microsoft.com/office/powerpoint/2010/main" val="30497222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yt Numarası Yer Tutucusu 5"/>
          <p:cNvSpPr>
            <a:spLocks noGrp="1"/>
          </p:cNvSpPr>
          <p:nvPr>
            <p:ph type="sldNum" sz="quarter" idx="429496729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8DDC902-9181-433C-8C2E-78B3FFA62D31}" type="slidenum">
              <a:rPr lang="tr-TR" altLang="tr-TR"/>
              <a:pPr/>
              <a:t>18</a:t>
            </a:fld>
            <a:endParaRPr lang="tr-TR" altLang="tr-TR"/>
          </a:p>
        </p:txBody>
      </p:sp>
      <p:sp>
        <p:nvSpPr>
          <p:cNvPr id="14338" name="Rectangle 2"/>
          <p:cNvSpPr>
            <a:spLocks noGrp="1" noChangeArrowheads="1"/>
          </p:cNvSpPr>
          <p:nvPr>
            <p:ph type="title"/>
          </p:nvPr>
        </p:nvSpPr>
        <p:spPr/>
        <p:txBody>
          <a:bodyPr/>
          <a:lstStyle/>
          <a:p>
            <a:pPr algn="l" eaLnBrk="1" hangingPunct="1">
              <a:defRPr/>
            </a:pPr>
            <a:r>
              <a:rPr lang="tr-TR" altLang="tr-TR" sz="2800" b="1" smtClean="0">
                <a:latin typeface="Times New Roman" panose="02020603050405020304" pitchFamily="18" charset="0"/>
              </a:rPr>
              <a:t>KÜLTÜRÜ OLUŞTURAN PARÇALAR</a:t>
            </a:r>
          </a:p>
        </p:txBody>
      </p:sp>
      <p:sp>
        <p:nvSpPr>
          <p:cNvPr id="11268" name="Rectangle 3"/>
          <p:cNvSpPr>
            <a:spLocks noGrp="1" noChangeArrowheads="1"/>
          </p:cNvSpPr>
          <p:nvPr>
            <p:ph type="body" idx="1"/>
          </p:nvPr>
        </p:nvSpPr>
        <p:spPr/>
        <p:txBody>
          <a:bodyPr/>
          <a:lstStyle/>
          <a:p>
            <a:pPr marL="609600" indent="-609600" algn="just" eaLnBrk="1" hangingPunct="1">
              <a:lnSpc>
                <a:spcPct val="150000"/>
              </a:lnSpc>
              <a:buFontTx/>
              <a:buAutoNum type="arabicPeriod" startAt="3"/>
            </a:pPr>
            <a:r>
              <a:rPr lang="tr-TR" altLang="tr-TR" sz="1800" b="1" dirty="0" smtClean="0">
                <a:solidFill>
                  <a:srgbClr val="000000"/>
                </a:solidFill>
                <a:latin typeface="Times New Roman" panose="02020603050405020304" pitchFamily="18" charset="0"/>
              </a:rPr>
              <a:t>DEĞERLER: </a:t>
            </a:r>
            <a:r>
              <a:rPr lang="tr-TR" altLang="tr-TR" sz="1800" dirty="0" smtClean="0">
                <a:solidFill>
                  <a:srgbClr val="000000"/>
                </a:solidFill>
                <a:latin typeface="Times New Roman" panose="02020603050405020304" pitchFamily="18" charset="0"/>
              </a:rPr>
              <a:t>“Değerler, toplumun </a:t>
            </a:r>
            <a:r>
              <a:rPr lang="tr-TR" altLang="tr-TR" sz="1800" dirty="0" err="1" smtClean="0">
                <a:solidFill>
                  <a:srgbClr val="000000"/>
                </a:solidFill>
                <a:latin typeface="Times New Roman" panose="02020603050405020304" pitchFamily="18" charset="0"/>
              </a:rPr>
              <a:t>sosyo</a:t>
            </a:r>
            <a:r>
              <a:rPr lang="tr-TR" altLang="tr-TR" sz="1800" dirty="0" smtClean="0">
                <a:solidFill>
                  <a:srgbClr val="000000"/>
                </a:solidFill>
                <a:latin typeface="Times New Roman" panose="02020603050405020304" pitchFamily="18" charset="0"/>
              </a:rPr>
              <a:t>-kültürel ögelerine anlam veren en önemli ölçütlerdir” (Özensel, 2003).</a:t>
            </a:r>
          </a:p>
          <a:p>
            <a:pPr marL="609600" indent="-609600" algn="just" eaLnBrk="1" hangingPunct="1">
              <a:lnSpc>
                <a:spcPct val="150000"/>
              </a:lnSpc>
            </a:pPr>
            <a:r>
              <a:rPr lang="tr-TR" altLang="tr-TR" sz="1800" dirty="0" smtClean="0">
                <a:solidFill>
                  <a:srgbClr val="000000"/>
                </a:solidFill>
                <a:latin typeface="Times New Roman" panose="02020603050405020304" pitchFamily="18" charset="0"/>
              </a:rPr>
              <a:t>“Değerler bir toplu içinde yaşayan insanların iyiyi, doğruyu, güzeli, uygun olanı veya yanlışı, çirkini, uygun olmayanı belirlediği ortak düşüncelerdir” (</a:t>
            </a:r>
            <a:r>
              <a:rPr lang="tr-TR" altLang="tr-TR" sz="1800" dirty="0" err="1" smtClean="0">
                <a:solidFill>
                  <a:srgbClr val="000000"/>
                </a:solidFill>
                <a:latin typeface="Times New Roman" panose="02020603050405020304" pitchFamily="18" charset="0"/>
              </a:rPr>
              <a:t>Kırel</a:t>
            </a:r>
            <a:r>
              <a:rPr lang="tr-TR" altLang="tr-TR" sz="1800" dirty="0" smtClean="0">
                <a:solidFill>
                  <a:srgbClr val="000000"/>
                </a:solidFill>
                <a:latin typeface="Times New Roman" panose="02020603050405020304" pitchFamily="18" charset="0"/>
              </a:rPr>
              <a:t> ve Sungur, 2015, s.68).</a:t>
            </a:r>
          </a:p>
          <a:p>
            <a:pPr marL="609600" indent="-609600" algn="just" eaLnBrk="1" hangingPunct="1">
              <a:lnSpc>
                <a:spcPct val="150000"/>
              </a:lnSpc>
            </a:pPr>
            <a:r>
              <a:rPr lang="tr-TR" altLang="tr-TR" sz="1800" dirty="0" smtClean="0">
                <a:solidFill>
                  <a:srgbClr val="000000"/>
                </a:solidFill>
                <a:latin typeface="Times New Roman" panose="02020603050405020304" pitchFamily="18" charset="0"/>
              </a:rPr>
              <a:t>Değerler kültürün en önemli parçasından biridir.</a:t>
            </a:r>
          </a:p>
        </p:txBody>
      </p:sp>
    </p:spTree>
    <p:extLst>
      <p:ext uri="{BB962C8B-B14F-4D97-AF65-F5344CB8AC3E}">
        <p14:creationId xmlns:p14="http://schemas.microsoft.com/office/powerpoint/2010/main" val="17226734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ayt Numarası Yer Tutucusu 5"/>
          <p:cNvSpPr>
            <a:spLocks noGrp="1"/>
          </p:cNvSpPr>
          <p:nvPr>
            <p:ph type="sldNum" sz="quarter" idx="429496729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4C6BF03-056F-4EBD-9194-70C6F4FC973E}" type="slidenum">
              <a:rPr lang="tr-TR" altLang="tr-TR"/>
              <a:pPr/>
              <a:t>19</a:t>
            </a:fld>
            <a:endParaRPr lang="tr-TR" altLang="tr-TR"/>
          </a:p>
        </p:txBody>
      </p:sp>
      <p:sp>
        <p:nvSpPr>
          <p:cNvPr id="7170" name="Rectangle 2"/>
          <p:cNvSpPr>
            <a:spLocks noGrp="1" noChangeArrowheads="1"/>
          </p:cNvSpPr>
          <p:nvPr>
            <p:ph type="title"/>
          </p:nvPr>
        </p:nvSpPr>
        <p:spPr/>
        <p:txBody>
          <a:bodyPr/>
          <a:lstStyle/>
          <a:p>
            <a:pPr algn="l" eaLnBrk="1" hangingPunct="1">
              <a:defRPr/>
            </a:pPr>
            <a:r>
              <a:rPr lang="tr-TR" altLang="tr-TR" sz="2800" b="1" smtClean="0">
                <a:latin typeface="Times New Roman" panose="02020603050405020304" pitchFamily="18" charset="0"/>
              </a:rPr>
              <a:t>KAYNAKÇA</a:t>
            </a:r>
          </a:p>
        </p:txBody>
      </p:sp>
      <p:sp>
        <p:nvSpPr>
          <p:cNvPr id="12292" name="Rectangle 3"/>
          <p:cNvSpPr>
            <a:spLocks noGrp="1" noChangeArrowheads="1"/>
          </p:cNvSpPr>
          <p:nvPr>
            <p:ph type="body" idx="1"/>
          </p:nvPr>
        </p:nvSpPr>
        <p:spPr/>
        <p:txBody>
          <a:bodyPr/>
          <a:lstStyle/>
          <a:p>
            <a:pPr algn="just" eaLnBrk="1" hangingPunct="1">
              <a:lnSpc>
                <a:spcPct val="150000"/>
              </a:lnSpc>
            </a:pPr>
            <a:r>
              <a:rPr lang="tr-TR" altLang="tr-TR" sz="1600" dirty="0" smtClean="0">
                <a:solidFill>
                  <a:srgbClr val="000000"/>
                </a:solidFill>
                <a:latin typeface="Times New Roman" panose="02020603050405020304" pitchFamily="18" charset="0"/>
              </a:rPr>
              <a:t>Arslanoğlu, İ. (2000). </a:t>
            </a:r>
            <a:r>
              <a:rPr lang="tr-TR" altLang="tr-TR" sz="1600" b="1" i="1" dirty="0" smtClean="0">
                <a:solidFill>
                  <a:srgbClr val="000000"/>
                </a:solidFill>
                <a:latin typeface="Times New Roman" panose="02020603050405020304" pitchFamily="18" charset="0"/>
              </a:rPr>
              <a:t>Kültür ve Medeniyet Kavramları.</a:t>
            </a:r>
            <a:r>
              <a:rPr lang="tr-TR" altLang="tr-TR" sz="1600" dirty="0" smtClean="0">
                <a:solidFill>
                  <a:srgbClr val="000000"/>
                </a:solidFill>
                <a:latin typeface="Times New Roman" panose="02020603050405020304" pitchFamily="18" charset="0"/>
              </a:rPr>
              <a:t> Türk Kültürü ve Hacı Bektaş Veli Araştırma Dergisi, sayı:15</a:t>
            </a:r>
            <a:r>
              <a:rPr lang="tr-TR" altLang="tr-TR" sz="1600" b="1" i="1" dirty="0" smtClean="0"/>
              <a:t> </a:t>
            </a:r>
            <a:endParaRPr lang="tr-TR" altLang="tr-TR" sz="1600" b="1" i="1" dirty="0" smtClean="0">
              <a:solidFill>
                <a:srgbClr val="000000"/>
              </a:solidFill>
              <a:latin typeface="Times New Roman" panose="02020603050405020304" pitchFamily="18" charset="0"/>
            </a:endParaRPr>
          </a:p>
          <a:p>
            <a:pPr algn="just" eaLnBrk="1" hangingPunct="1">
              <a:lnSpc>
                <a:spcPct val="150000"/>
              </a:lnSpc>
            </a:pPr>
            <a:r>
              <a:rPr lang="tr-TR" altLang="tr-TR" sz="1600" dirty="0" smtClean="0">
                <a:solidFill>
                  <a:srgbClr val="000000"/>
                </a:solidFill>
                <a:latin typeface="Times New Roman" panose="02020603050405020304" pitchFamily="18" charset="0"/>
              </a:rPr>
              <a:t>Keleş, R. (2005). </a:t>
            </a:r>
            <a:r>
              <a:rPr lang="tr-TR" altLang="tr-TR" sz="1600" b="1" i="1" dirty="0" smtClean="0">
                <a:solidFill>
                  <a:srgbClr val="000000"/>
                </a:solidFill>
                <a:latin typeface="Times New Roman" panose="02020603050405020304" pitchFamily="18" charset="0"/>
              </a:rPr>
              <a:t>Kent ve Kültür Üzerine. </a:t>
            </a:r>
            <a:r>
              <a:rPr lang="tr-TR" altLang="tr-TR" sz="1600" dirty="0" smtClean="0">
                <a:solidFill>
                  <a:srgbClr val="000000"/>
                </a:solidFill>
                <a:latin typeface="Times New Roman" panose="02020603050405020304" pitchFamily="18" charset="0"/>
              </a:rPr>
              <a:t>Mülkiye Dergisi, cilt:29, sayı:246</a:t>
            </a:r>
          </a:p>
          <a:p>
            <a:pPr algn="just" eaLnBrk="1" hangingPunct="1">
              <a:lnSpc>
                <a:spcPct val="150000"/>
              </a:lnSpc>
            </a:pPr>
            <a:r>
              <a:rPr lang="tr-TR" altLang="tr-TR" sz="1600" dirty="0" err="1" smtClean="0">
                <a:solidFill>
                  <a:srgbClr val="000000"/>
                </a:solidFill>
                <a:latin typeface="Times New Roman" panose="02020603050405020304" pitchFamily="18" charset="0"/>
              </a:rPr>
              <a:t>Kırel</a:t>
            </a:r>
            <a:r>
              <a:rPr lang="tr-TR" altLang="tr-TR" sz="1600" dirty="0" smtClean="0">
                <a:solidFill>
                  <a:srgbClr val="000000"/>
                </a:solidFill>
                <a:latin typeface="Times New Roman" panose="02020603050405020304" pitchFamily="18" charset="0"/>
              </a:rPr>
              <a:t>, Çiğdem A. ve Sungur, Z. (Şubat 2015).</a:t>
            </a:r>
            <a:r>
              <a:rPr lang="tr-TR" altLang="tr-TR" sz="1600" b="1" i="1" dirty="0" smtClean="0">
                <a:solidFill>
                  <a:srgbClr val="000000"/>
                </a:solidFill>
                <a:latin typeface="Times New Roman" panose="02020603050405020304" pitchFamily="18" charset="0"/>
              </a:rPr>
              <a:t>Davranış Bilimleri-1</a:t>
            </a:r>
            <a:r>
              <a:rPr lang="tr-TR" altLang="tr-TR" sz="1600" dirty="0" smtClean="0">
                <a:solidFill>
                  <a:srgbClr val="000000"/>
                </a:solidFill>
                <a:latin typeface="Times New Roman" panose="02020603050405020304" pitchFamily="18" charset="0"/>
              </a:rPr>
              <a:t>. Anadolu Üniversitesi Yayınları, Eskişehir</a:t>
            </a:r>
          </a:p>
          <a:p>
            <a:pPr algn="just" eaLnBrk="1" hangingPunct="1">
              <a:lnSpc>
                <a:spcPct val="150000"/>
              </a:lnSpc>
            </a:pPr>
            <a:r>
              <a:rPr lang="tr-TR" altLang="tr-TR" sz="1600" dirty="0" smtClean="0">
                <a:solidFill>
                  <a:srgbClr val="000000"/>
                </a:solidFill>
                <a:latin typeface="Times New Roman" panose="02020603050405020304" pitchFamily="18" charset="0"/>
              </a:rPr>
              <a:t>Özensel, E. (2003). </a:t>
            </a:r>
            <a:r>
              <a:rPr lang="tr-TR" altLang="tr-TR" sz="1600" b="1" i="1" dirty="0" smtClean="0">
                <a:solidFill>
                  <a:srgbClr val="000000"/>
                </a:solidFill>
                <a:latin typeface="Times New Roman" panose="02020603050405020304" pitchFamily="18" charset="0"/>
              </a:rPr>
              <a:t>Sosyolojik Bir Olgu Olarak Değer</a:t>
            </a:r>
            <a:r>
              <a:rPr lang="tr-TR" altLang="tr-TR" sz="1600" dirty="0" smtClean="0">
                <a:solidFill>
                  <a:srgbClr val="000000"/>
                </a:solidFill>
                <a:latin typeface="Times New Roman" panose="02020603050405020304" pitchFamily="18" charset="0"/>
              </a:rPr>
              <a:t>. Değerler Eğitimi Dergisi, 1 (3), 217-239 </a:t>
            </a:r>
          </a:p>
          <a:p>
            <a:pPr algn="just" eaLnBrk="1" hangingPunct="1">
              <a:lnSpc>
                <a:spcPct val="150000"/>
              </a:lnSpc>
            </a:pPr>
            <a:r>
              <a:rPr lang="tr-TR" altLang="tr-TR" sz="1600" dirty="0" smtClean="0">
                <a:solidFill>
                  <a:srgbClr val="000000"/>
                </a:solidFill>
                <a:latin typeface="Times New Roman" panose="02020603050405020304" pitchFamily="18" charset="0"/>
              </a:rPr>
              <a:t>Türk Dil Kurumu, http://www.tdk.org.tr/index.php?option=com_gts&amp;arama=gts&amp;guid=TDK.GTS.5a581967147252.06342444</a:t>
            </a:r>
          </a:p>
        </p:txBody>
      </p:sp>
    </p:spTree>
    <p:extLst>
      <p:ext uri="{BB962C8B-B14F-4D97-AF65-F5344CB8AC3E}">
        <p14:creationId xmlns:p14="http://schemas.microsoft.com/office/powerpoint/2010/main" val="1155855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Dersin amacı,</a:t>
            </a:r>
            <a:br>
              <a:rPr lang="tr-TR" dirty="0" smtClean="0"/>
            </a:br>
            <a:endParaRPr lang="tr-TR" dirty="0"/>
          </a:p>
        </p:txBody>
      </p:sp>
      <p:sp>
        <p:nvSpPr>
          <p:cNvPr id="3" name="İçerik Yer Tutucusu 2"/>
          <p:cNvSpPr>
            <a:spLocks noGrp="1"/>
          </p:cNvSpPr>
          <p:nvPr>
            <p:ph sz="quarter" idx="1"/>
          </p:nvPr>
        </p:nvSpPr>
        <p:spPr/>
        <p:txBody>
          <a:bodyPr/>
          <a:lstStyle/>
          <a:p>
            <a:pPr lvl="1" algn="just">
              <a:lnSpc>
                <a:spcPct val="150000"/>
              </a:lnSpc>
            </a:pPr>
            <a:endParaRPr lang="tr-TR" dirty="0" smtClean="0"/>
          </a:p>
          <a:p>
            <a:pPr lvl="1" algn="just">
              <a:lnSpc>
                <a:spcPct val="150000"/>
              </a:lnSpc>
            </a:pPr>
            <a:r>
              <a:rPr lang="tr-TR" dirty="0" smtClean="0"/>
              <a:t>Demokrasinin </a:t>
            </a:r>
            <a:r>
              <a:rPr lang="tr-TR" dirty="0"/>
              <a:t>olduğu yerde kültürün </a:t>
            </a:r>
            <a:r>
              <a:rPr lang="tr-TR" dirty="0" smtClean="0"/>
              <a:t>nasıl geliştiği </a:t>
            </a:r>
            <a:r>
              <a:rPr lang="tr-TR" dirty="0"/>
              <a:t>bunların da devamı için eğitimin </a:t>
            </a:r>
            <a:r>
              <a:rPr lang="tr-TR" dirty="0" smtClean="0"/>
              <a:t>önemi. </a:t>
            </a:r>
          </a:p>
          <a:p>
            <a:pPr lvl="1" algn="just">
              <a:lnSpc>
                <a:spcPct val="150000"/>
              </a:lnSpc>
            </a:pPr>
            <a:endParaRPr lang="tr-TR" dirty="0"/>
          </a:p>
          <a:p>
            <a:pPr lvl="1" algn="just">
              <a:lnSpc>
                <a:spcPct val="150000"/>
              </a:lnSpc>
            </a:pPr>
            <a:r>
              <a:rPr lang="tr-TR" dirty="0" smtClean="0"/>
              <a:t>Dünya </a:t>
            </a:r>
            <a:r>
              <a:rPr lang="tr-TR" dirty="0"/>
              <a:t>üzerinde demokratik ortamda oluşan </a:t>
            </a:r>
            <a:r>
              <a:rPr lang="tr-TR" dirty="0" smtClean="0"/>
              <a:t>eğitimler, </a:t>
            </a:r>
          </a:p>
          <a:p>
            <a:pPr lvl="1" algn="just">
              <a:lnSpc>
                <a:spcPct val="150000"/>
              </a:lnSpc>
            </a:pPr>
            <a:endParaRPr lang="tr-TR" dirty="0"/>
          </a:p>
          <a:p>
            <a:endParaRPr lang="tr-TR" dirty="0"/>
          </a:p>
        </p:txBody>
      </p:sp>
      <p:sp>
        <p:nvSpPr>
          <p:cNvPr id="4" name="Veri Yer Tutucusu 3"/>
          <p:cNvSpPr>
            <a:spLocks noGrp="1"/>
          </p:cNvSpPr>
          <p:nvPr>
            <p:ph type="dt" sz="half" idx="14"/>
          </p:nvPr>
        </p:nvSpPr>
        <p:spPr/>
        <p:txBody>
          <a:bodyPr/>
          <a:lstStyle/>
          <a:p>
            <a:fld id="{613ADDA1-AF75-4DE8-93FD-B3BD9548EEAD}" type="datetime1">
              <a:rPr lang="tr-TR" smtClean="0"/>
              <a:t>15.2.2018</a:t>
            </a:fld>
            <a:endParaRPr lang="tr-TR"/>
          </a:p>
        </p:txBody>
      </p:sp>
      <p:sp>
        <p:nvSpPr>
          <p:cNvPr id="5" name="Altbilgi Yer Tutucusu 4"/>
          <p:cNvSpPr>
            <a:spLocks noGrp="1"/>
          </p:cNvSpPr>
          <p:nvPr>
            <p:ph type="ftr" sz="quarter" idx="16"/>
          </p:nvPr>
        </p:nvSpPr>
        <p:spPr/>
        <p:txBody>
          <a:bodyPr/>
          <a:lstStyle/>
          <a:p>
            <a:r>
              <a:rPr lang="tr-TR" dirty="0" smtClean="0"/>
              <a:t>Dr. Pınar KIZILHAN</a:t>
            </a:r>
            <a:endParaRPr lang="tr-TR" dirty="0"/>
          </a:p>
        </p:txBody>
      </p:sp>
      <p:sp>
        <p:nvSpPr>
          <p:cNvPr id="6" name="Slayt Numarası Yer Tutucusu 5"/>
          <p:cNvSpPr>
            <a:spLocks noGrp="1"/>
          </p:cNvSpPr>
          <p:nvPr>
            <p:ph type="sldNum" sz="quarter" idx="15"/>
          </p:nvPr>
        </p:nvSpPr>
        <p:spPr/>
        <p:txBody>
          <a:bodyPr/>
          <a:lstStyle/>
          <a:p>
            <a:fld id="{F302176B-0E47-46AC-8F43-DAB4B8A37D06}" type="slidenum">
              <a:rPr lang="tr-TR" smtClean="0"/>
              <a:t>2</a:t>
            </a:fld>
            <a:endParaRPr lang="tr-TR"/>
          </a:p>
        </p:txBody>
      </p:sp>
    </p:spTree>
    <p:extLst>
      <p:ext uri="{BB962C8B-B14F-4D97-AF65-F5344CB8AC3E}">
        <p14:creationId xmlns:p14="http://schemas.microsoft.com/office/powerpoint/2010/main" val="33423943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tr-TR" dirty="0" smtClean="0"/>
              <a:t>Bilimlerin odağında kültür</a:t>
            </a:r>
            <a:br>
              <a:rPr lang="tr-TR" dirty="0" smtClean="0"/>
            </a:br>
            <a:r>
              <a:rPr lang="tr-TR" sz="2000" dirty="0" err="1" smtClean="0"/>
              <a:t>Kültür</a:t>
            </a:r>
            <a:r>
              <a:rPr lang="tr-TR" sz="2000" dirty="0" smtClean="0"/>
              <a:t> tarihi, kültür felsefesi, Edebiyat, </a:t>
            </a:r>
            <a:br>
              <a:rPr lang="tr-TR" sz="2000" dirty="0" smtClean="0"/>
            </a:br>
            <a:r>
              <a:rPr lang="tr-TR" sz="2000" dirty="0" smtClean="0"/>
              <a:t>kültürel antropoloji</a:t>
            </a:r>
            <a:endParaRPr lang="tr-TR" sz="2000" dirty="0"/>
          </a:p>
        </p:txBody>
      </p:sp>
      <p:sp>
        <p:nvSpPr>
          <p:cNvPr id="3" name="İçerik Yer Tutucusu 2"/>
          <p:cNvSpPr>
            <a:spLocks noGrp="1"/>
          </p:cNvSpPr>
          <p:nvPr>
            <p:ph sz="quarter" idx="1"/>
          </p:nvPr>
        </p:nvSpPr>
        <p:spPr/>
        <p:txBody>
          <a:bodyPr/>
          <a:lstStyle/>
          <a:p>
            <a:pPr lvl="1" algn="just">
              <a:lnSpc>
                <a:spcPct val="150000"/>
              </a:lnSpc>
            </a:pPr>
            <a:endParaRPr lang="tr-TR" sz="1700" dirty="0" smtClean="0"/>
          </a:p>
          <a:p>
            <a:pPr lvl="1" algn="just">
              <a:lnSpc>
                <a:spcPct val="150000"/>
              </a:lnSpc>
            </a:pPr>
            <a:r>
              <a:rPr lang="tr-TR" sz="1700" dirty="0" smtClean="0"/>
              <a:t>Böylesine geniş içerikli kültür olgusu </a:t>
            </a:r>
            <a:r>
              <a:rPr lang="tr-TR" sz="1700" dirty="0" smtClean="0">
                <a:solidFill>
                  <a:srgbClr val="FF0000"/>
                </a:solidFill>
              </a:rPr>
              <a:t>kültür tarihi</a:t>
            </a:r>
            <a:r>
              <a:rPr lang="tr-TR" sz="1700" dirty="0" smtClean="0"/>
              <a:t> gibi bir bilim dalının doğmasına neden olmuştur. Kültür tarihinin çalışma alanı;</a:t>
            </a:r>
          </a:p>
          <a:p>
            <a:pPr lvl="2" algn="just">
              <a:lnSpc>
                <a:spcPct val="150000"/>
              </a:lnSpc>
            </a:pPr>
            <a:endParaRPr lang="tr-TR" sz="1700" dirty="0" smtClean="0"/>
          </a:p>
          <a:p>
            <a:pPr lvl="2" algn="just">
              <a:lnSpc>
                <a:spcPct val="150000"/>
              </a:lnSpc>
            </a:pPr>
            <a:r>
              <a:rPr lang="tr-TR" sz="1700" dirty="0" smtClean="0"/>
              <a:t>Düşüncelerin evrimi</a:t>
            </a:r>
          </a:p>
          <a:p>
            <a:pPr lvl="2" algn="just">
              <a:lnSpc>
                <a:spcPct val="150000"/>
              </a:lnSpc>
            </a:pPr>
            <a:r>
              <a:rPr lang="tr-TR" sz="1700" dirty="0" smtClean="0"/>
              <a:t>Arkeolojik bulgular,</a:t>
            </a:r>
          </a:p>
          <a:p>
            <a:pPr lvl="2" algn="just">
              <a:lnSpc>
                <a:spcPct val="150000"/>
              </a:lnSpc>
            </a:pPr>
            <a:r>
              <a:rPr lang="tr-TR" sz="1700" dirty="0" smtClean="0"/>
              <a:t>Antropolojik veriler,</a:t>
            </a:r>
          </a:p>
          <a:p>
            <a:pPr lvl="2" algn="just">
              <a:lnSpc>
                <a:spcPct val="150000"/>
              </a:lnSpc>
            </a:pPr>
            <a:r>
              <a:rPr lang="tr-TR" sz="1700" dirty="0" smtClean="0"/>
              <a:t>Bilimsel gelişmelerdir </a:t>
            </a:r>
            <a:r>
              <a:rPr lang="tr-TR" sz="1600" dirty="0"/>
              <a:t>(Gülmez, 2013).</a:t>
            </a:r>
            <a:endParaRPr lang="tr-TR" sz="1700" dirty="0" smtClean="0"/>
          </a:p>
          <a:p>
            <a:endParaRPr lang="tr-TR" dirty="0"/>
          </a:p>
        </p:txBody>
      </p:sp>
      <p:sp>
        <p:nvSpPr>
          <p:cNvPr id="4" name="Veri Yer Tutucusu 3"/>
          <p:cNvSpPr>
            <a:spLocks noGrp="1"/>
          </p:cNvSpPr>
          <p:nvPr>
            <p:ph type="dt" sz="half" idx="14"/>
          </p:nvPr>
        </p:nvSpPr>
        <p:spPr/>
        <p:txBody>
          <a:bodyPr/>
          <a:lstStyle/>
          <a:p>
            <a:fld id="{FF8D0D4E-B3E4-46D8-A006-232F15482CAF}"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20</a:t>
            </a:fld>
            <a:endParaRPr lang="tr-TR"/>
          </a:p>
        </p:txBody>
      </p:sp>
    </p:spTree>
    <p:extLst>
      <p:ext uri="{BB962C8B-B14F-4D97-AF65-F5344CB8AC3E}">
        <p14:creationId xmlns:p14="http://schemas.microsoft.com/office/powerpoint/2010/main" val="41904911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Bilimlerin odağında kültür</a:t>
            </a:r>
            <a:br>
              <a:rPr lang="tr-TR" dirty="0"/>
            </a:br>
            <a:endParaRPr lang="tr-TR" dirty="0"/>
          </a:p>
        </p:txBody>
      </p:sp>
      <p:sp>
        <p:nvSpPr>
          <p:cNvPr id="3" name="İçerik Yer Tutucusu 2"/>
          <p:cNvSpPr>
            <a:spLocks noGrp="1"/>
          </p:cNvSpPr>
          <p:nvPr>
            <p:ph sz="quarter" idx="1"/>
          </p:nvPr>
        </p:nvSpPr>
        <p:spPr/>
        <p:txBody>
          <a:bodyPr>
            <a:normAutofit fontScale="85000" lnSpcReduction="10000"/>
          </a:bodyPr>
          <a:lstStyle/>
          <a:p>
            <a:pPr algn="just">
              <a:lnSpc>
                <a:spcPct val="160000"/>
              </a:lnSpc>
            </a:pPr>
            <a:r>
              <a:rPr lang="tr-TR" dirty="0" smtClean="0"/>
              <a:t>Kültür tarihi, kurumları, toplumsal grup ve çevrelerin yaşam tarzlarını ve kültür nesnelerini, popüler kültür geleneklerini konu edinir. </a:t>
            </a:r>
          </a:p>
          <a:p>
            <a:pPr algn="just">
              <a:lnSpc>
                <a:spcPct val="160000"/>
              </a:lnSpc>
            </a:pPr>
            <a:endParaRPr lang="tr-TR" dirty="0" smtClean="0"/>
          </a:p>
          <a:p>
            <a:pPr algn="just">
              <a:lnSpc>
                <a:spcPct val="160000"/>
              </a:lnSpc>
            </a:pPr>
            <a:r>
              <a:rPr lang="tr-TR" dirty="0" smtClean="0"/>
              <a:t>Kültür tarihçileri, olayların tarihsel özelliklerinin ötesinde olayların </a:t>
            </a:r>
            <a:r>
              <a:rPr lang="tr-TR" dirty="0" err="1" smtClean="0"/>
              <a:t>psiko</a:t>
            </a:r>
            <a:r>
              <a:rPr lang="tr-TR" dirty="0" smtClean="0"/>
              <a:t>-sosyal boyutunu, olayların gerçekleştiği günlerde her kesimden dile getirilen tasvirlerin oluşturduğu yazılı metinleri, resimleri ve diğer görsel malzemeleri de değerlendirmektedir </a:t>
            </a:r>
            <a:r>
              <a:rPr lang="tr-TR" dirty="0"/>
              <a:t>(Gülmez, 2013</a:t>
            </a:r>
            <a:r>
              <a:rPr lang="tr-TR" dirty="0" smtClean="0"/>
              <a:t>).</a:t>
            </a:r>
            <a:endParaRPr lang="tr-TR" dirty="0"/>
          </a:p>
        </p:txBody>
      </p:sp>
      <p:sp>
        <p:nvSpPr>
          <p:cNvPr id="4" name="Veri Yer Tutucusu 3"/>
          <p:cNvSpPr>
            <a:spLocks noGrp="1"/>
          </p:cNvSpPr>
          <p:nvPr>
            <p:ph type="dt" sz="half" idx="14"/>
          </p:nvPr>
        </p:nvSpPr>
        <p:spPr/>
        <p:txBody>
          <a:bodyPr/>
          <a:lstStyle/>
          <a:p>
            <a:fld id="{1AFB8713-D677-4471-8988-49076134D879}"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21</a:t>
            </a:fld>
            <a:endParaRPr lang="tr-TR"/>
          </a:p>
        </p:txBody>
      </p:sp>
    </p:spTree>
    <p:extLst>
      <p:ext uri="{BB962C8B-B14F-4D97-AF65-F5344CB8AC3E}">
        <p14:creationId xmlns:p14="http://schemas.microsoft.com/office/powerpoint/2010/main" val="28598872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Bilimlerin odağında kültür</a:t>
            </a:r>
            <a:br>
              <a:rPr lang="tr-TR" dirty="0"/>
            </a:br>
            <a:endParaRPr lang="tr-TR" dirty="0"/>
          </a:p>
        </p:txBody>
      </p:sp>
      <p:sp>
        <p:nvSpPr>
          <p:cNvPr id="3" name="İçerik Yer Tutucusu 2"/>
          <p:cNvSpPr>
            <a:spLocks noGrp="1"/>
          </p:cNvSpPr>
          <p:nvPr>
            <p:ph sz="quarter" idx="1"/>
          </p:nvPr>
        </p:nvSpPr>
        <p:spPr/>
        <p:txBody>
          <a:bodyPr/>
          <a:lstStyle/>
          <a:p>
            <a:pPr lvl="1" algn="just">
              <a:lnSpc>
                <a:spcPct val="150000"/>
              </a:lnSpc>
            </a:pPr>
            <a:endParaRPr lang="tr-TR" dirty="0" smtClean="0"/>
          </a:p>
          <a:p>
            <a:pPr lvl="1" algn="just">
              <a:lnSpc>
                <a:spcPct val="150000"/>
              </a:lnSpc>
            </a:pPr>
            <a:r>
              <a:rPr lang="tr-TR" dirty="0" smtClean="0"/>
              <a:t>Bir kültür</a:t>
            </a:r>
            <a:r>
              <a:rPr lang="tr-TR" dirty="0"/>
              <a:t> </a:t>
            </a:r>
            <a:r>
              <a:rPr lang="tr-TR" dirty="0" smtClean="0"/>
              <a:t>ve uygarlığın oluşması için öncelikli olarak bir </a:t>
            </a:r>
            <a:r>
              <a:rPr lang="tr-TR" i="1" dirty="0" smtClean="0"/>
              <a:t>kentin varlığı</a:t>
            </a:r>
            <a:r>
              <a:rPr lang="tr-TR" dirty="0" smtClean="0"/>
              <a:t>, belli bir iş, emek ve çabanın gerçekleştirilmesi, bir üretim olayına ulaşılması, bir yönetim sisteminin oluşturulması (devlet, kent yönetimi) ön koşuldur </a:t>
            </a:r>
            <a:r>
              <a:rPr lang="tr-TR" dirty="0"/>
              <a:t>(Gülmez, 2013</a:t>
            </a:r>
            <a:r>
              <a:rPr lang="tr-TR" dirty="0" smtClean="0"/>
              <a:t>). </a:t>
            </a:r>
            <a:endParaRPr lang="tr-TR" dirty="0"/>
          </a:p>
        </p:txBody>
      </p:sp>
      <p:sp>
        <p:nvSpPr>
          <p:cNvPr id="4" name="Veri Yer Tutucusu 3"/>
          <p:cNvSpPr>
            <a:spLocks noGrp="1"/>
          </p:cNvSpPr>
          <p:nvPr>
            <p:ph type="dt" sz="half" idx="14"/>
          </p:nvPr>
        </p:nvSpPr>
        <p:spPr/>
        <p:txBody>
          <a:bodyPr/>
          <a:lstStyle/>
          <a:p>
            <a:fld id="{08E5FF07-FC66-4277-81AD-81D9EEA4833D}"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22</a:t>
            </a:fld>
            <a:endParaRPr lang="tr-TR"/>
          </a:p>
        </p:txBody>
      </p:sp>
    </p:spTree>
    <p:extLst>
      <p:ext uri="{BB962C8B-B14F-4D97-AF65-F5344CB8AC3E}">
        <p14:creationId xmlns:p14="http://schemas.microsoft.com/office/powerpoint/2010/main" val="24241682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Bilimlerin odağında kültür</a:t>
            </a:r>
            <a:br>
              <a:rPr lang="tr-TR" dirty="0"/>
            </a:br>
            <a:endParaRPr lang="tr-TR" dirty="0"/>
          </a:p>
        </p:txBody>
      </p:sp>
      <p:sp>
        <p:nvSpPr>
          <p:cNvPr id="3" name="İçerik Yer Tutucusu 2"/>
          <p:cNvSpPr>
            <a:spLocks noGrp="1"/>
          </p:cNvSpPr>
          <p:nvPr>
            <p:ph sz="quarter" idx="1"/>
          </p:nvPr>
        </p:nvSpPr>
        <p:spPr/>
        <p:txBody>
          <a:bodyPr/>
          <a:lstStyle/>
          <a:p>
            <a:pPr lvl="1">
              <a:lnSpc>
                <a:spcPct val="150000"/>
              </a:lnSpc>
            </a:pPr>
            <a:r>
              <a:rPr lang="tr-TR" dirty="0" smtClean="0"/>
              <a:t>Bunu komşu ülke ve kentlerle</a:t>
            </a:r>
          </a:p>
          <a:p>
            <a:pPr>
              <a:lnSpc>
                <a:spcPct val="150000"/>
              </a:lnSpc>
            </a:pPr>
            <a:endParaRPr lang="tr-TR" dirty="0"/>
          </a:p>
          <a:p>
            <a:pPr lvl="2">
              <a:lnSpc>
                <a:spcPct val="150000"/>
              </a:lnSpc>
            </a:pPr>
            <a:r>
              <a:rPr lang="tr-TR" dirty="0" smtClean="0"/>
              <a:t>Ticaret ilişkileri,</a:t>
            </a:r>
          </a:p>
          <a:p>
            <a:pPr lvl="2">
              <a:lnSpc>
                <a:spcPct val="150000"/>
              </a:lnSpc>
            </a:pPr>
            <a:r>
              <a:rPr lang="tr-TR" dirty="0" smtClean="0"/>
              <a:t>Yazı ve dil dolaşımı,</a:t>
            </a:r>
          </a:p>
          <a:p>
            <a:pPr lvl="2">
              <a:lnSpc>
                <a:spcPct val="150000"/>
              </a:lnSpc>
            </a:pPr>
            <a:r>
              <a:rPr lang="tr-TR" dirty="0" smtClean="0"/>
              <a:t>Bilimsel bilgilerin gelişmesi,</a:t>
            </a:r>
          </a:p>
          <a:p>
            <a:pPr lvl="2">
              <a:lnSpc>
                <a:spcPct val="150000"/>
              </a:lnSpc>
            </a:pPr>
            <a:r>
              <a:rPr lang="tr-TR" dirty="0" smtClean="0"/>
              <a:t>Sanatsal, dinsel anıt </a:t>
            </a:r>
            <a:r>
              <a:rPr lang="tr-TR" dirty="0" err="1" smtClean="0"/>
              <a:t>v.b</a:t>
            </a:r>
            <a:r>
              <a:rPr lang="tr-TR" dirty="0" smtClean="0"/>
              <a:t> eserlerin yapımı izler </a:t>
            </a:r>
            <a:r>
              <a:rPr lang="tr-TR" dirty="0"/>
              <a:t>(Gülmez, 2013</a:t>
            </a:r>
            <a:r>
              <a:rPr lang="tr-TR" dirty="0" smtClean="0"/>
              <a:t>).</a:t>
            </a:r>
            <a:endParaRPr lang="tr-TR" dirty="0"/>
          </a:p>
        </p:txBody>
      </p:sp>
      <p:sp>
        <p:nvSpPr>
          <p:cNvPr id="4" name="Veri Yer Tutucusu 3"/>
          <p:cNvSpPr>
            <a:spLocks noGrp="1"/>
          </p:cNvSpPr>
          <p:nvPr>
            <p:ph type="dt" sz="half" idx="14"/>
          </p:nvPr>
        </p:nvSpPr>
        <p:spPr/>
        <p:txBody>
          <a:bodyPr/>
          <a:lstStyle/>
          <a:p>
            <a:fld id="{309E6D3D-D9A8-4269-A79E-8D2DF6D4ECCB}"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23</a:t>
            </a:fld>
            <a:endParaRPr lang="tr-TR"/>
          </a:p>
        </p:txBody>
      </p:sp>
    </p:spTree>
    <p:extLst>
      <p:ext uri="{BB962C8B-B14F-4D97-AF65-F5344CB8AC3E}">
        <p14:creationId xmlns:p14="http://schemas.microsoft.com/office/powerpoint/2010/main" val="15372364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Bilimlerin odağında kültür</a:t>
            </a:r>
            <a:br>
              <a:rPr lang="tr-TR" dirty="0"/>
            </a:br>
            <a:endParaRPr lang="tr-TR" dirty="0"/>
          </a:p>
        </p:txBody>
      </p:sp>
      <p:sp>
        <p:nvSpPr>
          <p:cNvPr id="3" name="İçerik Yer Tutucusu 2"/>
          <p:cNvSpPr>
            <a:spLocks noGrp="1"/>
          </p:cNvSpPr>
          <p:nvPr>
            <p:ph sz="quarter" idx="1"/>
          </p:nvPr>
        </p:nvSpPr>
        <p:spPr/>
        <p:txBody>
          <a:bodyPr/>
          <a:lstStyle/>
          <a:p>
            <a:endParaRPr lang="tr-TR" i="1" dirty="0" smtClean="0"/>
          </a:p>
          <a:p>
            <a:pPr algn="just">
              <a:lnSpc>
                <a:spcPct val="150000"/>
              </a:lnSpc>
            </a:pPr>
            <a:r>
              <a:rPr lang="tr-TR" sz="2000" dirty="0" smtClean="0"/>
              <a:t>Kent </a:t>
            </a:r>
            <a:r>
              <a:rPr lang="tr-TR" sz="2000" dirty="0"/>
              <a:t>yalnızca ortak bir yaşam alanı olmanın ötesinde, ortak bir ruh halinin de temsilcisidir çünkü kent yaşamı, belirli bir yerde sabit kalmayı gerektiren üretim ilişkilerine bağlıdır. Düzenli tarım, istikrarlı ticaret, sanayi kentin varlık nedeni olmuştur. </a:t>
            </a:r>
          </a:p>
          <a:p>
            <a:endParaRPr lang="tr-TR" dirty="0"/>
          </a:p>
        </p:txBody>
      </p:sp>
      <p:sp>
        <p:nvSpPr>
          <p:cNvPr id="4" name="Veri Yer Tutucusu 3"/>
          <p:cNvSpPr>
            <a:spLocks noGrp="1"/>
          </p:cNvSpPr>
          <p:nvPr>
            <p:ph type="dt" sz="half" idx="14"/>
          </p:nvPr>
        </p:nvSpPr>
        <p:spPr/>
        <p:txBody>
          <a:bodyPr/>
          <a:lstStyle/>
          <a:p>
            <a:fld id="{DE06E8B2-B2BA-4D82-A6F6-5140031C0A5D}" type="datetime1">
              <a:rPr lang="tr-TR" smtClean="0"/>
              <a:t>15.2.2018</a:t>
            </a:fld>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24</a:t>
            </a:fld>
            <a:endParaRPr lang="tr-TR"/>
          </a:p>
        </p:txBody>
      </p:sp>
      <p:sp>
        <p:nvSpPr>
          <p:cNvPr id="6" name="Altbilgi Yer Tutucusu 5"/>
          <p:cNvSpPr>
            <a:spLocks noGrp="1"/>
          </p:cNvSpPr>
          <p:nvPr>
            <p:ph type="ftr" sz="quarter" idx="16"/>
          </p:nvPr>
        </p:nvSpPr>
        <p:spPr/>
        <p:txBody>
          <a:bodyPr/>
          <a:lstStyle/>
          <a:p>
            <a:r>
              <a:rPr lang="tr-TR" smtClean="0"/>
              <a:t>Dr. Pınar KIZILHAN</a:t>
            </a:r>
            <a:endParaRPr lang="tr-TR"/>
          </a:p>
        </p:txBody>
      </p:sp>
    </p:spTree>
    <p:extLst>
      <p:ext uri="{BB962C8B-B14F-4D97-AF65-F5344CB8AC3E}">
        <p14:creationId xmlns:p14="http://schemas.microsoft.com/office/powerpoint/2010/main" val="33831257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Bilimlerin odağında kültür</a:t>
            </a:r>
            <a:br>
              <a:rPr lang="tr-TR" dirty="0"/>
            </a:br>
            <a:endParaRPr lang="tr-TR" dirty="0"/>
          </a:p>
        </p:txBody>
      </p:sp>
      <p:sp>
        <p:nvSpPr>
          <p:cNvPr id="3" name="İçerik Yer Tutucusu 2"/>
          <p:cNvSpPr>
            <a:spLocks noGrp="1"/>
          </p:cNvSpPr>
          <p:nvPr>
            <p:ph sz="quarter" idx="1"/>
          </p:nvPr>
        </p:nvSpPr>
        <p:spPr/>
        <p:txBody>
          <a:bodyPr/>
          <a:lstStyle/>
          <a:p>
            <a:pPr lvl="1" algn="just">
              <a:lnSpc>
                <a:spcPct val="150000"/>
              </a:lnSpc>
            </a:pPr>
            <a:r>
              <a:rPr lang="tr-TR" dirty="0" smtClean="0"/>
              <a:t>Uygarlıklar arasındaki etkileşimler kaçınılmazdır, uygarlıklar kültürlerarası etkileşimler aynı zamanda şiddetli bir çatışma alanıdır </a:t>
            </a:r>
            <a:r>
              <a:rPr lang="tr-TR" dirty="0"/>
              <a:t>(Gülmez, 2013</a:t>
            </a:r>
            <a:r>
              <a:rPr lang="tr-TR" dirty="0" smtClean="0"/>
              <a:t>). </a:t>
            </a:r>
          </a:p>
          <a:p>
            <a:pPr lvl="1" algn="just">
              <a:lnSpc>
                <a:spcPct val="150000"/>
              </a:lnSpc>
            </a:pPr>
            <a:endParaRPr lang="tr-TR" dirty="0"/>
          </a:p>
        </p:txBody>
      </p:sp>
      <p:sp>
        <p:nvSpPr>
          <p:cNvPr id="4" name="Veri Yer Tutucusu 3"/>
          <p:cNvSpPr>
            <a:spLocks noGrp="1"/>
          </p:cNvSpPr>
          <p:nvPr>
            <p:ph type="dt" sz="half" idx="14"/>
          </p:nvPr>
        </p:nvSpPr>
        <p:spPr/>
        <p:txBody>
          <a:bodyPr/>
          <a:lstStyle/>
          <a:p>
            <a:fld id="{FF6CA6BD-6F5C-4C44-B10C-2B6CC0CEDF9C}"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25</a:t>
            </a:fld>
            <a:endParaRPr lang="tr-TR"/>
          </a:p>
        </p:txBody>
      </p:sp>
    </p:spTree>
    <p:extLst>
      <p:ext uri="{BB962C8B-B14F-4D97-AF65-F5344CB8AC3E}">
        <p14:creationId xmlns:p14="http://schemas.microsoft.com/office/powerpoint/2010/main" val="15372364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332656"/>
            <a:ext cx="7467600" cy="4873752"/>
          </a:xfrm>
        </p:spPr>
        <p:txBody>
          <a:bodyPr>
            <a:normAutofit fontScale="92500"/>
          </a:bodyPr>
          <a:lstStyle/>
          <a:p>
            <a:pPr algn="just">
              <a:lnSpc>
                <a:spcPct val="150000"/>
              </a:lnSpc>
            </a:pPr>
            <a:endParaRPr lang="tr-TR" sz="2000" dirty="0" smtClean="0"/>
          </a:p>
          <a:p>
            <a:pPr algn="just">
              <a:lnSpc>
                <a:spcPct val="150000"/>
              </a:lnSpc>
            </a:pPr>
            <a:r>
              <a:rPr lang="tr-TR" sz="2000" dirty="0" smtClean="0"/>
              <a:t>Demokrasi-kültür ilişkisi, ‘demokrasinin oluşumunda kent kültürü’ olarak da ele alınabilir. </a:t>
            </a:r>
          </a:p>
          <a:p>
            <a:pPr algn="just">
              <a:lnSpc>
                <a:spcPct val="150000"/>
              </a:lnSpc>
            </a:pPr>
            <a:endParaRPr lang="tr-TR" sz="2000" dirty="0" smtClean="0"/>
          </a:p>
          <a:p>
            <a:pPr lvl="1" algn="just">
              <a:lnSpc>
                <a:spcPct val="150000"/>
              </a:lnSpc>
            </a:pPr>
            <a:r>
              <a:rPr lang="tr-TR" sz="1700" dirty="0" smtClean="0"/>
              <a:t>Birinci ‘kent devrimi’ : Günümüzden 5000 yıl önce Mezopotamya’da verimli hilal denilen bölgede</a:t>
            </a:r>
          </a:p>
          <a:p>
            <a:pPr algn="just">
              <a:lnSpc>
                <a:spcPct val="150000"/>
              </a:lnSpc>
            </a:pPr>
            <a:endParaRPr lang="tr-TR" sz="2000" dirty="0" smtClean="0"/>
          </a:p>
          <a:p>
            <a:pPr lvl="1" algn="just">
              <a:lnSpc>
                <a:spcPct val="150000"/>
              </a:lnSpc>
            </a:pPr>
            <a:r>
              <a:rPr lang="tr-TR" sz="1700" dirty="0" smtClean="0"/>
              <a:t>İkinci ‘kent devrimi’: 1650’lerde Avrupa’da endüstri devrimi ile</a:t>
            </a:r>
          </a:p>
          <a:p>
            <a:pPr algn="just">
              <a:lnSpc>
                <a:spcPct val="150000"/>
              </a:lnSpc>
            </a:pPr>
            <a:endParaRPr lang="tr-TR" sz="2000" dirty="0" smtClean="0"/>
          </a:p>
          <a:p>
            <a:pPr lvl="1" algn="just">
              <a:lnSpc>
                <a:spcPct val="150000"/>
              </a:lnSpc>
            </a:pPr>
            <a:r>
              <a:rPr lang="tr-TR" sz="1700" dirty="0" smtClean="0"/>
              <a:t>Üçüncü ‘kent </a:t>
            </a:r>
            <a:r>
              <a:rPr lang="tr-TR" sz="1700" dirty="0"/>
              <a:t>devrimi</a:t>
            </a:r>
            <a:r>
              <a:rPr lang="tr-TR" sz="1700" dirty="0" smtClean="0"/>
              <a:t>’: Günümüzdeki </a:t>
            </a:r>
            <a:r>
              <a:rPr lang="tr-TR" sz="1700" dirty="0" err="1" smtClean="0"/>
              <a:t>megapolisler</a:t>
            </a:r>
            <a:r>
              <a:rPr lang="tr-TR" sz="1700" dirty="0" smtClean="0"/>
              <a:t>… (Güvenç, 1995).</a:t>
            </a:r>
            <a:endParaRPr lang="tr-TR" sz="1700" dirty="0"/>
          </a:p>
          <a:p>
            <a:pPr>
              <a:lnSpc>
                <a:spcPct val="150000"/>
              </a:lnSpc>
            </a:pPr>
            <a:endParaRPr lang="tr-TR" sz="2400" dirty="0"/>
          </a:p>
        </p:txBody>
      </p:sp>
      <p:sp>
        <p:nvSpPr>
          <p:cNvPr id="4" name="Veri Yer Tutucusu 3"/>
          <p:cNvSpPr>
            <a:spLocks noGrp="1"/>
          </p:cNvSpPr>
          <p:nvPr>
            <p:ph type="dt" sz="half" idx="4294967295"/>
          </p:nvPr>
        </p:nvSpPr>
        <p:spPr>
          <a:xfrm>
            <a:off x="457200" y="6356350"/>
            <a:ext cx="2133600" cy="365125"/>
          </a:xfrm>
          <a:prstGeom prst="rect">
            <a:avLst/>
          </a:prstGeom>
        </p:spPr>
        <p:txBody>
          <a:bodyPr/>
          <a:lstStyle/>
          <a:p>
            <a:fld id="{A3B5B37C-83DD-4A62-9A41-9EBAF6B08022}" type="datetime1">
              <a:rPr lang="tr-TR" smtClean="0"/>
              <a:t>15.2.2018</a:t>
            </a:fld>
            <a:endParaRPr lang="tr-TR"/>
          </a:p>
        </p:txBody>
      </p:sp>
      <p:sp>
        <p:nvSpPr>
          <p:cNvPr id="5" name="Altbilgi Yer Tutucusu 4"/>
          <p:cNvSpPr>
            <a:spLocks noGrp="1"/>
          </p:cNvSpPr>
          <p:nvPr>
            <p:ph type="ftr" sz="quarter" idx="4294967295"/>
          </p:nvPr>
        </p:nvSpPr>
        <p:spPr>
          <a:xfrm>
            <a:off x="3124200" y="6356350"/>
            <a:ext cx="2895600" cy="365125"/>
          </a:xfrm>
          <a:prstGeom prst="rect">
            <a:avLst/>
          </a:prstGeom>
        </p:spPr>
        <p:txBody>
          <a:bodyPr/>
          <a:lstStyle/>
          <a:p>
            <a:r>
              <a:rPr lang="tr-TR" smtClean="0"/>
              <a:t>Dr. Pınar KIZILHAN</a:t>
            </a:r>
            <a:endParaRPr lang="tr-TR"/>
          </a:p>
        </p:txBody>
      </p:sp>
      <p:sp>
        <p:nvSpPr>
          <p:cNvPr id="6" name="Slayt Numarası Yer Tutucusu 5"/>
          <p:cNvSpPr>
            <a:spLocks noGrp="1"/>
          </p:cNvSpPr>
          <p:nvPr>
            <p:ph type="sldNum" sz="quarter" idx="4294967295"/>
          </p:nvPr>
        </p:nvSpPr>
        <p:spPr>
          <a:xfrm>
            <a:off x="6553200" y="6356350"/>
            <a:ext cx="2133600" cy="365125"/>
          </a:xfrm>
          <a:prstGeom prst="rect">
            <a:avLst/>
          </a:prstGeom>
        </p:spPr>
        <p:txBody>
          <a:bodyPr/>
          <a:lstStyle/>
          <a:p>
            <a:fld id="{F302176B-0E47-46AC-8F43-DAB4B8A37D06}" type="slidenum">
              <a:rPr lang="tr-TR" smtClean="0"/>
              <a:t>26</a:t>
            </a:fld>
            <a:endParaRPr lang="tr-TR"/>
          </a:p>
        </p:txBody>
      </p:sp>
    </p:spTree>
    <p:extLst>
      <p:ext uri="{BB962C8B-B14F-4D97-AF65-F5344CB8AC3E}">
        <p14:creationId xmlns:p14="http://schemas.microsoft.com/office/powerpoint/2010/main" val="14924955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Bilimlerin odağında kültür</a:t>
            </a:r>
            <a:br>
              <a:rPr lang="tr-TR" dirty="0"/>
            </a:br>
            <a:endParaRPr lang="tr-TR" dirty="0"/>
          </a:p>
        </p:txBody>
      </p:sp>
      <p:sp>
        <p:nvSpPr>
          <p:cNvPr id="3" name="İçerik Yer Tutucusu 2"/>
          <p:cNvSpPr>
            <a:spLocks noGrp="1"/>
          </p:cNvSpPr>
          <p:nvPr>
            <p:ph sz="quarter" idx="1"/>
          </p:nvPr>
        </p:nvSpPr>
        <p:spPr/>
        <p:txBody>
          <a:bodyPr/>
          <a:lstStyle/>
          <a:p>
            <a:pPr>
              <a:lnSpc>
                <a:spcPct val="150000"/>
              </a:lnSpc>
            </a:pPr>
            <a:r>
              <a:rPr lang="tr-TR" i="1" dirty="0" smtClean="0"/>
              <a:t>Edebiyat eserleri ve kültür</a:t>
            </a:r>
          </a:p>
          <a:p>
            <a:pPr>
              <a:lnSpc>
                <a:spcPct val="150000"/>
              </a:lnSpc>
            </a:pPr>
            <a:endParaRPr lang="tr-TR" i="1" dirty="0"/>
          </a:p>
          <a:p>
            <a:pPr marL="731520" lvl="2" indent="0">
              <a:lnSpc>
                <a:spcPct val="150000"/>
              </a:lnSpc>
              <a:buNone/>
            </a:pPr>
            <a:r>
              <a:rPr lang="tr-TR" dirty="0" smtClean="0"/>
              <a:t>Edebiyat eserleri</a:t>
            </a:r>
          </a:p>
          <a:p>
            <a:pPr lvl="2">
              <a:lnSpc>
                <a:spcPct val="150000"/>
              </a:lnSpc>
            </a:pPr>
            <a:r>
              <a:rPr lang="tr-TR" dirty="0" smtClean="0"/>
              <a:t>insanlık kültürünün farklı ve benzer yanlarını,</a:t>
            </a:r>
          </a:p>
          <a:p>
            <a:pPr lvl="2">
              <a:lnSpc>
                <a:spcPct val="150000"/>
              </a:lnSpc>
            </a:pPr>
            <a:r>
              <a:rPr lang="tr-TR" dirty="0"/>
              <a:t>i</a:t>
            </a:r>
            <a:r>
              <a:rPr lang="tr-TR" dirty="0" smtClean="0"/>
              <a:t>nsanların ‘</a:t>
            </a:r>
            <a:r>
              <a:rPr lang="tr-TR" dirty="0" err="1" smtClean="0"/>
              <a:t>öteki’yi</a:t>
            </a:r>
            <a:r>
              <a:rPr lang="tr-TR" dirty="0" smtClean="0"/>
              <a:t> anlamalarına,</a:t>
            </a:r>
          </a:p>
          <a:p>
            <a:pPr lvl="2">
              <a:lnSpc>
                <a:spcPct val="150000"/>
              </a:lnSpc>
            </a:pPr>
            <a:r>
              <a:rPr lang="tr-TR" dirty="0" smtClean="0"/>
              <a:t>kültürlerarası iletişim</a:t>
            </a:r>
          </a:p>
          <a:p>
            <a:pPr lvl="2">
              <a:lnSpc>
                <a:spcPct val="150000"/>
              </a:lnSpc>
            </a:pPr>
            <a:r>
              <a:rPr lang="tr-TR" dirty="0" smtClean="0"/>
              <a:t> kültürlerarası köprüdür </a:t>
            </a:r>
            <a:r>
              <a:rPr lang="tr-TR" dirty="0"/>
              <a:t>(Gülmez, 2013).</a:t>
            </a:r>
          </a:p>
        </p:txBody>
      </p:sp>
      <p:sp>
        <p:nvSpPr>
          <p:cNvPr id="4" name="Veri Yer Tutucusu 3"/>
          <p:cNvSpPr>
            <a:spLocks noGrp="1"/>
          </p:cNvSpPr>
          <p:nvPr>
            <p:ph type="dt" sz="half" idx="14"/>
          </p:nvPr>
        </p:nvSpPr>
        <p:spPr/>
        <p:txBody>
          <a:bodyPr/>
          <a:lstStyle/>
          <a:p>
            <a:fld id="{BE46BB67-82E7-470D-96A4-18A275030888}"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27</a:t>
            </a:fld>
            <a:endParaRPr lang="tr-TR"/>
          </a:p>
        </p:txBody>
      </p:sp>
    </p:spTree>
    <p:extLst>
      <p:ext uri="{BB962C8B-B14F-4D97-AF65-F5344CB8AC3E}">
        <p14:creationId xmlns:p14="http://schemas.microsoft.com/office/powerpoint/2010/main" val="13873926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pPr marL="0" lvl="1" indent="0" algn="just">
              <a:lnSpc>
                <a:spcPct val="150000"/>
              </a:lnSpc>
              <a:spcBef>
                <a:spcPts val="1000"/>
              </a:spcBef>
              <a:buNone/>
            </a:pPr>
            <a:r>
              <a:rPr lang="tr-TR" sz="1400" dirty="0"/>
              <a:t>Gülmez, B. (2013). Evrensel bir kavram olarak kültür (İçinde: Kültür Tarihi). Eskişehir, Anadolu Üniversitesi Yayınları</a:t>
            </a:r>
            <a:r>
              <a:rPr lang="tr-TR" sz="1400" dirty="0" smtClean="0"/>
              <a:t>.</a:t>
            </a:r>
          </a:p>
          <a:p>
            <a:pPr marL="0" lvl="1" indent="0" algn="just">
              <a:lnSpc>
                <a:spcPct val="150000"/>
              </a:lnSpc>
              <a:spcBef>
                <a:spcPts val="1000"/>
              </a:spcBef>
              <a:buNone/>
            </a:pPr>
            <a:endParaRPr lang="tr-TR" sz="1400" dirty="0"/>
          </a:p>
          <a:p>
            <a:pPr marL="0" lvl="1" indent="0" algn="just">
              <a:lnSpc>
                <a:spcPct val="150000"/>
              </a:lnSpc>
              <a:spcBef>
                <a:spcPts val="1000"/>
              </a:spcBef>
              <a:buNone/>
            </a:pPr>
            <a:r>
              <a:rPr lang="tr-TR" sz="1400" dirty="0" smtClean="0"/>
              <a:t>Güvenç, B. (1995). Kültür ve Demokrasi. </a:t>
            </a:r>
            <a:r>
              <a:rPr lang="tr-TR" sz="1400" smtClean="0"/>
              <a:t>İstanbul, Gündoğan </a:t>
            </a:r>
            <a:r>
              <a:rPr lang="tr-TR" sz="1400" dirty="0" smtClean="0"/>
              <a:t>Yayınları.</a:t>
            </a:r>
            <a:endParaRPr lang="tr-TR" sz="1400" dirty="0"/>
          </a:p>
          <a:p>
            <a:pPr marL="0" lvl="1" indent="0" algn="just">
              <a:lnSpc>
                <a:spcPct val="150000"/>
              </a:lnSpc>
              <a:spcBef>
                <a:spcPts val="1000"/>
              </a:spcBef>
              <a:buNone/>
            </a:pPr>
            <a:endParaRPr lang="tr-TR" sz="2000" dirty="0">
              <a:hlinkClick r:id="rId2"/>
            </a:endParaRPr>
          </a:p>
          <a:p>
            <a:endParaRPr lang="tr-TR" dirty="0"/>
          </a:p>
        </p:txBody>
      </p:sp>
      <p:sp>
        <p:nvSpPr>
          <p:cNvPr id="4" name="Veri Yer Tutucusu 3"/>
          <p:cNvSpPr>
            <a:spLocks noGrp="1"/>
          </p:cNvSpPr>
          <p:nvPr>
            <p:ph type="dt" sz="half" idx="14"/>
          </p:nvPr>
        </p:nvSpPr>
        <p:spPr/>
        <p:txBody>
          <a:bodyPr/>
          <a:lstStyle/>
          <a:p>
            <a:fld id="{DE06E8B2-B2BA-4D82-A6F6-5140031C0A5D}" type="datetime1">
              <a:rPr lang="tr-TR" smtClean="0"/>
              <a:t>15.2.2018</a:t>
            </a:fld>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28</a:t>
            </a:fld>
            <a:endParaRPr lang="tr-TR"/>
          </a:p>
        </p:txBody>
      </p:sp>
      <p:sp>
        <p:nvSpPr>
          <p:cNvPr id="6" name="Altbilgi Yer Tutucusu 5"/>
          <p:cNvSpPr>
            <a:spLocks noGrp="1"/>
          </p:cNvSpPr>
          <p:nvPr>
            <p:ph type="ftr" sz="quarter" idx="16"/>
          </p:nvPr>
        </p:nvSpPr>
        <p:spPr/>
        <p:txBody>
          <a:bodyPr/>
          <a:lstStyle/>
          <a:p>
            <a:r>
              <a:rPr lang="tr-TR" smtClean="0"/>
              <a:t>Dr. Pınar KIZILHAN</a:t>
            </a:r>
            <a:endParaRPr lang="tr-TR"/>
          </a:p>
        </p:txBody>
      </p:sp>
    </p:spTree>
    <p:extLst>
      <p:ext uri="{BB962C8B-B14F-4D97-AF65-F5344CB8AC3E}">
        <p14:creationId xmlns:p14="http://schemas.microsoft.com/office/powerpoint/2010/main" val="3368750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539552" y="620688"/>
            <a:ext cx="7385248" cy="5853264"/>
          </a:xfrm>
        </p:spPr>
        <p:txBody>
          <a:bodyPr>
            <a:normAutofit fontScale="70000" lnSpcReduction="20000"/>
          </a:bodyPr>
          <a:lstStyle/>
          <a:p>
            <a:pPr marL="0" indent="0" algn="just">
              <a:lnSpc>
                <a:spcPct val="160000"/>
              </a:lnSpc>
              <a:buNone/>
            </a:pPr>
            <a:r>
              <a:rPr lang="tr-TR" b="1" i="1" dirty="0" smtClean="0"/>
              <a:t>Eğitim, Kültür ve Demokrasi İlişkisi</a:t>
            </a:r>
          </a:p>
          <a:p>
            <a:pPr algn="just">
              <a:lnSpc>
                <a:spcPct val="160000"/>
              </a:lnSpc>
            </a:pPr>
            <a:endParaRPr lang="tr-TR" b="1" i="1" dirty="0" smtClean="0"/>
          </a:p>
          <a:p>
            <a:pPr algn="just">
              <a:lnSpc>
                <a:spcPct val="160000"/>
              </a:lnSpc>
            </a:pPr>
            <a:r>
              <a:rPr lang="tr-TR" dirty="0" smtClean="0"/>
              <a:t>Toplumda </a:t>
            </a:r>
            <a:r>
              <a:rPr lang="tr-TR" dirty="0"/>
              <a:t>demokrasinin yerleşebilmesi ve gelişebilmesi, o toplumdaki insan davranışlarının örüntüsü olan </a:t>
            </a:r>
            <a:r>
              <a:rPr lang="tr-TR" b="1" i="1" dirty="0"/>
              <a:t>kültürün demokratikleşmesi</a:t>
            </a:r>
            <a:r>
              <a:rPr lang="tr-TR" dirty="0"/>
              <a:t>ni zorunlu kılmaktadır. Demokrasinin yerleşmesi ve gelişmesi, </a:t>
            </a:r>
            <a:r>
              <a:rPr lang="tr-TR" b="1" i="1" dirty="0"/>
              <a:t>demokratik kültür</a:t>
            </a:r>
            <a:r>
              <a:rPr lang="tr-TR" dirty="0"/>
              <a:t>ün ailede, okulda, çevrede ve toplumda yaşanmasıyla mümkün olur. Peki aile, okul, çevre ve toplumda bu </a:t>
            </a:r>
            <a:r>
              <a:rPr lang="tr-TR" b="1" i="1" dirty="0"/>
              <a:t>demokratik kültür </a:t>
            </a:r>
            <a:r>
              <a:rPr lang="tr-TR" dirty="0"/>
              <a:t>nasıl yerleşip gelişecektir? Aile ve medya gibi kurumların </a:t>
            </a:r>
            <a:r>
              <a:rPr lang="tr-TR" b="1" i="1" dirty="0"/>
              <a:t>demokratik bir kültür</a:t>
            </a:r>
            <a:r>
              <a:rPr lang="tr-TR" dirty="0"/>
              <a:t>ün oluşmasında katkısı olmakla birlikte, okulun bu sürece katkısı oldukça önemli bir yer tutmaktadır. Okullar, öğrencilere </a:t>
            </a:r>
            <a:r>
              <a:rPr lang="tr-TR" b="1" i="1" dirty="0"/>
              <a:t>demokratik kültür</a:t>
            </a:r>
            <a:r>
              <a:rPr lang="tr-TR" dirty="0"/>
              <a:t>ün gerektirdiği ortak bilgi, beceri ve değerleri sunarak onların demokratik sürece daha aktif katılan bireyler olarak yetişmelerine yardımcı </a:t>
            </a:r>
            <a:r>
              <a:rPr lang="tr-TR" dirty="0" smtClean="0"/>
              <a:t>olur</a:t>
            </a:r>
            <a:r>
              <a:rPr lang="tr-TR" dirty="0"/>
              <a:t> </a:t>
            </a:r>
            <a:r>
              <a:rPr lang="tr-TR" dirty="0" smtClean="0"/>
              <a:t>(MEB, Ortaöğretim Demokrasi ve İnsan Hakları Dersi Öğretim Programı, 2013).</a:t>
            </a:r>
            <a:endParaRPr lang="tr-TR" dirty="0"/>
          </a:p>
          <a:p>
            <a:endParaRPr lang="tr-TR" dirty="0"/>
          </a:p>
        </p:txBody>
      </p:sp>
      <p:sp>
        <p:nvSpPr>
          <p:cNvPr id="4" name="Veri Yer Tutucusu 3"/>
          <p:cNvSpPr>
            <a:spLocks noGrp="1"/>
          </p:cNvSpPr>
          <p:nvPr>
            <p:ph type="dt" sz="half" idx="14"/>
          </p:nvPr>
        </p:nvSpPr>
        <p:spPr/>
        <p:txBody>
          <a:bodyPr/>
          <a:lstStyle/>
          <a:p>
            <a:fld id="{DE06E8B2-B2BA-4D82-A6F6-5140031C0A5D}" type="datetime1">
              <a:rPr lang="tr-TR" smtClean="0"/>
              <a:t>15.2.2018</a:t>
            </a:fld>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3</a:t>
            </a:fld>
            <a:endParaRPr lang="tr-TR"/>
          </a:p>
        </p:txBody>
      </p:sp>
      <p:sp>
        <p:nvSpPr>
          <p:cNvPr id="6" name="Altbilgi Yer Tutucusu 5"/>
          <p:cNvSpPr>
            <a:spLocks noGrp="1"/>
          </p:cNvSpPr>
          <p:nvPr>
            <p:ph type="ftr" sz="quarter" idx="16"/>
          </p:nvPr>
        </p:nvSpPr>
        <p:spPr/>
        <p:txBody>
          <a:bodyPr/>
          <a:lstStyle/>
          <a:p>
            <a:r>
              <a:rPr lang="tr-TR" smtClean="0"/>
              <a:t>Dr. Pınar KIZILHAN</a:t>
            </a:r>
            <a:endParaRPr lang="tr-TR"/>
          </a:p>
        </p:txBody>
      </p:sp>
    </p:spTree>
    <p:extLst>
      <p:ext uri="{BB962C8B-B14F-4D97-AF65-F5344CB8AC3E}">
        <p14:creationId xmlns:p14="http://schemas.microsoft.com/office/powerpoint/2010/main" val="3641487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980728"/>
            <a:ext cx="7467600" cy="5493224"/>
          </a:xfrm>
        </p:spPr>
        <p:txBody>
          <a:bodyPr>
            <a:normAutofit/>
          </a:bodyPr>
          <a:lstStyle/>
          <a:p>
            <a:pPr lvl="1" algn="just">
              <a:lnSpc>
                <a:spcPct val="150000"/>
              </a:lnSpc>
            </a:pPr>
            <a:endParaRPr lang="tr-TR" dirty="0" smtClean="0"/>
          </a:p>
          <a:p>
            <a:pPr lvl="1" algn="just">
              <a:lnSpc>
                <a:spcPct val="150000"/>
              </a:lnSpc>
            </a:pPr>
            <a:r>
              <a:rPr lang="tr-TR" dirty="0" smtClean="0"/>
              <a:t>Demokrasi</a:t>
            </a:r>
            <a:r>
              <a:rPr lang="tr-TR" dirty="0"/>
              <a:t>, sadece bir politik yapı veya yönetim sistemi değil, aynı zamanda bir </a:t>
            </a:r>
            <a:r>
              <a:rPr lang="tr-TR" b="1" i="1" dirty="0"/>
              <a:t>yaşam tarzı</a:t>
            </a:r>
            <a:r>
              <a:rPr lang="tr-TR" dirty="0"/>
              <a:t>dır. </a:t>
            </a:r>
            <a:endParaRPr lang="tr-TR" dirty="0" smtClean="0"/>
          </a:p>
          <a:p>
            <a:pPr lvl="1" algn="just">
              <a:lnSpc>
                <a:spcPct val="150000"/>
              </a:lnSpc>
            </a:pPr>
            <a:endParaRPr lang="tr-TR" dirty="0"/>
          </a:p>
          <a:p>
            <a:pPr lvl="1" algn="just">
              <a:lnSpc>
                <a:spcPct val="150000"/>
              </a:lnSpc>
            </a:pPr>
            <a:r>
              <a:rPr lang="tr-TR" dirty="0" smtClean="0"/>
              <a:t>John </a:t>
            </a:r>
            <a:r>
              <a:rPr lang="tr-TR" dirty="0" err="1"/>
              <a:t>Dewey’in</a:t>
            </a:r>
            <a:r>
              <a:rPr lang="tr-TR" dirty="0"/>
              <a:t> belirttiği gibi demokrasi, bir yönetim yapısından daha fazla bir anlam ifade etmektedir; demokrasi, temelde ortak deneyimleri ve birlikte yaşamayı </a:t>
            </a:r>
            <a:r>
              <a:rPr lang="tr-TR" dirty="0" smtClean="0"/>
              <a:t>kapsamaktadır </a:t>
            </a:r>
            <a:r>
              <a:rPr lang="tr-TR" sz="1400" dirty="0" smtClean="0"/>
              <a:t>(MEB</a:t>
            </a:r>
            <a:r>
              <a:rPr lang="tr-TR" sz="1400" dirty="0"/>
              <a:t>, Ortaöğretim Demokrasi ve İnsan Hakları Dersi Öğretim Programı, 2013</a:t>
            </a:r>
            <a:r>
              <a:rPr lang="tr-TR" sz="1400" dirty="0" smtClean="0"/>
              <a:t>). </a:t>
            </a:r>
            <a:endParaRPr lang="tr-TR" sz="1400" dirty="0"/>
          </a:p>
          <a:p>
            <a:pPr lvl="1" algn="just">
              <a:lnSpc>
                <a:spcPct val="150000"/>
              </a:lnSpc>
            </a:pPr>
            <a:endParaRPr lang="tr-TR" dirty="0"/>
          </a:p>
        </p:txBody>
      </p:sp>
      <p:sp>
        <p:nvSpPr>
          <p:cNvPr id="4" name="Veri Yer Tutucusu 3"/>
          <p:cNvSpPr>
            <a:spLocks noGrp="1"/>
          </p:cNvSpPr>
          <p:nvPr>
            <p:ph type="dt" sz="half" idx="14"/>
          </p:nvPr>
        </p:nvSpPr>
        <p:spPr/>
        <p:txBody>
          <a:bodyPr/>
          <a:lstStyle/>
          <a:p>
            <a:fld id="{DE06E8B2-B2BA-4D82-A6F6-5140031C0A5D}" type="datetime1">
              <a:rPr lang="tr-TR" smtClean="0"/>
              <a:t>15.2.2018</a:t>
            </a:fld>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4</a:t>
            </a:fld>
            <a:endParaRPr lang="tr-TR"/>
          </a:p>
        </p:txBody>
      </p:sp>
      <p:sp>
        <p:nvSpPr>
          <p:cNvPr id="6" name="Altbilgi Yer Tutucusu 5"/>
          <p:cNvSpPr>
            <a:spLocks noGrp="1"/>
          </p:cNvSpPr>
          <p:nvPr>
            <p:ph type="ftr" sz="quarter" idx="16"/>
          </p:nvPr>
        </p:nvSpPr>
        <p:spPr/>
        <p:txBody>
          <a:bodyPr/>
          <a:lstStyle/>
          <a:p>
            <a:r>
              <a:rPr lang="tr-TR" smtClean="0"/>
              <a:t>Dr. Pınar KIZILHAN</a:t>
            </a:r>
            <a:endParaRPr lang="tr-TR"/>
          </a:p>
        </p:txBody>
      </p:sp>
    </p:spTree>
    <p:extLst>
      <p:ext uri="{BB962C8B-B14F-4D97-AF65-F5344CB8AC3E}">
        <p14:creationId xmlns:p14="http://schemas.microsoft.com/office/powerpoint/2010/main" val="1892012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kültür</a:t>
            </a:r>
            <a:endParaRPr lang="tr-TR" dirty="0"/>
          </a:p>
        </p:txBody>
      </p:sp>
      <p:sp>
        <p:nvSpPr>
          <p:cNvPr id="3" name="İçerik Yer Tutucusu 2"/>
          <p:cNvSpPr>
            <a:spLocks noGrp="1"/>
          </p:cNvSpPr>
          <p:nvPr>
            <p:ph sz="quarter" idx="1"/>
          </p:nvPr>
        </p:nvSpPr>
        <p:spPr/>
        <p:txBody>
          <a:bodyPr/>
          <a:lstStyle/>
          <a:p>
            <a:pPr lvl="1">
              <a:lnSpc>
                <a:spcPct val="150000"/>
              </a:lnSpc>
            </a:pPr>
            <a:endParaRPr lang="tr-TR" dirty="0" smtClean="0"/>
          </a:p>
          <a:p>
            <a:pPr lvl="1">
              <a:lnSpc>
                <a:spcPct val="150000"/>
              </a:lnSpc>
            </a:pPr>
            <a:r>
              <a:rPr lang="tr-TR" dirty="0" smtClean="0"/>
              <a:t>Latince ‘</a:t>
            </a:r>
            <a:r>
              <a:rPr lang="tr-TR" dirty="0" err="1" smtClean="0"/>
              <a:t>cultura</a:t>
            </a:r>
            <a:r>
              <a:rPr lang="tr-TR" dirty="0" smtClean="0"/>
              <a:t>’</a:t>
            </a:r>
          </a:p>
          <a:p>
            <a:pPr marL="365760" lvl="1" indent="0">
              <a:lnSpc>
                <a:spcPct val="150000"/>
              </a:lnSpc>
              <a:buNone/>
            </a:pPr>
            <a:r>
              <a:rPr lang="tr-TR" dirty="0" smtClean="0"/>
              <a:t>	Ekip ürün almak, üretmek, </a:t>
            </a:r>
          </a:p>
          <a:p>
            <a:pPr lvl="1">
              <a:lnSpc>
                <a:spcPct val="150000"/>
              </a:lnSpc>
            </a:pPr>
            <a:endParaRPr lang="tr-TR" dirty="0" smtClean="0"/>
          </a:p>
          <a:p>
            <a:pPr lvl="1">
              <a:lnSpc>
                <a:spcPct val="150000"/>
              </a:lnSpc>
            </a:pPr>
            <a:r>
              <a:rPr lang="tr-TR" dirty="0" err="1" smtClean="0"/>
              <a:t>Arapça’da</a:t>
            </a:r>
            <a:r>
              <a:rPr lang="tr-TR" dirty="0" smtClean="0"/>
              <a:t> hars</a:t>
            </a:r>
          </a:p>
          <a:p>
            <a:pPr marL="365760" lvl="1" indent="0">
              <a:lnSpc>
                <a:spcPct val="150000"/>
              </a:lnSpc>
              <a:buNone/>
            </a:pPr>
            <a:r>
              <a:rPr lang="tr-TR" dirty="0" smtClean="0"/>
              <a:t>	Toprağın işlenmesi</a:t>
            </a:r>
          </a:p>
          <a:p>
            <a:pPr lvl="1">
              <a:lnSpc>
                <a:spcPct val="150000"/>
              </a:lnSpc>
            </a:pPr>
            <a:endParaRPr lang="tr-TR" dirty="0" smtClean="0"/>
          </a:p>
          <a:p>
            <a:pPr lvl="1">
              <a:lnSpc>
                <a:spcPct val="150000"/>
              </a:lnSpc>
            </a:pPr>
            <a:r>
              <a:rPr lang="tr-TR" dirty="0" smtClean="0"/>
              <a:t>Ekin kültür sözcüğü ile eş anlamlıdır (Gülmez, 2013).  </a:t>
            </a:r>
            <a:endParaRPr lang="tr-TR" dirty="0"/>
          </a:p>
        </p:txBody>
      </p:sp>
      <p:sp>
        <p:nvSpPr>
          <p:cNvPr id="4" name="Veri Yer Tutucusu 3"/>
          <p:cNvSpPr>
            <a:spLocks noGrp="1"/>
          </p:cNvSpPr>
          <p:nvPr>
            <p:ph type="dt" sz="half" idx="14"/>
          </p:nvPr>
        </p:nvSpPr>
        <p:spPr/>
        <p:txBody>
          <a:bodyPr/>
          <a:lstStyle/>
          <a:p>
            <a:fld id="{032F72EE-A8B5-4E6F-BE2A-785E2D734747}"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3025263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pPr lvl="1" algn="just">
              <a:lnSpc>
                <a:spcPct val="150000"/>
              </a:lnSpc>
            </a:pPr>
            <a:r>
              <a:rPr lang="tr-TR" dirty="0"/>
              <a:t>Latince </a:t>
            </a:r>
            <a:r>
              <a:rPr lang="tr-TR" b="1" i="1" dirty="0" err="1"/>
              <a:t>Colere</a:t>
            </a:r>
            <a:r>
              <a:rPr lang="tr-TR" dirty="0"/>
              <a:t> fiilinden türemiş olan kültür terimi, 18. yy’ a kadar genellikle tarımsal etkinliklerde toprağı ıslah etme ve ürün yetiştirme gibi anlamlarda kullanılmıştır. </a:t>
            </a:r>
            <a:endParaRPr lang="tr-TR" dirty="0" smtClean="0"/>
          </a:p>
          <a:p>
            <a:pPr lvl="1" algn="just">
              <a:lnSpc>
                <a:spcPct val="150000"/>
              </a:lnSpc>
            </a:pPr>
            <a:endParaRPr lang="tr-TR" dirty="0"/>
          </a:p>
          <a:p>
            <a:pPr lvl="1" algn="just">
              <a:lnSpc>
                <a:spcPct val="150000"/>
              </a:lnSpc>
            </a:pPr>
            <a:r>
              <a:rPr lang="tr-TR" dirty="0" smtClean="0"/>
              <a:t>18</a:t>
            </a:r>
            <a:r>
              <a:rPr lang="tr-TR" dirty="0"/>
              <a:t>. yy’ dan itibaren Aydınlanma düşüncesiyle birlikte kültür terimi </a:t>
            </a:r>
            <a:r>
              <a:rPr lang="tr-TR" b="1" dirty="0"/>
              <a:t>toplumsal bir değer ve davranış biçimleri</a:t>
            </a:r>
            <a:r>
              <a:rPr lang="tr-TR" dirty="0"/>
              <a:t>ni ifade eden toplumsal bir anlam kazanmıştır. Aydınlanma’ dan itibaren kültür terimi </a:t>
            </a:r>
            <a:r>
              <a:rPr lang="tr-TR" b="1" dirty="0"/>
              <a:t>‘insan zihninin etkin olarak geliştirilmesi’ </a:t>
            </a:r>
            <a:r>
              <a:rPr lang="tr-TR" dirty="0"/>
              <a:t>anlamını da kazanmıştır. </a:t>
            </a:r>
          </a:p>
          <a:p>
            <a:endParaRPr lang="tr-TR" dirty="0"/>
          </a:p>
        </p:txBody>
      </p:sp>
      <p:sp>
        <p:nvSpPr>
          <p:cNvPr id="4" name="Veri Yer Tutucusu 3"/>
          <p:cNvSpPr>
            <a:spLocks noGrp="1"/>
          </p:cNvSpPr>
          <p:nvPr>
            <p:ph type="dt" sz="half" idx="14"/>
          </p:nvPr>
        </p:nvSpPr>
        <p:spPr/>
        <p:txBody>
          <a:bodyPr/>
          <a:lstStyle/>
          <a:p>
            <a:fld id="{189CE77B-E0F0-43E2-88DB-F3B194211319}"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6</a:t>
            </a:fld>
            <a:endParaRPr lang="tr-TR"/>
          </a:p>
        </p:txBody>
      </p:sp>
    </p:spTree>
    <p:extLst>
      <p:ext uri="{BB962C8B-B14F-4D97-AF65-F5344CB8AC3E}">
        <p14:creationId xmlns:p14="http://schemas.microsoft.com/office/powerpoint/2010/main" val="22413593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t>Kültür olgusunun üç anlam katmanı;</a:t>
            </a:r>
            <a:endParaRPr lang="tr-TR" sz="2800" dirty="0"/>
          </a:p>
        </p:txBody>
      </p:sp>
      <p:sp>
        <p:nvSpPr>
          <p:cNvPr id="3" name="İçerik Yer Tutucusu 2"/>
          <p:cNvSpPr>
            <a:spLocks noGrp="1"/>
          </p:cNvSpPr>
          <p:nvPr>
            <p:ph sz="quarter" idx="1"/>
          </p:nvPr>
        </p:nvSpPr>
        <p:spPr/>
        <p:txBody>
          <a:bodyPr/>
          <a:lstStyle/>
          <a:p>
            <a:pPr lvl="1" algn="just">
              <a:lnSpc>
                <a:spcPct val="150000"/>
              </a:lnSpc>
            </a:pPr>
            <a:r>
              <a:rPr lang="tr-TR" dirty="0"/>
              <a:t>Genel bir entelektüel, tinsel ve estetik gelişim süreci (uygarlık, medeniyet anlamında)</a:t>
            </a:r>
          </a:p>
          <a:p>
            <a:pPr algn="just">
              <a:lnSpc>
                <a:spcPct val="150000"/>
              </a:lnSpc>
            </a:pPr>
            <a:endParaRPr lang="tr-TR" dirty="0"/>
          </a:p>
          <a:p>
            <a:pPr lvl="1" algn="just">
              <a:lnSpc>
                <a:spcPct val="150000"/>
              </a:lnSpc>
            </a:pPr>
            <a:r>
              <a:rPr lang="tr-TR" dirty="0"/>
              <a:t>Entelektüel ve sanatsal ve etkinlik pratikleri (yüksek kültür anlamında)</a:t>
            </a:r>
          </a:p>
          <a:p>
            <a:pPr algn="just">
              <a:lnSpc>
                <a:spcPct val="150000"/>
              </a:lnSpc>
            </a:pPr>
            <a:endParaRPr lang="tr-TR" dirty="0"/>
          </a:p>
          <a:p>
            <a:pPr lvl="1" algn="just">
              <a:lnSpc>
                <a:spcPct val="150000"/>
              </a:lnSpc>
            </a:pPr>
            <a:r>
              <a:rPr lang="tr-TR" dirty="0"/>
              <a:t>Bir grubun ya da bir dönemin yaşam biçimi olarak kültür. </a:t>
            </a:r>
          </a:p>
          <a:p>
            <a:endParaRPr lang="tr-TR" dirty="0"/>
          </a:p>
        </p:txBody>
      </p:sp>
      <p:sp>
        <p:nvSpPr>
          <p:cNvPr id="4" name="Veri Yer Tutucusu 3"/>
          <p:cNvSpPr>
            <a:spLocks noGrp="1"/>
          </p:cNvSpPr>
          <p:nvPr>
            <p:ph type="dt" sz="half" idx="14"/>
          </p:nvPr>
        </p:nvSpPr>
        <p:spPr/>
        <p:txBody>
          <a:bodyPr/>
          <a:lstStyle/>
          <a:p>
            <a:fld id="{702A98C5-6C14-4ECC-8F57-3549CC4E3DB2}"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7</a:t>
            </a:fld>
            <a:endParaRPr lang="tr-TR"/>
          </a:p>
        </p:txBody>
      </p:sp>
    </p:spTree>
    <p:extLst>
      <p:ext uri="{BB962C8B-B14F-4D97-AF65-F5344CB8AC3E}">
        <p14:creationId xmlns:p14="http://schemas.microsoft.com/office/powerpoint/2010/main" val="16854386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smtClean="0"/>
              <a:t>O halde kültür,</a:t>
            </a:r>
          </a:p>
          <a:p>
            <a:endParaRPr lang="tr-TR" dirty="0"/>
          </a:p>
          <a:p>
            <a:pPr lvl="1"/>
            <a:r>
              <a:rPr lang="tr-TR" dirty="0"/>
              <a:t>i</a:t>
            </a:r>
            <a:r>
              <a:rPr lang="tr-TR" dirty="0" smtClean="0"/>
              <a:t>nsan hayatını düzenleyen bir değerdir,</a:t>
            </a:r>
          </a:p>
          <a:p>
            <a:endParaRPr lang="tr-TR" dirty="0"/>
          </a:p>
          <a:p>
            <a:pPr lvl="1"/>
            <a:r>
              <a:rPr lang="tr-TR" dirty="0" smtClean="0"/>
              <a:t>etkileşimdir, </a:t>
            </a:r>
          </a:p>
          <a:p>
            <a:pPr lvl="1"/>
            <a:endParaRPr lang="tr-TR" dirty="0" smtClean="0"/>
          </a:p>
          <a:p>
            <a:pPr lvl="1"/>
            <a:r>
              <a:rPr lang="tr-TR" dirty="0"/>
              <a:t>k</a:t>
            </a:r>
            <a:r>
              <a:rPr lang="tr-TR" dirty="0" smtClean="0"/>
              <a:t>ültürel çeşitliliği olumlu karşılamaktır,</a:t>
            </a:r>
          </a:p>
          <a:p>
            <a:pPr lvl="1"/>
            <a:endParaRPr lang="tr-TR" dirty="0"/>
          </a:p>
        </p:txBody>
      </p:sp>
      <p:sp>
        <p:nvSpPr>
          <p:cNvPr id="4" name="Veri Yer Tutucusu 3"/>
          <p:cNvSpPr>
            <a:spLocks noGrp="1"/>
          </p:cNvSpPr>
          <p:nvPr>
            <p:ph type="dt" sz="half" idx="14"/>
          </p:nvPr>
        </p:nvSpPr>
        <p:spPr/>
        <p:txBody>
          <a:bodyPr/>
          <a:lstStyle/>
          <a:p>
            <a:fld id="{DE06E8B2-B2BA-4D82-A6F6-5140031C0A5D}" type="datetime1">
              <a:rPr lang="tr-TR" smtClean="0"/>
              <a:t>15.2.2018</a:t>
            </a:fld>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8</a:t>
            </a:fld>
            <a:endParaRPr lang="tr-TR"/>
          </a:p>
        </p:txBody>
      </p:sp>
      <p:sp>
        <p:nvSpPr>
          <p:cNvPr id="6" name="Altbilgi Yer Tutucusu 5"/>
          <p:cNvSpPr>
            <a:spLocks noGrp="1"/>
          </p:cNvSpPr>
          <p:nvPr>
            <p:ph type="ftr" sz="quarter" idx="16"/>
          </p:nvPr>
        </p:nvSpPr>
        <p:spPr/>
        <p:txBody>
          <a:bodyPr/>
          <a:lstStyle/>
          <a:p>
            <a:r>
              <a:rPr lang="tr-TR" smtClean="0"/>
              <a:t>Dr. Pınar KIZILHAN</a:t>
            </a:r>
            <a:endParaRPr lang="tr-TR"/>
          </a:p>
        </p:txBody>
      </p:sp>
    </p:spTree>
    <p:extLst>
      <p:ext uri="{BB962C8B-B14F-4D97-AF65-F5344CB8AC3E}">
        <p14:creationId xmlns:p14="http://schemas.microsoft.com/office/powerpoint/2010/main" val="2471818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1" algn="just">
              <a:lnSpc>
                <a:spcPct val="150000"/>
              </a:lnSpc>
            </a:pPr>
            <a:r>
              <a:rPr lang="tr-TR" dirty="0" smtClean="0"/>
              <a:t>Tarihsel bilgiler, kültürün tüm toplumlarda mutlaka bir birikime dayandığını göstermektedir. Bu birikim,</a:t>
            </a:r>
          </a:p>
          <a:p>
            <a:pPr lvl="2" algn="just">
              <a:lnSpc>
                <a:spcPct val="150000"/>
              </a:lnSpc>
            </a:pPr>
            <a:endParaRPr lang="tr-TR" dirty="0" smtClean="0"/>
          </a:p>
          <a:p>
            <a:pPr lvl="2" algn="just">
              <a:lnSpc>
                <a:spcPct val="150000"/>
              </a:lnSpc>
            </a:pPr>
            <a:r>
              <a:rPr lang="tr-TR" i="1" dirty="0" smtClean="0"/>
              <a:t>İşleme</a:t>
            </a:r>
            <a:r>
              <a:rPr lang="tr-TR" dirty="0" smtClean="0"/>
              <a:t> (enerji, tarım, madencilik, av ve balıkçılık)</a:t>
            </a:r>
          </a:p>
          <a:p>
            <a:pPr lvl="2" algn="just">
              <a:lnSpc>
                <a:spcPct val="150000"/>
              </a:lnSpc>
            </a:pPr>
            <a:r>
              <a:rPr lang="tr-TR" i="1" dirty="0" smtClean="0"/>
              <a:t>Zanaat </a:t>
            </a:r>
            <a:r>
              <a:rPr lang="tr-TR" dirty="0" smtClean="0"/>
              <a:t>(tüketim eşyalarını ve mekanik nesneleri üretme)</a:t>
            </a:r>
          </a:p>
          <a:p>
            <a:pPr lvl="2" algn="just">
              <a:lnSpc>
                <a:spcPct val="150000"/>
              </a:lnSpc>
            </a:pPr>
            <a:r>
              <a:rPr lang="tr-TR" i="1" dirty="0" smtClean="0"/>
              <a:t>Dönüştürme</a:t>
            </a:r>
            <a:r>
              <a:rPr lang="tr-TR" dirty="0" smtClean="0"/>
              <a:t> (maddeyi dönüştürme, fiziksel, kimyasal, teknolojik olanaklarla başka bir nesneye dönüştürme; yaşam alanını dönüştürme; mimari, ulaşım) </a:t>
            </a:r>
            <a:r>
              <a:rPr lang="tr-TR" dirty="0"/>
              <a:t>(Gülmez, 2013).</a:t>
            </a:r>
          </a:p>
        </p:txBody>
      </p:sp>
      <p:sp>
        <p:nvSpPr>
          <p:cNvPr id="4" name="Veri Yer Tutucusu 3"/>
          <p:cNvSpPr>
            <a:spLocks noGrp="1"/>
          </p:cNvSpPr>
          <p:nvPr>
            <p:ph type="dt" sz="half" idx="14"/>
          </p:nvPr>
        </p:nvSpPr>
        <p:spPr/>
        <p:txBody>
          <a:bodyPr/>
          <a:lstStyle/>
          <a:p>
            <a:fld id="{372A6316-21CD-4576-921B-4DC559137041}" type="datetime1">
              <a:rPr lang="tr-TR" smtClean="0"/>
              <a:t>15.2.2018</a:t>
            </a:fld>
            <a:endParaRPr lang="tr-TR"/>
          </a:p>
        </p:txBody>
      </p:sp>
      <p:sp>
        <p:nvSpPr>
          <p:cNvPr id="5" name="Altbilgi Yer Tutucusu 4"/>
          <p:cNvSpPr>
            <a:spLocks noGrp="1"/>
          </p:cNvSpPr>
          <p:nvPr>
            <p:ph type="ftr" sz="quarter" idx="16"/>
          </p:nvPr>
        </p:nvSpPr>
        <p:spPr/>
        <p:txBody>
          <a:bodyPr/>
          <a:lstStyle/>
          <a:p>
            <a:r>
              <a:rPr lang="tr-TR" smtClean="0"/>
              <a:t>Dr. Pınar KIZILHAN</a:t>
            </a:r>
            <a:endParaRPr lang="tr-TR"/>
          </a:p>
        </p:txBody>
      </p:sp>
      <p:sp>
        <p:nvSpPr>
          <p:cNvPr id="6" name="Slayt Numarası Yer Tutucusu 5"/>
          <p:cNvSpPr>
            <a:spLocks noGrp="1"/>
          </p:cNvSpPr>
          <p:nvPr>
            <p:ph type="sldNum" sz="quarter" idx="15"/>
          </p:nvPr>
        </p:nvSpPr>
        <p:spPr/>
        <p:txBody>
          <a:bodyPr/>
          <a:lstStyle/>
          <a:p>
            <a:fld id="{F302176B-0E47-46AC-8F43-DAB4B8A37D06}" type="slidenum">
              <a:rPr lang="tr-TR" smtClean="0"/>
              <a:t>9</a:t>
            </a:fld>
            <a:endParaRPr lang="tr-TR"/>
          </a:p>
        </p:txBody>
      </p:sp>
    </p:spTree>
    <p:extLst>
      <p:ext uri="{BB962C8B-B14F-4D97-AF65-F5344CB8AC3E}">
        <p14:creationId xmlns:p14="http://schemas.microsoft.com/office/powerpoint/2010/main" val="24946212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199</TotalTime>
  <Words>1716</Words>
  <Application>Microsoft Office PowerPoint</Application>
  <PresentationFormat>Ekran Gösterisi (4:3)</PresentationFormat>
  <Paragraphs>215</Paragraphs>
  <Slides>28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28</vt:i4>
      </vt:variant>
    </vt:vector>
  </HeadingPairs>
  <TitlesOfParts>
    <vt:vector size="35" baseType="lpstr">
      <vt:lpstr>Calibri</vt:lpstr>
      <vt:lpstr>Century Schoolbook</vt:lpstr>
      <vt:lpstr>Times New Roman</vt:lpstr>
      <vt:lpstr>Verdana</vt:lpstr>
      <vt:lpstr>Wingdings</vt:lpstr>
      <vt:lpstr>Wingdings 2</vt:lpstr>
      <vt:lpstr>Cumba</vt:lpstr>
      <vt:lpstr>EĞİTİM, KÜLTÜR ve DEMOKRASİ</vt:lpstr>
      <vt:lpstr> Dersin amacı, </vt:lpstr>
      <vt:lpstr>PowerPoint Sunusu</vt:lpstr>
      <vt:lpstr>PowerPoint Sunusu</vt:lpstr>
      <vt:lpstr>kültür</vt:lpstr>
      <vt:lpstr>PowerPoint Sunusu</vt:lpstr>
      <vt:lpstr>Kültür olgusunun üç anlam katmanı;</vt:lpstr>
      <vt:lpstr>PowerPoint Sunusu</vt:lpstr>
      <vt:lpstr>PowerPoint Sunusu</vt:lpstr>
      <vt:lpstr>PowerPoint Sunusu</vt:lpstr>
      <vt:lpstr>PowerPoint Sunusu</vt:lpstr>
      <vt:lpstr>KÜLTÜR NEDİR?</vt:lpstr>
      <vt:lpstr>KÜLTÜR NEDİR?</vt:lpstr>
      <vt:lpstr>KÜLTÜRÜN ÖGELERİ</vt:lpstr>
      <vt:lpstr>KÜLTÜRÜN ÖZELLİKLERİ</vt:lpstr>
      <vt:lpstr>KÜLTÜRÜN ÖZELLİKLERİ</vt:lpstr>
      <vt:lpstr>KÜLTÜRÜ OLUŞTURAN PARÇALAR</vt:lpstr>
      <vt:lpstr>KÜLTÜRÜ OLUŞTURAN PARÇALAR</vt:lpstr>
      <vt:lpstr>KAYNAKÇA</vt:lpstr>
      <vt:lpstr>Bilimlerin odağında kültür Kültür tarihi, kültür felsefesi, Edebiyat,  kültürel antropoloji</vt:lpstr>
      <vt:lpstr>Bilimlerin odağında kültür </vt:lpstr>
      <vt:lpstr>Bilimlerin odağında kültür </vt:lpstr>
      <vt:lpstr>Bilimlerin odağında kültür </vt:lpstr>
      <vt:lpstr>Bilimlerin odağında kültür </vt:lpstr>
      <vt:lpstr>Bilimlerin odağında kültür </vt:lpstr>
      <vt:lpstr>PowerPoint Sunusu</vt:lpstr>
      <vt:lpstr>Bilimlerin odağında kültür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KÜLTÜR, DEMOKRASİ</dc:title>
  <dc:creator>öznur</dc:creator>
  <cp:lastModifiedBy>packardbellpc</cp:lastModifiedBy>
  <cp:revision>65</cp:revision>
  <dcterms:created xsi:type="dcterms:W3CDTF">2016-10-06T15:00:48Z</dcterms:created>
  <dcterms:modified xsi:type="dcterms:W3CDTF">2018-02-15T13:01:53Z</dcterms:modified>
</cp:coreProperties>
</file>