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60" r:id="rId4"/>
    <p:sldId id="270" r:id="rId5"/>
    <p:sldId id="272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54B0-605A-4345-83B3-99AEEC5BDB89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F4223CA-B0C0-4A27-AE46-1A44D678527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54B0-605A-4345-83B3-99AEEC5BDB89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223CA-B0C0-4A27-AE46-1A44D678527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54B0-605A-4345-83B3-99AEEC5BDB89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223CA-B0C0-4A27-AE46-1A44D678527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54B0-605A-4345-83B3-99AEEC5BDB89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223CA-B0C0-4A27-AE46-1A44D678527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54B0-605A-4345-83B3-99AEEC5BDB89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F4223CA-B0C0-4A27-AE46-1A44D678527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54B0-605A-4345-83B3-99AEEC5BDB89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223CA-B0C0-4A27-AE46-1A44D678527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54B0-605A-4345-83B3-99AEEC5BDB89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223CA-B0C0-4A27-AE46-1A44D678527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54B0-605A-4345-83B3-99AEEC5BDB89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223CA-B0C0-4A27-AE46-1A44D678527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54B0-605A-4345-83B3-99AEEC5BDB89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223CA-B0C0-4A27-AE46-1A44D678527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54B0-605A-4345-83B3-99AEEC5BDB89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223CA-B0C0-4A27-AE46-1A44D678527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E54B0-605A-4345-83B3-99AEEC5BDB89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F4223CA-B0C0-4A27-AE46-1A44D678527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61E54B0-605A-4345-83B3-99AEEC5BDB89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F4223CA-B0C0-4A27-AE46-1A44D678527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Numbers</a:t>
            </a:r>
            <a:r>
              <a:rPr lang="tr-TR" b="1" dirty="0" smtClean="0">
                <a:latin typeface="Comic Sans MS" pitchFamily="66" charset="0"/>
              </a:rPr>
              <a:t> in </a:t>
            </a:r>
            <a:r>
              <a:rPr lang="tr-TR" b="1" dirty="0" err="1" smtClean="0">
                <a:latin typeface="Comic Sans MS" pitchFamily="66" charset="0"/>
              </a:rPr>
              <a:t>English</a:t>
            </a:r>
            <a:endParaRPr lang="tr-TR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cap="all" dirty="0">
                <a:latin typeface="Comic Sans MS" pitchFamily="66" charset="0"/>
              </a:rPr>
              <a:t>ÖLÇÜLERİN </a:t>
            </a:r>
            <a:r>
              <a:rPr lang="tr-TR" sz="3000" b="1" cap="all" dirty="0" smtClean="0">
                <a:latin typeface="Comic Sans MS" pitchFamily="66" charset="0"/>
              </a:rPr>
              <a:t>OKUNUŞU</a:t>
            </a:r>
            <a:endParaRPr lang="tr-TR" sz="3000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6030"/>
                <a:gridCol w="5186370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>
                          <a:latin typeface="Comic Sans MS" pitchFamily="66" charset="0"/>
                        </a:rPr>
                        <a:t>Yazılı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Sözlü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60m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sixty meters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dirty="0">
                          <a:latin typeface="Comic Sans MS" pitchFamily="66" charset="0"/>
                        </a:rPr>
                        <a:t>25km/h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twenty-five kilometers per hour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dirty="0">
                          <a:latin typeface="Comic Sans MS" pitchFamily="66" charset="0"/>
                        </a:rPr>
                        <a:t>11ft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eleven feet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2L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two liters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3tbsp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three tablespoons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1tsp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dirty="0" err="1">
                          <a:latin typeface="Comic Sans MS" pitchFamily="66" charset="0"/>
                        </a:rPr>
                        <a:t>one</a:t>
                      </a:r>
                      <a:r>
                        <a:rPr lang="tr-TR" dirty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>
                          <a:latin typeface="Comic Sans MS" pitchFamily="66" charset="0"/>
                        </a:rPr>
                        <a:t>teaspoon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1967" marR="71967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54032"/>
          </a:xfrm>
        </p:spPr>
        <p:txBody>
          <a:bodyPr>
            <a:normAutofit/>
          </a:bodyPr>
          <a:lstStyle/>
          <a:p>
            <a:r>
              <a:rPr lang="tr-TR" sz="3000" b="1" cap="all" dirty="0">
                <a:latin typeface="Comic Sans MS" pitchFamily="66" charset="0"/>
              </a:rPr>
              <a:t>YILLARIN </a:t>
            </a:r>
            <a:r>
              <a:rPr lang="tr-TR" sz="3000" b="1" cap="all" dirty="0" smtClean="0">
                <a:latin typeface="Comic Sans MS" pitchFamily="66" charset="0"/>
              </a:rPr>
              <a:t>OKUNUŞU</a:t>
            </a:r>
            <a:endParaRPr lang="tr-TR" sz="3000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857224" y="928670"/>
          <a:ext cx="7772400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30"/>
                <a:gridCol w="5272070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1500" dirty="0">
                          <a:latin typeface="Comic Sans MS" pitchFamily="66" charset="0"/>
                        </a:rPr>
                        <a:t>Yazılı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500">
                          <a:latin typeface="Comic Sans MS" pitchFamily="66" charset="0"/>
                        </a:rPr>
                        <a:t>Sözlü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2014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>
                          <a:latin typeface="Comic Sans MS" pitchFamily="66" charset="0"/>
                        </a:rPr>
                        <a:t>twenty fourteen veya two thousand fourteen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2008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two thousand eight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2000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two thousand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1944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nineteen forty-four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1908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nineteen o eight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1900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nineteen hundred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1600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sixteen hundred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1256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twelve fifty-six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1006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ten o six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866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500">
                          <a:latin typeface="Comic Sans MS" pitchFamily="66" charset="0"/>
                        </a:rPr>
                        <a:t>eight hundred sixty-six veya eight sixty-six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25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twenty-five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3000 BC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>
                          <a:latin typeface="Comic Sans MS" pitchFamily="66" charset="0"/>
                        </a:rPr>
                        <a:t>three thousand BC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500" dirty="0">
                          <a:latin typeface="Comic Sans MS" pitchFamily="66" charset="0"/>
                        </a:rPr>
                        <a:t>3250 BC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500" dirty="0" err="1">
                          <a:latin typeface="Comic Sans MS" pitchFamily="66" charset="0"/>
                        </a:rPr>
                        <a:t>thirty</a:t>
                      </a:r>
                      <a:r>
                        <a:rPr lang="tr-TR" sz="1500" dirty="0">
                          <a:latin typeface="Comic Sans MS" pitchFamily="66" charset="0"/>
                        </a:rPr>
                        <a:t> </a:t>
                      </a:r>
                      <a:r>
                        <a:rPr lang="tr-TR" sz="1500" dirty="0" err="1">
                          <a:latin typeface="Comic Sans MS" pitchFamily="66" charset="0"/>
                        </a:rPr>
                        <a:t>two</a:t>
                      </a:r>
                      <a:r>
                        <a:rPr lang="tr-TR" sz="1500" dirty="0">
                          <a:latin typeface="Comic Sans MS" pitchFamily="66" charset="0"/>
                        </a:rPr>
                        <a:t> </a:t>
                      </a:r>
                      <a:r>
                        <a:rPr lang="tr-TR" sz="1500" dirty="0" err="1">
                          <a:latin typeface="Comic Sans MS" pitchFamily="66" charset="0"/>
                        </a:rPr>
                        <a:t>fifty</a:t>
                      </a:r>
                      <a:r>
                        <a:rPr lang="tr-TR" sz="1500" dirty="0">
                          <a:latin typeface="Comic Sans MS" pitchFamily="66" charset="0"/>
                        </a:rPr>
                        <a:t> BC</a:t>
                      </a:r>
                    </a:p>
                  </a:txBody>
                  <a:tcPr marL="71967" marR="71967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cap="all" dirty="0" smtClean="0">
                <a:latin typeface="Comic Sans MS" pitchFamily="66" charset="0"/>
              </a:rPr>
              <a:t>“0” </a:t>
            </a:r>
            <a:r>
              <a:rPr lang="tr-TR" sz="3000" b="1" cap="all" dirty="0">
                <a:latin typeface="Comic Sans MS" pitchFamily="66" charset="0"/>
              </a:rPr>
              <a:t>NASIL </a:t>
            </a:r>
            <a:r>
              <a:rPr lang="tr-TR" sz="3000" b="1" cap="all" dirty="0" smtClean="0">
                <a:latin typeface="Comic Sans MS" pitchFamily="66" charset="0"/>
              </a:rPr>
              <a:t>OKUNUR</a:t>
            </a:r>
            <a:endParaRPr lang="tr-TR" sz="3000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295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1650"/>
                <a:gridCol w="5900750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>
                          <a:latin typeface="Comic Sans MS" pitchFamily="66" charset="0"/>
                        </a:rPr>
                        <a:t>Okunuşu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Kullanım Yeri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dirty="0" err="1">
                          <a:latin typeface="Comic Sans MS" pitchFamily="66" charset="0"/>
                        </a:rPr>
                        <a:t>zero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Sayının kendisi, ondalık sayılarda, yüzdelerde, telefon numaralarında ve bazı kalıplaşmış ifadelerde okunurken kullanılır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o (the letter name)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Yıl, adres, zaman ve ısı dereceleri okunurken kullanılır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nil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Spor skorları bildirilirken kullanılır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nought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dirty="0">
                          <a:latin typeface="Comic Sans MS" pitchFamily="66" charset="0"/>
                        </a:rPr>
                        <a:t>ABD’de kullanılmaz</a:t>
                      </a:r>
                    </a:p>
                  </a:txBody>
                  <a:tcPr marL="71967" marR="71967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>
            <a:normAutofit/>
          </a:bodyPr>
          <a:lstStyle/>
          <a:p>
            <a:r>
              <a:rPr lang="tr-TR" sz="3000" b="1" cap="all" dirty="0" smtClean="0">
                <a:latin typeface="Comic Sans MS" pitchFamily="66" charset="0"/>
              </a:rPr>
              <a:t>ÖRNEKLER</a:t>
            </a:r>
            <a:endParaRPr lang="tr-TR" sz="3000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642910" y="1142984"/>
          <a:ext cx="77724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3886200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 dirty="0">
                          <a:latin typeface="Comic Sans MS" pitchFamily="66" charset="0"/>
                        </a:rPr>
                        <a:t>Yazılı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latin typeface="Comic Sans MS" pitchFamily="66" charset="0"/>
                        </a:rPr>
                        <a:t>Sözlü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>
                          <a:latin typeface="Comic Sans MS" pitchFamily="66" charset="0"/>
                        </a:rPr>
                        <a:t>3.04+2.02=5.06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latin typeface="Comic Sans MS" pitchFamily="66" charset="0"/>
                        </a:rPr>
                        <a:t>Three point zero four plus two point zero two makes five point zero six.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latin typeface="Comic Sans MS" pitchFamily="66" charset="0"/>
                        </a:rPr>
                        <a:t>There is a 0% chance of rain.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latin typeface="Comic Sans MS" pitchFamily="66" charset="0"/>
                        </a:rPr>
                        <a:t>There is a zero percent chance of rain.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latin typeface="Comic Sans MS" pitchFamily="66" charset="0"/>
                        </a:rPr>
                        <a:t>The temperature is -20⁰C.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latin typeface="Comic Sans MS" pitchFamily="66" charset="0"/>
                        </a:rPr>
                        <a:t>The temperature is twenty degrees below zero.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latin typeface="Comic Sans MS" pitchFamily="66" charset="0"/>
                        </a:rPr>
                        <a:t>You can reach me at 0171 390 1062.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latin typeface="Comic Sans MS" pitchFamily="66" charset="0"/>
                        </a:rPr>
                        <a:t>You can reach me at zero one seven one, three nine zero, one zero six two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latin typeface="Comic Sans MS" pitchFamily="66" charset="0"/>
                        </a:rPr>
                        <a:t>I live at 4604 Smith Street.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latin typeface="Comic Sans MS" pitchFamily="66" charset="0"/>
                        </a:rPr>
                        <a:t>I live at forty-six o four Smith Street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latin typeface="Comic Sans MS" pitchFamily="66" charset="0"/>
                        </a:rPr>
                        <a:t>He became king in 1409.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latin typeface="Comic Sans MS" pitchFamily="66" charset="0"/>
                        </a:rPr>
                        <a:t>He became king in fourteen o nine.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I waited until 4:05.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latin typeface="Comic Sans MS" pitchFamily="66" charset="0"/>
                        </a:rPr>
                        <a:t>I waited until four o five.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The score was 4-0.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latin typeface="Comic Sans MS" pitchFamily="66" charset="0"/>
                        </a:rPr>
                        <a:t>The score was four nil.</a:t>
                      </a:r>
                    </a:p>
                  </a:txBody>
                  <a:tcPr marL="71967" marR="71967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285728"/>
            <a:ext cx="7772400" cy="582594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latin typeface="Comic Sans MS" pitchFamily="66" charset="0"/>
              </a:rPr>
              <a:t>Numbers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714348" y="1000108"/>
          <a:ext cx="7772400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2590800"/>
                <a:gridCol w="2590800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>
                          <a:latin typeface="Comic Sans MS" pitchFamily="66" charset="0"/>
                        </a:rPr>
                        <a:t>Sayı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Sayma Sayısı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Sıra Sayısı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dirty="0">
                          <a:latin typeface="Comic Sans MS" pitchFamily="66" charset="0"/>
                        </a:rPr>
                        <a:t>1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one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first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2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two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second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3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three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third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4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four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fourth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5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five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fifth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6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six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sixth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7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seven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seventh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8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eight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eighth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9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nine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ninth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10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ten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dirty="0" err="1">
                          <a:latin typeface="Comic Sans MS" pitchFamily="66" charset="0"/>
                        </a:rPr>
                        <a:t>tenth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1967" marR="71967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449592"/>
            <a:ext cx="7772400" cy="582594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latin typeface="Comic Sans MS" pitchFamily="66" charset="0"/>
              </a:rPr>
              <a:t>Numbers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714348" y="1163972"/>
          <a:ext cx="7772400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2590800"/>
                <a:gridCol w="2590800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>
                          <a:latin typeface="Comic Sans MS" pitchFamily="66" charset="0"/>
                        </a:rPr>
                        <a:t>Sayı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Sayma Sayısı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Sıra Sayısı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dirty="0">
                          <a:latin typeface="Comic Sans MS" pitchFamily="66" charset="0"/>
                        </a:rPr>
                        <a:t>11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eleven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eleventh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12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twelve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twelfth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13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thirteen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thirteenth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14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fourteen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fourteenth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15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fifteen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fifteenth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16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sixteen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sixteenth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17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seventeen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seventeenth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18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eighteen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eighteenth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19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nineteen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nineteenth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20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dirty="0" err="1">
                          <a:latin typeface="Comic Sans MS" pitchFamily="66" charset="0"/>
                        </a:rPr>
                        <a:t>twentieth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1967" marR="71967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214290"/>
            <a:ext cx="7772400" cy="582594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latin typeface="Comic Sans MS" pitchFamily="66" charset="0"/>
              </a:rPr>
              <a:t>Numbers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642910" y="928670"/>
          <a:ext cx="77724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2590800"/>
                <a:gridCol w="2590800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>
                          <a:latin typeface="Comic Sans MS" pitchFamily="66" charset="0"/>
                        </a:rPr>
                        <a:t>Sayı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Sayma Sayısı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Sıra Sayısı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dirty="0">
                          <a:latin typeface="Comic Sans MS" pitchFamily="66" charset="0"/>
                        </a:rPr>
                        <a:t>21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twenty-one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twenty-first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22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twenty-two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twenty-second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23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twenty-three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twenty-third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24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twenty-four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twenty-fourth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25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twenty-five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twenty-fifth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26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twenty-six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twenty-sixth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27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twenty-seven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twenty-seventh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28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twenty-eight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twenty-eighth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29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twenty-nine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twenty-ninth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30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thirty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thirtieth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31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thirty-one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dirty="0" err="1">
                          <a:latin typeface="Comic Sans MS" pitchFamily="66" charset="0"/>
                        </a:rPr>
                        <a:t>thirty</a:t>
                      </a:r>
                      <a:r>
                        <a:rPr lang="tr-TR" dirty="0">
                          <a:latin typeface="Comic Sans MS" pitchFamily="66" charset="0"/>
                        </a:rPr>
                        <a:t>-</a:t>
                      </a:r>
                      <a:r>
                        <a:rPr lang="tr-TR" dirty="0" err="1">
                          <a:latin typeface="Comic Sans MS" pitchFamily="66" charset="0"/>
                        </a:rPr>
                        <a:t>first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1967" marR="71967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214290"/>
            <a:ext cx="7772400" cy="582594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latin typeface="Comic Sans MS" pitchFamily="66" charset="0"/>
              </a:rPr>
              <a:t>Numbers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785786" y="857232"/>
          <a:ext cx="7572428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5316"/>
                <a:gridCol w="3372970"/>
                <a:gridCol w="2524142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 dirty="0">
                          <a:latin typeface="Comic Sans MS" pitchFamily="66" charset="0"/>
                        </a:rPr>
                        <a:t>Sayı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latin typeface="Comic Sans MS" pitchFamily="66" charset="0"/>
                        </a:rPr>
                        <a:t>Sayma Sayısı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latin typeface="Comic Sans MS" pitchFamily="66" charset="0"/>
                        </a:rPr>
                        <a:t>Sıra Sayısı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>
                          <a:latin typeface="Comic Sans MS" pitchFamily="66" charset="0"/>
                        </a:rPr>
                        <a:t>40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forty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fortieth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50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fifty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fiftieth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60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sixty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sixtieth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70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seventy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seventieth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80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eighty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eightieth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90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ninety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ninetieth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100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one hundred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hundredth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500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five hundred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five hundredth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1,000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one thousand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thousandth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1,500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latin typeface="Comic Sans MS" pitchFamily="66" charset="0"/>
                        </a:rPr>
                        <a:t>one thousand five hundred, veya fifteen hundred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one thousand five hundredth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100,000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one hundred thousand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hundred thousandth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1,000,000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>
                          <a:latin typeface="Comic Sans MS" pitchFamily="66" charset="0"/>
                        </a:rPr>
                        <a:t>one million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600" dirty="0" err="1">
                          <a:latin typeface="Comic Sans MS" pitchFamily="66" charset="0"/>
                        </a:rPr>
                        <a:t>millionth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71967" marR="71967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cap="all" dirty="0">
                <a:latin typeface="Comic Sans MS" pitchFamily="66" charset="0"/>
              </a:rPr>
              <a:t>ONDALIK SAYILARIN </a:t>
            </a:r>
            <a:r>
              <a:rPr lang="tr-TR" sz="3000" b="1" cap="all" dirty="0" smtClean="0">
                <a:latin typeface="Comic Sans MS" pitchFamily="66" charset="0"/>
              </a:rPr>
              <a:t>OKUNUŞU</a:t>
            </a:r>
            <a:endParaRPr lang="tr-TR" sz="3000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3886200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>
                          <a:latin typeface="Comic Sans MS" pitchFamily="66" charset="0"/>
                        </a:rPr>
                        <a:t>Yazılı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Sözlü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0.5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point five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0.25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point two five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0.73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point seven three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0.05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point zero five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0.6529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latin typeface="Comic Sans MS" pitchFamily="66" charset="0"/>
                        </a:rPr>
                        <a:t>point six five two nine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2.95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dirty="0" err="1">
                          <a:latin typeface="Comic Sans MS" pitchFamily="66" charset="0"/>
                        </a:rPr>
                        <a:t>two</a:t>
                      </a:r>
                      <a:r>
                        <a:rPr lang="tr-TR" dirty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>
                          <a:latin typeface="Comic Sans MS" pitchFamily="66" charset="0"/>
                        </a:rPr>
                        <a:t>point</a:t>
                      </a:r>
                      <a:r>
                        <a:rPr lang="tr-TR" dirty="0">
                          <a:latin typeface="Comic Sans MS" pitchFamily="66" charset="0"/>
                        </a:rPr>
                        <a:t> nine </a:t>
                      </a:r>
                      <a:r>
                        <a:rPr lang="tr-TR" dirty="0" err="1">
                          <a:latin typeface="Comic Sans MS" pitchFamily="66" charset="0"/>
                        </a:rPr>
                        <a:t>five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1967" marR="71967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cap="all" dirty="0">
                <a:latin typeface="Comic Sans MS" pitchFamily="66" charset="0"/>
              </a:rPr>
              <a:t>KESİRLİ SAYILARIN </a:t>
            </a:r>
            <a:r>
              <a:rPr lang="tr-TR" sz="3000" b="1" cap="all" dirty="0" smtClean="0">
                <a:latin typeface="Comic Sans MS" pitchFamily="66" charset="0"/>
              </a:rPr>
              <a:t>OKUNUŞU</a:t>
            </a:r>
            <a:endParaRPr lang="tr-TR" sz="3000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3886200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>
                          <a:latin typeface="Comic Sans MS" pitchFamily="66" charset="0"/>
                        </a:rPr>
                        <a:t>Yazılı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Sözlü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1/3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one third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3/4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three fourths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5/6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five sixths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1/2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one half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3/2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dirty="0" err="1">
                          <a:latin typeface="Comic Sans MS" pitchFamily="66" charset="0"/>
                        </a:rPr>
                        <a:t>three</a:t>
                      </a:r>
                      <a:r>
                        <a:rPr lang="tr-TR" dirty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>
                          <a:latin typeface="Comic Sans MS" pitchFamily="66" charset="0"/>
                        </a:rPr>
                        <a:t>halves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1967" marR="71967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cap="all" dirty="0">
                <a:latin typeface="Comic Sans MS" pitchFamily="66" charset="0"/>
              </a:rPr>
              <a:t>YÜZDELERİN </a:t>
            </a:r>
            <a:r>
              <a:rPr lang="tr-TR" sz="3000" b="1" cap="all" dirty="0" smtClean="0">
                <a:latin typeface="Comic Sans MS" pitchFamily="66" charset="0"/>
              </a:rPr>
              <a:t>OKUNUŞU</a:t>
            </a:r>
            <a:endParaRPr lang="tr-TR" sz="3000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3886200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>
                          <a:latin typeface="Comic Sans MS" pitchFamily="66" charset="0"/>
                        </a:rPr>
                        <a:t>Yazılı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Okunuşu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dirty="0">
                          <a:latin typeface="Comic Sans MS" pitchFamily="66" charset="0"/>
                        </a:rPr>
                        <a:t>5%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five percent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25%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twenty-five percent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36.25%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latin typeface="Comic Sans MS" pitchFamily="66" charset="0"/>
                        </a:rPr>
                        <a:t>thirty-six point two five percent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100%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one hundred percent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400%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dirty="0" err="1">
                          <a:latin typeface="Comic Sans MS" pitchFamily="66" charset="0"/>
                        </a:rPr>
                        <a:t>four</a:t>
                      </a:r>
                      <a:r>
                        <a:rPr lang="tr-TR" dirty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>
                          <a:latin typeface="Comic Sans MS" pitchFamily="66" charset="0"/>
                        </a:rPr>
                        <a:t>hundred</a:t>
                      </a:r>
                      <a:r>
                        <a:rPr lang="tr-TR" dirty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>
                          <a:latin typeface="Comic Sans MS" pitchFamily="66" charset="0"/>
                        </a:rPr>
                        <a:t>percent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1967" marR="71967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cap="all" dirty="0">
                <a:latin typeface="Comic Sans MS" pitchFamily="66" charset="0"/>
              </a:rPr>
              <a:t>PARA TUTARININ </a:t>
            </a:r>
            <a:r>
              <a:rPr lang="tr-TR" sz="3000" b="1" cap="all" dirty="0" smtClean="0">
                <a:latin typeface="Comic Sans MS" pitchFamily="66" charset="0"/>
              </a:rPr>
              <a:t>OKUNUŞU</a:t>
            </a:r>
            <a:endParaRPr lang="tr-TR" sz="3000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3022"/>
                <a:gridCol w="6329378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>
                          <a:latin typeface="Comic Sans MS" pitchFamily="66" charset="0"/>
                        </a:rPr>
                        <a:t>Yazılı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Sözlü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25$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twenty-five dollars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52€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fifty-two euros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140₤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latin typeface="Comic Sans MS" pitchFamily="66" charset="0"/>
                        </a:rPr>
                        <a:t>one hundred and forty pounds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$43.25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latin typeface="Comic Sans MS" pitchFamily="66" charset="0"/>
                        </a:rPr>
                        <a:t>forty-three dollars and twenty-five cents (günlük konuşmada "forty-three twenty-five" şeklinde kısaltılır)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€12.66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twelve euros sixty-six</a:t>
                      </a:r>
                    </a:p>
                  </a:txBody>
                  <a:tcPr marL="71967" marR="71967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latin typeface="Comic Sans MS" pitchFamily="66" charset="0"/>
                        </a:rPr>
                        <a:t>₤10.50</a:t>
                      </a:r>
                    </a:p>
                  </a:txBody>
                  <a:tcPr marL="71967" marR="71967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dirty="0">
                          <a:latin typeface="Comic Sans MS" pitchFamily="66" charset="0"/>
                        </a:rPr>
                        <a:t>ten </a:t>
                      </a:r>
                      <a:r>
                        <a:rPr lang="tr-TR" dirty="0" err="1">
                          <a:latin typeface="Comic Sans MS" pitchFamily="66" charset="0"/>
                        </a:rPr>
                        <a:t>pounds</a:t>
                      </a:r>
                      <a:r>
                        <a:rPr lang="tr-TR" dirty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>
                          <a:latin typeface="Comic Sans MS" pitchFamily="66" charset="0"/>
                        </a:rPr>
                        <a:t>fifty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1967" marR="71967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82</TotalTime>
  <Words>564</Words>
  <Application>Microsoft Office PowerPoint</Application>
  <PresentationFormat>Ekran Gösterisi (4:3)</PresentationFormat>
  <Paragraphs>276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Hisse Senedi</vt:lpstr>
      <vt:lpstr>Numbers in English</vt:lpstr>
      <vt:lpstr>Numbers</vt:lpstr>
      <vt:lpstr>Numbers</vt:lpstr>
      <vt:lpstr>Numbers</vt:lpstr>
      <vt:lpstr>Numbers</vt:lpstr>
      <vt:lpstr>ONDALIK SAYILARIN OKUNUŞU</vt:lpstr>
      <vt:lpstr>KESİRLİ SAYILARIN OKUNUŞU</vt:lpstr>
      <vt:lpstr>YÜZDELERİN OKUNUŞU</vt:lpstr>
      <vt:lpstr>PARA TUTARININ OKUNUŞU</vt:lpstr>
      <vt:lpstr>ÖLÇÜLERİN OKUNUŞU</vt:lpstr>
      <vt:lpstr>YILLARIN OKUNUŞU</vt:lpstr>
      <vt:lpstr>“0” NASIL OKUNUR</vt:lpstr>
      <vt:lpstr>ÖRNEKLER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2</cp:revision>
  <dcterms:created xsi:type="dcterms:W3CDTF">2020-05-08T21:22:38Z</dcterms:created>
  <dcterms:modified xsi:type="dcterms:W3CDTF">2020-05-09T04:00:35Z</dcterms:modified>
</cp:coreProperties>
</file>