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8" r:id="rId4"/>
    <p:sldId id="261" r:id="rId5"/>
    <p:sldId id="257" r:id="rId6"/>
    <p:sldId id="260" r:id="rId7"/>
    <p:sldId id="265" r:id="rId8"/>
    <p:sldId id="264" r:id="rId9"/>
    <p:sldId id="259" r:id="rId10"/>
    <p:sldId id="263" r:id="rId11"/>
    <p:sldId id="262"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5C55FC8F-1BD9-481E-BC8E-36CE46060926}" type="datetimeFigureOut">
              <a:rPr lang="en-US" smtClean="0"/>
              <a:t>3/4/2020</a:t>
            </a:fld>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BCA2C367-1342-440A-9BAF-2477ECA8D3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5FC8F-1BD9-481E-BC8E-36CE46060926}" type="datetimeFigureOut">
              <a:rPr lang="en-US" smtClean="0"/>
              <a:t>3/4/2020</a:t>
            </a:fld>
            <a:endParaRPr lang="en-US"/>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2C367-1342-440A-9BAF-2477ECA8D3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glad.org/overview/second-parent-adoption/massachusetts/" TargetMode="External"/><Relationship Id="rId2" Type="http://schemas.openxmlformats.org/officeDocument/2006/relationships/hyperlink" Target="http://www.lgbtmap.org/equality-maps/foster_and_adoption_laws/second_parent_adoption_law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health.harvard.edu/staying-healthy/how-much-calcium-do-you-really-nee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enterforparentingeducation.org/library-of-articles/healthy-communication/the-skill-of-listenin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ell.com/current-biology/pdfExtended/S0960-9822(19)30098-3"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cbi.nlm.nih.gov/pubmed/27743803" TargetMode="External"/><Relationship Id="rId2" Type="http://schemas.openxmlformats.org/officeDocument/2006/relationships/hyperlink" Target="https://www.health.harvard.edu/blog/too-little-sleep-and-too-much-weight-a-dangerous-duo-201510078396"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solidFill>
                <a:schemeClr val="accent4">
                  <a:lumMod val="75000"/>
                </a:schemeClr>
              </a:solidFill>
            </a:endParaRPr>
          </a:p>
        </p:txBody>
      </p:sp>
      <p:sp>
        <p:nvSpPr>
          <p:cNvPr id="3" name="2 Alt Başlık"/>
          <p:cNvSpPr>
            <a:spLocks noGrp="1"/>
          </p:cNvSpPr>
          <p:nvPr>
            <p:ph type="subTitle" idx="1"/>
          </p:nvPr>
        </p:nvSpPr>
        <p:spPr/>
        <p:txBody>
          <a:bodyPr/>
          <a:lstStyle/>
          <a:p>
            <a:r>
              <a:rPr lang="en-US" dirty="0" smtClean="0"/>
              <a:t>Paragraph Analysis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20000"/>
          </a:bodyPr>
          <a:lstStyle/>
          <a:p>
            <a:r>
              <a:rPr lang="en-US" dirty="0"/>
              <a:t>Sleep is a mysterious thing. It’s often unclear why some people sleep more or less than others, or why certain sleep disorders (such as insomnia or sleep apnea) affect so many people while sparing others. At a time when there’s so much media emphasis on the importance of getting enough sleep, this new study raises the possibility that more sleep may not always be a good thing. Still, we’ll need additional research on the question of whether more sleep is hazardous before making any firm recommendations to limit sleep duration.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7500" lnSpcReduction="20000"/>
          </a:bodyPr>
          <a:lstStyle/>
          <a:p>
            <a:r>
              <a:rPr lang="en-US" dirty="0"/>
              <a:t>Fewer than 20 </a:t>
            </a:r>
            <a:r>
              <a:rPr lang="en-US" dirty="0">
                <a:hlinkClick r:id="rId2"/>
              </a:rPr>
              <a:t>US states and territories</a:t>
            </a:r>
            <a:r>
              <a:rPr lang="en-US" dirty="0"/>
              <a:t> currently permit co-parent adoptions for same-gender parents. In those states, the process varies widely. </a:t>
            </a:r>
            <a:r>
              <a:rPr lang="en-US" dirty="0">
                <a:hlinkClick r:id="rId3"/>
              </a:rPr>
              <a:t>In Massachusetts</a:t>
            </a:r>
            <a:r>
              <a:rPr lang="en-US" dirty="0"/>
              <a:t>, the paperwork is simple enough that parents can file it themselves without the help of a lawyer. In Rhode Island, a family lawyer must file the paperwork, and the </a:t>
            </a:r>
            <a:r>
              <a:rPr lang="en-US" dirty="0" err="1"/>
              <a:t>nongestational</a:t>
            </a:r>
            <a:r>
              <a:rPr lang="en-US" dirty="0"/>
              <a:t> parent must complete numerous steps before the whole family goes to court. Required steps might include: a physical exam; submission of tax returns; fingerprinting for a criminal background check; character letters; a lengthy questionnaire about the parent’s own childhood and parenting beliefs; an advertisement posted in a newspaper to find the donor; and a visit from a social worker to assess the safety of the family’s home.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85000" lnSpcReduction="10000"/>
          </a:bodyPr>
          <a:lstStyle/>
          <a:p>
            <a:r>
              <a:rPr lang="tr-TR" dirty="0" err="1" smtClean="0"/>
              <a:t>Paragraph</a:t>
            </a:r>
            <a:r>
              <a:rPr lang="tr-TR" dirty="0" smtClean="0"/>
              <a:t> </a:t>
            </a:r>
            <a:r>
              <a:rPr lang="tr-TR" dirty="0" err="1" smtClean="0"/>
              <a:t>Analysis</a:t>
            </a:r>
            <a:r>
              <a:rPr lang="tr-TR" dirty="0" smtClean="0"/>
              <a:t>: </a:t>
            </a:r>
            <a:r>
              <a:rPr lang="tr-TR" dirty="0" err="1" smtClean="0"/>
              <a:t>The</a:t>
            </a:r>
            <a:r>
              <a:rPr lang="tr-TR" dirty="0" smtClean="0"/>
              <a:t> </a:t>
            </a:r>
            <a:r>
              <a:rPr lang="tr-TR" dirty="0" err="1" smtClean="0"/>
              <a:t>following</a:t>
            </a:r>
            <a:r>
              <a:rPr lang="tr-TR" dirty="0" smtClean="0"/>
              <a:t> </a:t>
            </a:r>
            <a:r>
              <a:rPr lang="tr-TR" dirty="0" err="1" smtClean="0"/>
              <a:t>paragraphs</a:t>
            </a:r>
            <a:r>
              <a:rPr lang="tr-TR" dirty="0" smtClean="0"/>
              <a:t> </a:t>
            </a:r>
            <a:r>
              <a:rPr lang="tr-TR" dirty="0" err="1" smtClean="0"/>
              <a:t>have</a:t>
            </a:r>
            <a:r>
              <a:rPr lang="tr-TR" dirty="0" smtClean="0"/>
              <a:t> </a:t>
            </a:r>
            <a:r>
              <a:rPr lang="tr-TR" dirty="0" err="1" smtClean="0"/>
              <a:t>been</a:t>
            </a:r>
            <a:r>
              <a:rPr lang="tr-TR" dirty="0" smtClean="0"/>
              <a:t> </a:t>
            </a:r>
            <a:r>
              <a:rPr lang="tr-TR" dirty="0" err="1" smtClean="0"/>
              <a:t>taken</a:t>
            </a:r>
            <a:r>
              <a:rPr lang="tr-TR" dirty="0" smtClean="0"/>
              <a:t> </a:t>
            </a:r>
            <a:r>
              <a:rPr lang="tr-TR" dirty="0" err="1" smtClean="0"/>
              <a:t>from</a:t>
            </a:r>
            <a:r>
              <a:rPr lang="tr-TR" dirty="0" smtClean="0"/>
              <a:t> </a:t>
            </a:r>
            <a:r>
              <a:rPr lang="tr-TR" dirty="0" err="1" smtClean="0"/>
              <a:t>blogs</a:t>
            </a:r>
            <a:r>
              <a:rPr lang="tr-TR" dirty="0" smtClean="0"/>
              <a:t>. </a:t>
            </a:r>
            <a:r>
              <a:rPr lang="tr-TR" dirty="0" err="1" smtClean="0"/>
              <a:t>They</a:t>
            </a:r>
            <a:r>
              <a:rPr lang="tr-TR" dirty="0" smtClean="0"/>
              <a:t> </a:t>
            </a:r>
            <a:r>
              <a:rPr lang="tr-TR" dirty="0" err="1" smtClean="0"/>
              <a:t>are</a:t>
            </a:r>
            <a:r>
              <a:rPr lang="tr-TR" dirty="0" smtClean="0"/>
              <a:t> in </a:t>
            </a:r>
            <a:r>
              <a:rPr lang="tr-TR" dirty="0" err="1" smtClean="0"/>
              <a:t>public</a:t>
            </a:r>
            <a:r>
              <a:rPr lang="tr-TR" dirty="0" smtClean="0"/>
              <a:t> domain </a:t>
            </a:r>
            <a:r>
              <a:rPr lang="tr-TR" dirty="0" err="1" smtClean="0"/>
              <a:t>and</a:t>
            </a:r>
            <a:r>
              <a:rPr lang="tr-TR" dirty="0" smtClean="0"/>
              <a:t> </a:t>
            </a:r>
            <a:r>
              <a:rPr lang="tr-TR" dirty="0" err="1" smtClean="0"/>
              <a:t>have</a:t>
            </a:r>
            <a:r>
              <a:rPr lang="tr-TR" dirty="0" smtClean="0"/>
              <a:t> </a:t>
            </a:r>
            <a:r>
              <a:rPr lang="tr-TR" dirty="0" err="1" smtClean="0"/>
              <a:t>been</a:t>
            </a:r>
            <a:r>
              <a:rPr lang="tr-TR" dirty="0" smtClean="0"/>
              <a:t> </a:t>
            </a:r>
            <a:r>
              <a:rPr lang="tr-TR" dirty="0" err="1" smtClean="0"/>
              <a:t>written</a:t>
            </a:r>
            <a:r>
              <a:rPr lang="tr-TR" dirty="0" smtClean="0"/>
              <a:t> </a:t>
            </a:r>
            <a:r>
              <a:rPr lang="tr-TR" dirty="0" err="1" smtClean="0"/>
              <a:t>by</a:t>
            </a:r>
            <a:r>
              <a:rPr lang="tr-TR" dirty="0" smtClean="0"/>
              <a:t> </a:t>
            </a:r>
            <a:r>
              <a:rPr lang="tr-TR" dirty="0" err="1" smtClean="0"/>
              <a:t>actual</a:t>
            </a:r>
            <a:r>
              <a:rPr lang="tr-TR" dirty="0" smtClean="0"/>
              <a:t> </a:t>
            </a:r>
            <a:r>
              <a:rPr lang="tr-TR" dirty="0" err="1" smtClean="0"/>
              <a:t>people</a:t>
            </a:r>
            <a:r>
              <a:rPr lang="tr-TR" dirty="0" smtClean="0"/>
              <a:t> </a:t>
            </a:r>
            <a:r>
              <a:rPr lang="tr-TR" dirty="0" err="1" smtClean="0"/>
              <a:t>who</a:t>
            </a:r>
            <a:r>
              <a:rPr lang="tr-TR" dirty="0" smtClean="0"/>
              <a:t> </a:t>
            </a:r>
            <a:r>
              <a:rPr lang="tr-TR" dirty="0" err="1" smtClean="0"/>
              <a:t>want</a:t>
            </a:r>
            <a:r>
              <a:rPr lang="tr-TR" dirty="0" smtClean="0"/>
              <a:t> </a:t>
            </a:r>
            <a:r>
              <a:rPr lang="tr-TR" dirty="0" err="1" smtClean="0"/>
              <a:t>to</a:t>
            </a:r>
            <a:r>
              <a:rPr lang="tr-TR" dirty="0" smtClean="0"/>
              <a:t> </a:t>
            </a:r>
            <a:r>
              <a:rPr lang="tr-TR" dirty="0" err="1" smtClean="0"/>
              <a:t>communicate</a:t>
            </a:r>
            <a:r>
              <a:rPr lang="tr-TR" dirty="0" smtClean="0"/>
              <a:t> a </a:t>
            </a:r>
            <a:r>
              <a:rPr lang="tr-TR" dirty="0" err="1" smtClean="0"/>
              <a:t>certain</a:t>
            </a:r>
            <a:r>
              <a:rPr lang="tr-TR" dirty="0" smtClean="0"/>
              <a:t> idea </a:t>
            </a:r>
            <a:r>
              <a:rPr lang="tr-TR" dirty="0" err="1" smtClean="0"/>
              <a:t>or</a:t>
            </a:r>
            <a:r>
              <a:rPr lang="tr-TR" dirty="0" smtClean="0"/>
              <a:t> </a:t>
            </a:r>
            <a:r>
              <a:rPr lang="tr-TR" dirty="0" err="1" smtClean="0"/>
              <a:t>convey</a:t>
            </a:r>
            <a:r>
              <a:rPr lang="tr-TR" dirty="0" smtClean="0"/>
              <a:t> a </a:t>
            </a:r>
            <a:r>
              <a:rPr lang="tr-TR" dirty="0" err="1" smtClean="0"/>
              <a:t>message</a:t>
            </a:r>
            <a:r>
              <a:rPr lang="tr-TR" dirty="0" smtClean="0"/>
              <a:t> </a:t>
            </a:r>
            <a:r>
              <a:rPr lang="tr-TR" dirty="0" err="1" smtClean="0"/>
              <a:t>to</a:t>
            </a:r>
            <a:r>
              <a:rPr lang="tr-TR" dirty="0" smtClean="0"/>
              <a:t> </a:t>
            </a:r>
            <a:r>
              <a:rPr lang="tr-TR" dirty="0" err="1" smtClean="0"/>
              <a:t>actual</a:t>
            </a:r>
            <a:r>
              <a:rPr lang="tr-TR" dirty="0" smtClean="0"/>
              <a:t> </a:t>
            </a:r>
            <a:r>
              <a:rPr lang="tr-TR" dirty="0" err="1" smtClean="0"/>
              <a:t>readers</a:t>
            </a:r>
            <a:r>
              <a:rPr lang="tr-TR" dirty="0" smtClean="0"/>
              <a:t>. </a:t>
            </a:r>
            <a:r>
              <a:rPr lang="tr-TR" dirty="0" err="1" smtClean="0"/>
              <a:t>Please</a:t>
            </a:r>
            <a:r>
              <a:rPr lang="tr-TR" dirty="0" smtClean="0"/>
              <a:t> </a:t>
            </a:r>
            <a:r>
              <a:rPr lang="tr-TR" dirty="0" err="1" smtClean="0"/>
              <a:t>analyze</a:t>
            </a:r>
            <a:r>
              <a:rPr lang="tr-TR" dirty="0" smtClean="0"/>
              <a:t> </a:t>
            </a:r>
            <a:r>
              <a:rPr lang="tr-TR" dirty="0" err="1" smtClean="0"/>
              <a:t>them</a:t>
            </a:r>
            <a:r>
              <a:rPr lang="tr-TR" dirty="0" smtClean="0"/>
              <a:t>; </a:t>
            </a:r>
            <a:r>
              <a:rPr lang="tr-TR" dirty="0" err="1" smtClean="0"/>
              <a:t>try</a:t>
            </a:r>
            <a:r>
              <a:rPr lang="tr-TR" dirty="0" smtClean="0"/>
              <a:t> </a:t>
            </a:r>
            <a:r>
              <a:rPr lang="tr-TR" dirty="0" err="1" smtClean="0"/>
              <a:t>to</a:t>
            </a:r>
            <a:r>
              <a:rPr lang="tr-TR" dirty="0" smtClean="0"/>
              <a:t> </a:t>
            </a:r>
            <a:r>
              <a:rPr lang="tr-TR" dirty="0" err="1" smtClean="0"/>
              <a:t>understand</a:t>
            </a:r>
            <a:r>
              <a:rPr lang="tr-TR" dirty="0" smtClean="0"/>
              <a:t> </a:t>
            </a:r>
            <a:r>
              <a:rPr lang="tr-TR" dirty="0" err="1" smtClean="0"/>
              <a:t>which</a:t>
            </a:r>
            <a:r>
              <a:rPr lang="tr-TR" dirty="0" smtClean="0"/>
              <a:t> </a:t>
            </a:r>
            <a:r>
              <a:rPr lang="tr-TR" dirty="0" err="1" smtClean="0"/>
              <a:t>sentences</a:t>
            </a:r>
            <a:r>
              <a:rPr lang="tr-TR" dirty="0" smtClean="0"/>
              <a:t> </a:t>
            </a:r>
            <a:r>
              <a:rPr lang="tr-TR" dirty="0" err="1" smtClean="0"/>
              <a:t>are</a:t>
            </a:r>
            <a:r>
              <a:rPr lang="tr-TR" dirty="0" smtClean="0"/>
              <a:t> </a:t>
            </a:r>
            <a:r>
              <a:rPr lang="tr-TR" dirty="0" err="1" smtClean="0"/>
              <a:t>topic</a:t>
            </a:r>
            <a:r>
              <a:rPr lang="tr-TR" dirty="0" smtClean="0"/>
              <a:t> </a:t>
            </a:r>
            <a:r>
              <a:rPr lang="tr-TR" dirty="0" err="1" smtClean="0"/>
              <a:t>sentences</a:t>
            </a:r>
            <a:r>
              <a:rPr lang="tr-TR" dirty="0" smtClean="0"/>
              <a:t>, </a:t>
            </a:r>
            <a:r>
              <a:rPr lang="tr-TR" dirty="0" err="1" smtClean="0"/>
              <a:t>which</a:t>
            </a:r>
            <a:r>
              <a:rPr lang="tr-TR" dirty="0" smtClean="0"/>
              <a:t> </a:t>
            </a:r>
            <a:r>
              <a:rPr lang="tr-TR" dirty="0" err="1" smtClean="0"/>
              <a:t>are</a:t>
            </a:r>
            <a:r>
              <a:rPr lang="tr-TR" dirty="0" smtClean="0"/>
              <a:t> </a:t>
            </a:r>
            <a:r>
              <a:rPr lang="tr-TR" dirty="0" err="1" smtClean="0"/>
              <a:t>major</a:t>
            </a:r>
            <a:r>
              <a:rPr lang="tr-TR" dirty="0" smtClean="0"/>
              <a:t> </a:t>
            </a:r>
            <a:r>
              <a:rPr lang="tr-TR" dirty="0" err="1" smtClean="0"/>
              <a:t>ideas</a:t>
            </a:r>
            <a:r>
              <a:rPr lang="tr-TR" dirty="0" smtClean="0"/>
              <a:t>, </a:t>
            </a:r>
            <a:r>
              <a:rPr lang="tr-TR" dirty="0" err="1" smtClean="0"/>
              <a:t>which</a:t>
            </a:r>
            <a:r>
              <a:rPr lang="tr-TR" dirty="0" smtClean="0"/>
              <a:t> </a:t>
            </a:r>
            <a:r>
              <a:rPr lang="tr-TR" dirty="0" err="1" smtClean="0"/>
              <a:t>are</a:t>
            </a:r>
            <a:r>
              <a:rPr lang="tr-TR" dirty="0" smtClean="0"/>
              <a:t> </a:t>
            </a:r>
            <a:r>
              <a:rPr lang="tr-TR" dirty="0" err="1" smtClean="0"/>
              <a:t>minor</a:t>
            </a:r>
            <a:r>
              <a:rPr lang="tr-TR" dirty="0" smtClean="0"/>
              <a:t> </a:t>
            </a:r>
            <a:r>
              <a:rPr lang="tr-TR" dirty="0" err="1" smtClean="0"/>
              <a:t>ideas</a:t>
            </a:r>
            <a:r>
              <a:rPr lang="tr-TR" dirty="0" smtClean="0"/>
              <a:t> </a:t>
            </a:r>
            <a:r>
              <a:rPr lang="tr-TR" dirty="0" err="1" smtClean="0"/>
              <a:t>and</a:t>
            </a:r>
            <a:r>
              <a:rPr lang="tr-TR" dirty="0" smtClean="0"/>
              <a:t> </a:t>
            </a:r>
            <a:r>
              <a:rPr lang="tr-TR" dirty="0" err="1" smtClean="0"/>
              <a:t>finally</a:t>
            </a:r>
            <a:r>
              <a:rPr lang="tr-TR" dirty="0" smtClean="0"/>
              <a:t> </a:t>
            </a:r>
            <a:r>
              <a:rPr lang="tr-TR" dirty="0" err="1" smtClean="0"/>
              <a:t>which</a:t>
            </a:r>
            <a:r>
              <a:rPr lang="tr-TR" dirty="0" smtClean="0"/>
              <a:t> </a:t>
            </a:r>
            <a:r>
              <a:rPr lang="tr-TR" dirty="0" err="1" smtClean="0"/>
              <a:t>are</a:t>
            </a:r>
            <a:r>
              <a:rPr lang="tr-TR" dirty="0" smtClean="0"/>
              <a:t> </a:t>
            </a:r>
            <a:r>
              <a:rPr lang="tr-TR" dirty="0" err="1" smtClean="0"/>
              <a:t>conclusive</a:t>
            </a:r>
            <a:r>
              <a:rPr lang="tr-TR" dirty="0" smtClean="0"/>
              <a:t> </a:t>
            </a:r>
            <a:r>
              <a:rPr lang="tr-TR" dirty="0" err="1" smtClean="0"/>
              <a:t>statements</a:t>
            </a:r>
            <a:r>
              <a:rPr lang="tr-TR" dirty="0" smtClean="0"/>
              <a:t>. </a:t>
            </a:r>
            <a:r>
              <a:rPr lang="tr-TR" dirty="0" err="1" smtClean="0"/>
              <a:t>One</a:t>
            </a:r>
            <a:r>
              <a:rPr lang="tr-TR" dirty="0" smtClean="0"/>
              <a:t> </a:t>
            </a:r>
            <a:r>
              <a:rPr lang="tr-TR" dirty="0" err="1" smtClean="0"/>
              <a:t>or</a:t>
            </a:r>
            <a:r>
              <a:rPr lang="tr-TR" dirty="0" smtClean="0"/>
              <a:t> </a:t>
            </a:r>
            <a:r>
              <a:rPr lang="tr-TR" dirty="0" err="1" smtClean="0"/>
              <a:t>more</a:t>
            </a:r>
            <a:r>
              <a:rPr lang="tr-TR" dirty="0" smtClean="0"/>
              <a:t> of </a:t>
            </a:r>
            <a:r>
              <a:rPr lang="tr-TR" dirty="0" err="1" smtClean="0"/>
              <a:t>these</a:t>
            </a:r>
            <a:r>
              <a:rPr lang="tr-TR" dirty="0" smtClean="0"/>
              <a:t> </a:t>
            </a:r>
            <a:r>
              <a:rPr lang="tr-TR" dirty="0" err="1" smtClean="0"/>
              <a:t>components</a:t>
            </a:r>
            <a:r>
              <a:rPr lang="tr-TR" dirty="0" smtClean="0"/>
              <a:t> </a:t>
            </a:r>
            <a:r>
              <a:rPr lang="tr-TR" dirty="0" err="1" smtClean="0"/>
              <a:t>might</a:t>
            </a:r>
            <a:r>
              <a:rPr lang="tr-TR" dirty="0" smtClean="0"/>
              <a:t> be </a:t>
            </a:r>
            <a:r>
              <a:rPr lang="tr-TR" dirty="0" err="1" smtClean="0"/>
              <a:t>missing</a:t>
            </a:r>
            <a:r>
              <a:rPr lang="tr-TR" dirty="0" smtClean="0"/>
              <a:t>. </a:t>
            </a:r>
            <a:r>
              <a:rPr lang="tr-TR" dirty="0" err="1" smtClean="0"/>
              <a:t>Reflect</a:t>
            </a:r>
            <a:r>
              <a:rPr lang="tr-TR" dirty="0" smtClean="0"/>
              <a:t> on </a:t>
            </a:r>
            <a:r>
              <a:rPr lang="tr-TR" dirty="0" err="1" smtClean="0"/>
              <a:t>how</a:t>
            </a:r>
            <a:r>
              <a:rPr lang="tr-TR" dirty="0" smtClean="0"/>
              <a:t> </a:t>
            </a:r>
            <a:r>
              <a:rPr lang="tr-TR" dirty="0" err="1" smtClean="0"/>
              <a:t>you</a:t>
            </a:r>
            <a:r>
              <a:rPr lang="tr-TR" dirty="0" smtClean="0"/>
              <a:t> </a:t>
            </a:r>
            <a:r>
              <a:rPr lang="tr-TR" dirty="0" err="1" smtClean="0"/>
              <a:t>are</a:t>
            </a:r>
            <a:r>
              <a:rPr lang="tr-TR" dirty="0" smtClean="0"/>
              <a:t> </a:t>
            </a:r>
            <a:r>
              <a:rPr lang="tr-TR" dirty="0" err="1" smtClean="0"/>
              <a:t>effected</a:t>
            </a:r>
            <a:r>
              <a:rPr lang="tr-TR" dirty="0" smtClean="0"/>
              <a:t> as a </a:t>
            </a:r>
            <a:r>
              <a:rPr lang="tr-TR" dirty="0" err="1" smtClean="0"/>
              <a:t>reader</a:t>
            </a:r>
            <a:r>
              <a:rPr lang="tr-TR" dirty="0" smtClean="0"/>
              <a:t> in </a:t>
            </a:r>
            <a:r>
              <a:rPr lang="tr-TR" dirty="0" err="1" smtClean="0"/>
              <a:t>cases</a:t>
            </a:r>
            <a:r>
              <a:rPr lang="tr-TR" dirty="0" smtClean="0"/>
              <a:t> of </a:t>
            </a:r>
            <a:r>
              <a:rPr lang="tr-TR" dirty="0" err="1" smtClean="0"/>
              <a:t>missing</a:t>
            </a:r>
            <a:r>
              <a:rPr lang="tr-TR" dirty="0" smtClean="0"/>
              <a:t> </a:t>
            </a:r>
            <a:r>
              <a:rPr lang="tr-TR" dirty="0" err="1" smtClean="0"/>
              <a:t>components</a:t>
            </a:r>
            <a:r>
              <a:rPr lang="tr-TR" smtClean="0"/>
              <a:t>. </a:t>
            </a:r>
            <a:endParaRPr lang="tr-TR" dirty="0" smtClean="0"/>
          </a:p>
          <a:p>
            <a:r>
              <a:rPr lang="tr-TR" dirty="0" err="1" smtClean="0"/>
              <a:t>Good</a:t>
            </a:r>
            <a:r>
              <a:rPr lang="tr-TR" dirty="0" smtClean="0"/>
              <a:t> </a:t>
            </a:r>
            <a:r>
              <a:rPr lang="tr-TR" dirty="0" err="1" smtClean="0"/>
              <a:t>Luck</a:t>
            </a:r>
            <a:r>
              <a:rPr lang="tr-TR" dirty="0" smtClean="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10000"/>
          </a:bodyPr>
          <a:lstStyle/>
          <a:p>
            <a:r>
              <a:rPr lang="en-US" dirty="0" smtClean="0"/>
              <a:t>The list of nutrients that appear on the food label has been updated. Vitamin D and potassium will now be required; vitamins A and C will no longer be required, since deficiencies of these vitamins are rare today. </a:t>
            </a:r>
            <a:r>
              <a:rPr lang="en-US" dirty="0" smtClean="0">
                <a:hlinkClick r:id="rId2"/>
              </a:rPr>
              <a:t>Calcium</a:t>
            </a:r>
            <a:r>
              <a:rPr lang="en-US" dirty="0" smtClean="0"/>
              <a:t> and iron will continue to be required. Manufacturers must declare the actual amount, in addition to percent daily value, of vitamin D, calcium, iron, and potassium. In the old food label, manufacturers only needed to include percent daily value of these nutrients.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20000"/>
          </a:bodyPr>
          <a:lstStyle/>
          <a:p>
            <a:pPr>
              <a:buNone/>
            </a:pPr>
            <a:r>
              <a:rPr lang="en-US" dirty="0" smtClean="0"/>
              <a:t>Daily values are reference amount of nutrients to consume or not to exceed, and are used to calculate the daily value percentages on the label. This can help the consumer use the nutrition information in the context of a total daily diet. They are based on 2,000 calories, which is a reference number of calories for general advice. Individuals may need less or more than 2,000 calories per day depending upon their specific needs.</a:t>
            </a:r>
          </a:p>
          <a:p>
            <a:pPr>
              <a:buNone/>
            </a:pPr>
            <a:r>
              <a:rPr lang="tr-TR" dirty="0" smtClean="0"/>
              <a: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92500" lnSpcReduction="10000"/>
          </a:bodyPr>
          <a:lstStyle/>
          <a:p>
            <a:r>
              <a:rPr lang="en-US" dirty="0"/>
              <a:t>Parents sometimes use phrases like “be smart” or “make good decisions,” though these terms may have very different meanings to different people. For example, a parent who says, “Be smart!” may think he is asking his child not to drink, while the child may interpret the instructions as, “Don’t drink enough to black out.” So, be specific. If you mean, “You can go out with your friends as long as you can assure me you will not use marijuana,” then say it that way.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a:t>As adults we very much want to impart as much wisdom as we can to help young people avoid the same mistakes that we made. But, it is probably more useful to draw out their innate curiosity and encourage them to seek out answers on their own. Consider beginning by asking a question like, “Tell me, what do you know about marijuana?” Teens who feel like their point of view is valued may be more willing to engage in a conversation. In response to what your child says, use nonjudgmental reflective statements to make sure she feels listened to, then follow up with a question. For example: “So you’ve heard that marijuana is pretty safe because it is natural. Do you think that is correct?” You don’t need to agree with everything your teen says; you just need to make it clear you are listening. For more guidance on active listening skills, see </a:t>
            </a:r>
            <a:r>
              <a:rPr lang="en-US" dirty="0">
                <a:hlinkClick r:id="rId2"/>
              </a:rPr>
              <a:t>this resource</a:t>
            </a:r>
            <a:r>
              <a:rPr lang="en-US" dirty="0"/>
              <a:t> from The Center for Parenting Education.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a:t>Much of the underlying vulnerability to developing substance use disorders is passed down genetically. Exposure to substance use in the home is also a major risk factor. Both may affect children with a first- or second-degree relative (like a parent, grandparent, aunt, or uncle) with a substance use disorder. While we know from studies that the genetic heritability of addiction is strong, it is also complex, passed on through a series of genes and generally not limited to a single substance. In other words, children who have a relative with an </a:t>
            </a:r>
            <a:r>
              <a:rPr lang="en-US" dirty="0" err="1"/>
              <a:t>opioid</a:t>
            </a:r>
            <a:r>
              <a:rPr lang="en-US" dirty="0"/>
              <a:t> use disorder may themselves develop a cannabis or sedative use disorder. Honest conversations about unhealthy substance use, addiction, and the family risk of substance use disorders can help provide teens a good, solid reason for making the smart decision not to start using in the first place.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a:t>Despite the fact that number of hours of sleep, when averaged, may approach the seven to nine hours per night recommended by most professional societies, the “average” can hide some truths. The daily amount, quality, and regularity of bed/wake time all seem to matter too. A </a:t>
            </a:r>
            <a:r>
              <a:rPr lang="en-US" dirty="0">
                <a:hlinkClick r:id="rId2"/>
              </a:rPr>
              <a:t>recent paper</a:t>
            </a:r>
            <a:r>
              <a:rPr lang="en-US" dirty="0"/>
              <a:t> in </a:t>
            </a:r>
            <a:r>
              <a:rPr lang="en-US" i="1" dirty="0"/>
              <a:t>Current Biology</a:t>
            </a:r>
            <a:r>
              <a:rPr lang="en-US" dirty="0"/>
              <a:t> shows that our sleep is not very forgiving of being moved around to more convenient times. Researchers found that subjects who cut their sleep down by five hours during the week, but made up for it on the weekend with extra sleep, still paid a cost. That cost included measurable differences: excess calorie intake after dinner, reduced energy expenditure, increased weight, and detrimental changes in how the body uses insulin. Although sleep debt was resolved on paper, the weekend catch-up subjects had similar results (though there were some differences) to those who remained sleep-deprived across a weekend without catch-up sleep.</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0"/>
            <a:ext cx="8229600" cy="836712"/>
          </a:xfrm>
        </p:spPr>
        <p:txBody>
          <a:bodyPr/>
          <a:lstStyle/>
          <a:p>
            <a:r>
              <a:rPr lang="tr-TR" dirty="0" err="1" smtClean="0">
                <a:solidFill>
                  <a:schemeClr val="accent4">
                    <a:lumMod val="75000"/>
                  </a:schemeClr>
                </a:solidFill>
              </a:rPr>
              <a:t>Writing</a:t>
            </a:r>
            <a:r>
              <a:rPr lang="tr-TR" dirty="0" smtClean="0">
                <a:solidFill>
                  <a:schemeClr val="accent4">
                    <a:lumMod val="75000"/>
                  </a:schemeClr>
                </a:solidFill>
              </a:rPr>
              <a:t> </a:t>
            </a:r>
            <a:r>
              <a:rPr lang="tr-TR" dirty="0" err="1" smtClean="0">
                <a:solidFill>
                  <a:schemeClr val="accent4">
                    <a:lumMod val="75000"/>
                  </a:schemeClr>
                </a:solidFill>
              </a:rPr>
              <a:t>Skills</a:t>
            </a:r>
            <a:r>
              <a:rPr lang="tr-TR" dirty="0" smtClean="0">
                <a:solidFill>
                  <a:schemeClr val="accent4">
                    <a:lumMod val="75000"/>
                  </a:schemeClr>
                </a:solidFill>
              </a:rPr>
              <a:t> 1</a:t>
            </a:r>
            <a:endParaRPr lang="en-US" dirty="0"/>
          </a:p>
        </p:txBody>
      </p:sp>
      <p:sp>
        <p:nvSpPr>
          <p:cNvPr id="3" name="2 İçerik Yer Tutucusu"/>
          <p:cNvSpPr>
            <a:spLocks noGrp="1"/>
          </p:cNvSpPr>
          <p:nvPr>
            <p:ph idx="1"/>
          </p:nvPr>
        </p:nvSpPr>
        <p:spPr/>
        <p:txBody>
          <a:bodyPr>
            <a:normAutofit fontScale="70000" lnSpcReduction="20000"/>
          </a:bodyPr>
          <a:lstStyle/>
          <a:p>
            <a:r>
              <a:rPr lang="en-US" dirty="0"/>
              <a:t>First, sleep deprivation, even if only during the workweek, likely has real health consequences. Sleep is often an overlooked factor when considering chronic disease risk, including </a:t>
            </a:r>
            <a:r>
              <a:rPr lang="en-US" dirty="0">
                <a:hlinkClick r:id="rId2"/>
              </a:rPr>
              <a:t>hypertension, diabetes, heart disease</a:t>
            </a:r>
            <a:r>
              <a:rPr lang="en-US" dirty="0"/>
              <a:t>, and even death. There’s ample data, including </a:t>
            </a:r>
            <a:r>
              <a:rPr lang="en-US" dirty="0">
                <a:hlinkClick r:id="rId3"/>
              </a:rPr>
              <a:t>a recent review</a:t>
            </a:r>
            <a:r>
              <a:rPr lang="en-US" dirty="0"/>
              <a:t> in </a:t>
            </a:r>
            <a:r>
              <a:rPr lang="en-US" i="1" dirty="0"/>
              <a:t>Sleep Medicine</a:t>
            </a:r>
            <a:r>
              <a:rPr lang="en-US" dirty="0"/>
              <a:t>, suggesting that too little sleep is a risk factor for these conditions, as well as obesity. Unfortunately, this new study suggests that extending sleep on the weekend doesn’t seem to undo the impact of short </a:t>
            </a:r>
            <a:r>
              <a:rPr lang="en-US" dirty="0" smtClean="0"/>
              <a:t>sleep.</a:t>
            </a:r>
            <a:r>
              <a:rPr lang="tr-TR" dirty="0" smtClean="0"/>
              <a:t> </a:t>
            </a:r>
            <a:r>
              <a:rPr lang="en-US" dirty="0" smtClean="0"/>
              <a:t>Second</a:t>
            </a:r>
            <a:r>
              <a:rPr lang="en-US" dirty="0"/>
              <a:t>, whether the health impact is due to the decreased sleep alone, or additionally due to changes in timing of sleep on the weekend — an at-home “jet lag” — is unknown. The impact of essentially jumping time zones by staying up later and sleeping later on weekends, may add to the problem. Other behaviors, such as eating or drinking later on weekends, also confuse the body’s rhythm.</a:t>
            </a:r>
          </a:p>
          <a:p>
            <a:endParaRPr lang="en-US"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1324</Words>
  <Application>Microsoft Office PowerPoint</Application>
  <PresentationFormat>Ekran Gösterisi (4:3)</PresentationFormat>
  <Paragraphs>24</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lpstr>Writing Skills 1</vt:lpstr>
    </vt:vector>
  </TitlesOfParts>
  <Company>Private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Skills 1</dc:title>
  <dc:creator>Özel Kullanıcı</dc:creator>
  <cp:lastModifiedBy>Özel Kullanıcı</cp:lastModifiedBy>
  <cp:revision>8</cp:revision>
  <dcterms:created xsi:type="dcterms:W3CDTF">2020-03-04T20:45:23Z</dcterms:created>
  <dcterms:modified xsi:type="dcterms:W3CDTF">2020-03-04T21:57:06Z</dcterms:modified>
</cp:coreProperties>
</file>