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relyOnVml="1" encoding="utf-8"/>
  <p:clrMru>
    <a:srgbClr val="79551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0"/>
    <p:restoredTop sz="94600"/>
  </p:normalViewPr>
  <p:slideViewPr>
    <p:cSldViewPr>
      <p:cViewPr varScale="1">
        <p:scale>
          <a:sx n="106" d="100"/>
          <a:sy n="106" d="100"/>
        </p:scale>
        <p:origin x="-16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r-TR"/>
          </a:p>
        </p:txBody>
      </p:sp>
      <p:sp>
        <p:nvSpPr>
          <p:cNvPr id="61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tr-TR"/>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65774FF-FB57-4FDF-AC4D-E598EDB58A6F}" type="slidenum">
              <a:rPr lang="tr-T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B8926D-B0B0-4929-98EB-5343486D1EA8}" type="slidenum">
              <a:rPr lang="tr-TR"/>
              <a:pPr/>
              <a:t>1</a:t>
            </a:fld>
            <a:endParaRPr lang="tr-TR"/>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43200" y="1752600"/>
            <a:ext cx="5486400" cy="838200"/>
          </a:xfrm>
        </p:spPr>
        <p:txBody>
          <a:bodyPr/>
          <a:lstStyle>
            <a:lvl1pPr>
              <a:defRPr/>
            </a:lvl1pPr>
          </a:lstStyle>
          <a:p>
            <a:r>
              <a:rPr lang="tr-TR" smtClean="0"/>
              <a:t>Asıl başlık stili için tıklatın</a:t>
            </a:r>
            <a:endParaRPr lang="tr-TR"/>
          </a:p>
        </p:txBody>
      </p:sp>
      <p:sp>
        <p:nvSpPr>
          <p:cNvPr id="3075" name="Rectangle 3"/>
          <p:cNvSpPr>
            <a:spLocks noGrp="1" noChangeArrowheads="1"/>
          </p:cNvSpPr>
          <p:nvPr>
            <p:ph type="subTitle" idx="1"/>
          </p:nvPr>
        </p:nvSpPr>
        <p:spPr>
          <a:xfrm>
            <a:off x="2743200" y="2743200"/>
            <a:ext cx="5486400" cy="457200"/>
          </a:xfrm>
        </p:spPr>
        <p:txBody>
          <a:bodyPr/>
          <a:lstStyle>
            <a:lvl1pPr marL="0" indent="0">
              <a:buFontTx/>
              <a:buNone/>
              <a:defRPr sz="2000"/>
            </a:lvl1pPr>
          </a:lstStyle>
          <a:p>
            <a:r>
              <a:rPr lang="tr-TR" smtClean="0"/>
              <a:t>Asıl alt başlık stilini düzenlemek için tıklatın</a:t>
            </a:r>
            <a:endParaRPr lang="tr-TR"/>
          </a:p>
        </p:txBody>
      </p:sp>
      <p:sp>
        <p:nvSpPr>
          <p:cNvPr id="3076" name="Rectangle 4"/>
          <p:cNvSpPr>
            <a:spLocks noGrp="1" noChangeArrowheads="1"/>
          </p:cNvSpPr>
          <p:nvPr>
            <p:ph type="dt" sz="half" idx="2"/>
          </p:nvPr>
        </p:nvSpPr>
        <p:spPr/>
        <p:txBody>
          <a:bodyPr/>
          <a:lstStyle>
            <a:lvl1pPr>
              <a:defRPr/>
            </a:lvl1pPr>
          </a:lstStyle>
          <a:p>
            <a:endParaRPr lang="tr-TR"/>
          </a:p>
        </p:txBody>
      </p:sp>
      <p:sp>
        <p:nvSpPr>
          <p:cNvPr id="3077" name="Rectangle 5"/>
          <p:cNvSpPr>
            <a:spLocks noGrp="1" noChangeArrowheads="1"/>
          </p:cNvSpPr>
          <p:nvPr>
            <p:ph type="ftr" sz="quarter" idx="3"/>
          </p:nvPr>
        </p:nvSpPr>
        <p:spPr/>
        <p:txBody>
          <a:bodyPr/>
          <a:lstStyle>
            <a:lvl1pPr>
              <a:defRPr/>
            </a:lvl1pPr>
          </a:lstStyle>
          <a:p>
            <a:endParaRPr lang="tr-TR"/>
          </a:p>
        </p:txBody>
      </p:sp>
      <p:sp>
        <p:nvSpPr>
          <p:cNvPr id="3078" name="Rectangle 6"/>
          <p:cNvSpPr>
            <a:spLocks noGrp="1" noChangeArrowheads="1"/>
          </p:cNvSpPr>
          <p:nvPr>
            <p:ph type="sldNum" sz="quarter" idx="4"/>
          </p:nvPr>
        </p:nvSpPr>
        <p:spPr/>
        <p:txBody>
          <a:bodyPr/>
          <a:lstStyle>
            <a:lvl1pPr>
              <a:defRPr/>
            </a:lvl1pPr>
          </a:lstStyle>
          <a:p>
            <a:fld id="{97576245-47E9-4786-AE2F-240AAA7902AA}"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D0B1DD28-3203-4AC1-A92A-B7ECC3A129DD}"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6413" y="762000"/>
            <a:ext cx="1370012" cy="4953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2741613" y="762000"/>
            <a:ext cx="3962400" cy="4953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9341F087-0FC8-47B0-BDD4-A8E22B09DF56}"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0C2E078F-6D3D-45A5-9267-FD9F2AD61D42}"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37C219F2-AEEC-4737-8403-8B1F3AAB11B9}"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2741613" y="1828800"/>
            <a:ext cx="2665412"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559425" y="1828800"/>
            <a:ext cx="26670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85106E62-DB2B-4320-ABFB-2447E768EB14}"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48B00CC3-8131-4046-A3DC-A5BC384A1902}"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3FA5C77A-E374-42D2-BF50-E825CA86FCB4}"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CDDFC26D-5BF3-4C29-AE5F-F31A9A402111}"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219286A7-D782-4838-AFB7-74E103BB2CE9}"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9F7F0310-C7FA-4437-9443-6B554C3DCEE4}"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41613" y="762000"/>
            <a:ext cx="5484812"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Ana başlık stilini düzenlemek için tıklatın</a:t>
            </a:r>
          </a:p>
        </p:txBody>
      </p:sp>
      <p:sp>
        <p:nvSpPr>
          <p:cNvPr id="1027" name="Rectangle 3"/>
          <p:cNvSpPr>
            <a:spLocks noGrp="1" noChangeArrowheads="1"/>
          </p:cNvSpPr>
          <p:nvPr>
            <p:ph type="body" idx="1"/>
          </p:nvPr>
        </p:nvSpPr>
        <p:spPr bwMode="auto">
          <a:xfrm>
            <a:off x="2741613" y="1828800"/>
            <a:ext cx="5484812"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32" name="Rectangle 8"/>
          <p:cNvSpPr>
            <a:spLocks noGrp="1" noChangeArrowheads="1"/>
          </p:cNvSpPr>
          <p:nvPr>
            <p:ph type="dt" sz="half" idx="2"/>
          </p:nvPr>
        </p:nvSpPr>
        <p:spPr bwMode="auto">
          <a:xfrm>
            <a:off x="914400" y="5886450"/>
            <a:ext cx="1752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79551B"/>
                </a:solidFill>
                <a:latin typeface="+mn-lt"/>
              </a:defRPr>
            </a:lvl1pPr>
          </a:lstStyle>
          <a:p>
            <a:endParaRPr lang="tr-TR"/>
          </a:p>
        </p:txBody>
      </p:sp>
      <p:sp>
        <p:nvSpPr>
          <p:cNvPr id="1033" name="Rectangle 9"/>
          <p:cNvSpPr>
            <a:spLocks noGrp="1" noChangeArrowheads="1"/>
          </p:cNvSpPr>
          <p:nvPr>
            <p:ph type="ftr" sz="quarter" idx="3"/>
          </p:nvPr>
        </p:nvSpPr>
        <p:spPr bwMode="auto">
          <a:xfrm>
            <a:off x="3124200" y="588645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79551B"/>
                </a:solidFill>
                <a:latin typeface="+mn-lt"/>
              </a:defRPr>
            </a:lvl1pPr>
          </a:lstStyle>
          <a:p>
            <a:endParaRPr lang="tr-TR"/>
          </a:p>
        </p:txBody>
      </p:sp>
      <p:sp>
        <p:nvSpPr>
          <p:cNvPr id="1034" name="Rectangle 10"/>
          <p:cNvSpPr>
            <a:spLocks noGrp="1" noChangeArrowheads="1"/>
          </p:cNvSpPr>
          <p:nvPr>
            <p:ph type="sldNum" sz="quarter" idx="4"/>
          </p:nvPr>
        </p:nvSpPr>
        <p:spPr bwMode="auto">
          <a:xfrm>
            <a:off x="6477000" y="5886450"/>
            <a:ext cx="1752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79551B"/>
                </a:solidFill>
                <a:latin typeface="+mn-lt"/>
              </a:defRPr>
            </a:lvl1pPr>
          </a:lstStyle>
          <a:p>
            <a:fld id="{301810CD-A01D-4E82-B9E7-D6CFCA1C0412}" type="slidenum">
              <a:rPr lang="tr-TR"/>
              <a:pPr/>
              <a:t>‹#›</a:t>
            </a:fld>
            <a:endParaRPr lang="tr-T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a:solidFill>
            <a:srgbClr val="79551B"/>
          </a:solidFill>
          <a:latin typeface="+mj-lt"/>
          <a:ea typeface="+mj-ea"/>
          <a:cs typeface="+mj-cs"/>
        </a:defRPr>
      </a:lvl1pPr>
      <a:lvl2pPr algn="l" rtl="0" eaLnBrk="1" fontAlgn="base" hangingPunct="1">
        <a:spcBef>
          <a:spcPct val="0"/>
        </a:spcBef>
        <a:spcAft>
          <a:spcPct val="0"/>
        </a:spcAft>
        <a:defRPr sz="3200">
          <a:solidFill>
            <a:srgbClr val="79551B"/>
          </a:solidFill>
          <a:latin typeface="Palatino Linotype" pitchFamily="18" charset="0"/>
        </a:defRPr>
      </a:lvl2pPr>
      <a:lvl3pPr algn="l" rtl="0" eaLnBrk="1" fontAlgn="base" hangingPunct="1">
        <a:spcBef>
          <a:spcPct val="0"/>
        </a:spcBef>
        <a:spcAft>
          <a:spcPct val="0"/>
        </a:spcAft>
        <a:defRPr sz="3200">
          <a:solidFill>
            <a:srgbClr val="79551B"/>
          </a:solidFill>
          <a:latin typeface="Palatino Linotype" pitchFamily="18" charset="0"/>
        </a:defRPr>
      </a:lvl3pPr>
      <a:lvl4pPr algn="l" rtl="0" eaLnBrk="1" fontAlgn="base" hangingPunct="1">
        <a:spcBef>
          <a:spcPct val="0"/>
        </a:spcBef>
        <a:spcAft>
          <a:spcPct val="0"/>
        </a:spcAft>
        <a:defRPr sz="3200">
          <a:solidFill>
            <a:srgbClr val="79551B"/>
          </a:solidFill>
          <a:latin typeface="Palatino Linotype" pitchFamily="18" charset="0"/>
        </a:defRPr>
      </a:lvl4pPr>
      <a:lvl5pPr algn="l" rtl="0" eaLnBrk="1" fontAlgn="base" hangingPunct="1">
        <a:spcBef>
          <a:spcPct val="0"/>
        </a:spcBef>
        <a:spcAft>
          <a:spcPct val="0"/>
        </a:spcAft>
        <a:defRPr sz="3200">
          <a:solidFill>
            <a:srgbClr val="79551B"/>
          </a:solidFill>
          <a:latin typeface="Palatino Linotype" pitchFamily="18" charset="0"/>
        </a:defRPr>
      </a:lvl5pPr>
      <a:lvl6pPr marL="457200" algn="l" rtl="0" eaLnBrk="1" fontAlgn="base" hangingPunct="1">
        <a:spcBef>
          <a:spcPct val="0"/>
        </a:spcBef>
        <a:spcAft>
          <a:spcPct val="0"/>
        </a:spcAft>
        <a:defRPr sz="3200">
          <a:solidFill>
            <a:srgbClr val="79551B"/>
          </a:solidFill>
          <a:latin typeface="Palatino Linotype" pitchFamily="18" charset="0"/>
        </a:defRPr>
      </a:lvl6pPr>
      <a:lvl7pPr marL="914400" algn="l" rtl="0" eaLnBrk="1" fontAlgn="base" hangingPunct="1">
        <a:spcBef>
          <a:spcPct val="0"/>
        </a:spcBef>
        <a:spcAft>
          <a:spcPct val="0"/>
        </a:spcAft>
        <a:defRPr sz="3200">
          <a:solidFill>
            <a:srgbClr val="79551B"/>
          </a:solidFill>
          <a:latin typeface="Palatino Linotype" pitchFamily="18" charset="0"/>
        </a:defRPr>
      </a:lvl7pPr>
      <a:lvl8pPr marL="1371600" algn="l" rtl="0" eaLnBrk="1" fontAlgn="base" hangingPunct="1">
        <a:spcBef>
          <a:spcPct val="0"/>
        </a:spcBef>
        <a:spcAft>
          <a:spcPct val="0"/>
        </a:spcAft>
        <a:defRPr sz="3200">
          <a:solidFill>
            <a:srgbClr val="79551B"/>
          </a:solidFill>
          <a:latin typeface="Palatino Linotype" pitchFamily="18" charset="0"/>
        </a:defRPr>
      </a:lvl8pPr>
      <a:lvl9pPr marL="1828800" algn="l" rtl="0" eaLnBrk="1" fontAlgn="base" hangingPunct="1">
        <a:spcBef>
          <a:spcPct val="0"/>
        </a:spcBef>
        <a:spcAft>
          <a:spcPct val="0"/>
        </a:spcAft>
        <a:defRPr sz="3200">
          <a:solidFill>
            <a:srgbClr val="79551B"/>
          </a:solidFill>
          <a:latin typeface="Palatino Linotype" pitchFamily="18" charset="0"/>
        </a:defRPr>
      </a:lvl9pPr>
    </p:titleStyle>
    <p:bodyStyle>
      <a:lvl1pPr marL="342900" indent="-342900" algn="l" rtl="0" eaLnBrk="1" fontAlgn="base" hangingPunct="1">
        <a:spcBef>
          <a:spcPct val="20000"/>
        </a:spcBef>
        <a:spcAft>
          <a:spcPct val="0"/>
        </a:spcAft>
        <a:buChar char="•"/>
        <a:defRPr sz="2800">
          <a:solidFill>
            <a:srgbClr val="79551B"/>
          </a:solidFill>
          <a:latin typeface="+mn-lt"/>
          <a:ea typeface="+mn-ea"/>
          <a:cs typeface="+mn-cs"/>
        </a:defRPr>
      </a:lvl1pPr>
      <a:lvl2pPr marL="742950" indent="-285750" algn="l" rtl="0" eaLnBrk="1" fontAlgn="base" hangingPunct="1">
        <a:spcBef>
          <a:spcPct val="20000"/>
        </a:spcBef>
        <a:spcAft>
          <a:spcPct val="0"/>
        </a:spcAft>
        <a:buChar char="–"/>
        <a:defRPr sz="2400">
          <a:solidFill>
            <a:srgbClr val="79551B"/>
          </a:solidFill>
          <a:latin typeface="+mn-lt"/>
        </a:defRPr>
      </a:lvl2pPr>
      <a:lvl3pPr marL="1143000" indent="-228600" algn="l" rtl="0" eaLnBrk="1" fontAlgn="base" hangingPunct="1">
        <a:spcBef>
          <a:spcPct val="20000"/>
        </a:spcBef>
        <a:spcAft>
          <a:spcPct val="0"/>
        </a:spcAft>
        <a:buChar char="•"/>
        <a:defRPr sz="2000">
          <a:solidFill>
            <a:srgbClr val="79551B"/>
          </a:solidFill>
          <a:latin typeface="+mn-lt"/>
        </a:defRPr>
      </a:lvl3pPr>
      <a:lvl4pPr marL="1600200" indent="-228600" algn="l" rtl="0" eaLnBrk="1" fontAlgn="base" hangingPunct="1">
        <a:spcBef>
          <a:spcPct val="20000"/>
        </a:spcBef>
        <a:spcAft>
          <a:spcPct val="0"/>
        </a:spcAft>
        <a:buChar char="–"/>
        <a:defRPr>
          <a:solidFill>
            <a:srgbClr val="79551B"/>
          </a:solidFill>
          <a:latin typeface="+mn-lt"/>
        </a:defRPr>
      </a:lvl4pPr>
      <a:lvl5pPr marL="2057400" indent="-228600" algn="l" rtl="0" eaLnBrk="1" fontAlgn="base" hangingPunct="1">
        <a:spcBef>
          <a:spcPct val="20000"/>
        </a:spcBef>
        <a:spcAft>
          <a:spcPct val="0"/>
        </a:spcAft>
        <a:buChar char="»"/>
        <a:defRPr sz="1600">
          <a:solidFill>
            <a:srgbClr val="79551B"/>
          </a:solidFill>
          <a:latin typeface="+mn-lt"/>
        </a:defRPr>
      </a:lvl5pPr>
      <a:lvl6pPr marL="2514600" indent="-228600" algn="l" rtl="0" eaLnBrk="1" fontAlgn="base" hangingPunct="1">
        <a:spcBef>
          <a:spcPct val="20000"/>
        </a:spcBef>
        <a:spcAft>
          <a:spcPct val="0"/>
        </a:spcAft>
        <a:buChar char="»"/>
        <a:defRPr sz="1600">
          <a:solidFill>
            <a:srgbClr val="79551B"/>
          </a:solidFill>
          <a:latin typeface="+mn-lt"/>
        </a:defRPr>
      </a:lvl6pPr>
      <a:lvl7pPr marL="2971800" indent="-228600" algn="l" rtl="0" eaLnBrk="1" fontAlgn="base" hangingPunct="1">
        <a:spcBef>
          <a:spcPct val="20000"/>
        </a:spcBef>
        <a:spcAft>
          <a:spcPct val="0"/>
        </a:spcAft>
        <a:buChar char="»"/>
        <a:defRPr sz="1600">
          <a:solidFill>
            <a:srgbClr val="79551B"/>
          </a:solidFill>
          <a:latin typeface="+mn-lt"/>
        </a:defRPr>
      </a:lvl7pPr>
      <a:lvl8pPr marL="3429000" indent="-228600" algn="l" rtl="0" eaLnBrk="1" fontAlgn="base" hangingPunct="1">
        <a:spcBef>
          <a:spcPct val="20000"/>
        </a:spcBef>
        <a:spcAft>
          <a:spcPct val="0"/>
        </a:spcAft>
        <a:buChar char="»"/>
        <a:defRPr sz="1600">
          <a:solidFill>
            <a:srgbClr val="79551B"/>
          </a:solidFill>
          <a:latin typeface="+mn-lt"/>
        </a:defRPr>
      </a:lvl8pPr>
      <a:lvl9pPr marL="3886200" indent="-228600" algn="l" rtl="0" eaLnBrk="1" fontAlgn="base" hangingPunct="1">
        <a:spcBef>
          <a:spcPct val="20000"/>
        </a:spcBef>
        <a:spcAft>
          <a:spcPct val="0"/>
        </a:spcAft>
        <a:buChar char="»"/>
        <a:defRPr sz="1600">
          <a:solidFill>
            <a:srgbClr val="79551B"/>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tr-TR"/>
              <a:t/>
            </a:r>
            <a:br>
              <a:rPr lang="tr-TR"/>
            </a:br>
            <a:endParaRPr lang="tr-TR"/>
          </a:p>
        </p:txBody>
      </p:sp>
      <p:sp>
        <p:nvSpPr>
          <p:cNvPr id="2051" name="Rectangle 3"/>
          <p:cNvSpPr>
            <a:spLocks noGrp="1" noChangeArrowheads="1"/>
          </p:cNvSpPr>
          <p:nvPr>
            <p:ph type="subTitle" idx="1"/>
          </p:nvPr>
        </p:nvSpPr>
        <p:spPr>
          <a:xfrm>
            <a:off x="2143108" y="1857364"/>
            <a:ext cx="6086492" cy="1343036"/>
          </a:xfrm>
        </p:spPr>
        <p:txBody>
          <a:bodyPr/>
          <a:lstStyle/>
          <a:p>
            <a:pPr>
              <a:lnSpc>
                <a:spcPct val="120000"/>
              </a:lnSpc>
            </a:pPr>
            <a:r>
              <a:rPr lang="tr-TR" sz="3600" b="1" dirty="0" smtClean="0">
                <a:solidFill>
                  <a:schemeClr val="bg2"/>
                </a:solidFill>
                <a:effectLst>
                  <a:outerShdw blurRad="38100" dist="38100" dir="2700000" algn="tl">
                    <a:srgbClr val="000000">
                      <a:alpha val="43137"/>
                    </a:srgbClr>
                  </a:outerShdw>
                </a:effectLst>
                <a:latin typeface="Comic Sans MS" pitchFamily="66" charset="0"/>
              </a:rPr>
              <a:t>ETİK KAVRAMININ TARİHSEL GELİŞİMİ</a:t>
            </a:r>
            <a:endParaRPr lang="tr-TR" sz="3600" b="1" dirty="0">
              <a:solidFill>
                <a:schemeClr val="bg2"/>
              </a:solidFill>
              <a:effectLst>
                <a:outerShdw blurRad="38100" dist="38100" dir="2700000" algn="tl">
                  <a:srgbClr val="000000">
                    <a:alpha val="43137"/>
                  </a:srgbClr>
                </a:outerShdw>
              </a:effectLst>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86050" y="762000"/>
            <a:ext cx="5484812" cy="914400"/>
          </a:xfrm>
        </p:spPr>
        <p:txBody>
          <a:bodyPr>
            <a:normAutofit fontScale="90000"/>
          </a:bodyPr>
          <a:lstStyle/>
          <a:p>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143108" y="1500174"/>
            <a:ext cx="6270630" cy="4786346"/>
          </a:xfrm>
        </p:spPr>
        <p:txBody>
          <a:bodyPr>
            <a:noAutofit/>
          </a:bodyPr>
          <a:lstStyle/>
          <a:p>
            <a:pPr algn="just">
              <a:lnSpc>
                <a:spcPct val="120000"/>
              </a:lnSpc>
              <a:spcBef>
                <a:spcPts val="600"/>
              </a:spcBef>
              <a:buFont typeface="Wingdings" pitchFamily="2" charset="2"/>
              <a:buChar char="q"/>
            </a:pPr>
            <a:r>
              <a:rPr lang="tr-TR" sz="2000" dirty="0" smtClean="0">
                <a:latin typeface="Comic Sans MS" pitchFamily="66" charset="0"/>
                <a:cs typeface="Times New Roman" pitchFamily="18" charset="0"/>
              </a:rPr>
              <a:t>Felsefi etik anlayışına Antik Çağ Çin felsefesinde ve Antik Yunan felsefesinde rastlanır.</a:t>
            </a:r>
          </a:p>
          <a:p>
            <a:pPr algn="just">
              <a:lnSpc>
                <a:spcPct val="120000"/>
              </a:lnSpc>
              <a:spcBef>
                <a:spcPts val="600"/>
              </a:spcBef>
              <a:buFont typeface="Wingdings" pitchFamily="2" charset="2"/>
              <a:buChar char="q"/>
            </a:pPr>
            <a:r>
              <a:rPr lang="tr-TR" sz="2000" dirty="0" smtClean="0">
                <a:latin typeface="Comic Sans MS" pitchFamily="66" charset="0"/>
                <a:cs typeface="Times New Roman" pitchFamily="18" charset="0"/>
              </a:rPr>
              <a:t>Bu dönemlerde ortaya çıkan felsefi etik anlayışları, ortaya çıktıkları çağ ve bölgenin kültür ve toplumsal yapısıyla yakından ilişkilidir.</a:t>
            </a:r>
          </a:p>
          <a:p>
            <a:pPr algn="just">
              <a:lnSpc>
                <a:spcPct val="120000"/>
              </a:lnSpc>
              <a:spcBef>
                <a:spcPts val="600"/>
              </a:spcBef>
              <a:buFont typeface="Wingdings" pitchFamily="2" charset="2"/>
              <a:buChar char="q"/>
            </a:pPr>
            <a:r>
              <a:rPr lang="tr-TR" sz="2000" dirty="0" err="1" smtClean="0">
                <a:latin typeface="Comic Sans MS" pitchFamily="66" charset="0"/>
                <a:cs typeface="Times New Roman" pitchFamily="18" charset="0"/>
              </a:rPr>
              <a:t>Demokritos’un</a:t>
            </a:r>
            <a:r>
              <a:rPr lang="tr-TR" sz="2000" dirty="0" smtClean="0">
                <a:latin typeface="Comic Sans MS" pitchFamily="66" charset="0"/>
                <a:cs typeface="Times New Roman" pitchFamily="18" charset="0"/>
              </a:rPr>
              <a:t> fikirlerinin bir kısmı etik sorunlara dairdir ve etik görüşü doğa felsefesine dayanır. Materyalist etik anlayışında etik anlayışında ölçülü olmak huzur ve dinginliği getirir, dinginlik ise hedef olan mutluluğu.</a:t>
            </a:r>
            <a:endParaRPr lang="tr-TR" sz="2000" dirty="0">
              <a:latin typeface="Comic Sans MS" pitchFamily="66" charset="0"/>
              <a:cs typeface="Times New Roman" pitchFamily="18" charset="0"/>
            </a:endParaRP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latin typeface="Comic Sans MS" pitchFamily="66" charset="0"/>
                <a:cs typeface="Times New Roman" pitchFamily="18" charset="0"/>
              </a:rPr>
              <a:t>TARİHSEL GELİŞİMİ</a:t>
            </a:r>
            <a:endParaRPr lang="tr-TR" sz="4000" b="1" dirty="0">
              <a:latin typeface="Comic Sans MS" pitchFamily="66" charset="0"/>
              <a:cs typeface="Times New Roman" pitchFamily="18" charset="0"/>
            </a:endParaRPr>
          </a:p>
        </p:txBody>
      </p:sp>
      <p:sp>
        <p:nvSpPr>
          <p:cNvPr id="3" name="2 İçerik Yer Tutucusu"/>
          <p:cNvSpPr>
            <a:spLocks noGrp="1"/>
          </p:cNvSpPr>
          <p:nvPr>
            <p:ph idx="1"/>
          </p:nvPr>
        </p:nvSpPr>
        <p:spPr>
          <a:xfrm>
            <a:off x="2357422" y="1571612"/>
            <a:ext cx="5869003" cy="4643470"/>
          </a:xfrm>
        </p:spPr>
        <p:txBody>
          <a:bodyPr>
            <a:normAutofit/>
          </a:bodyPr>
          <a:lstStyle/>
          <a:p>
            <a:pPr algn="just">
              <a:lnSpc>
                <a:spcPct val="120000"/>
              </a:lnSpc>
              <a:spcBef>
                <a:spcPts val="600"/>
              </a:spcBef>
              <a:buFont typeface="Wingdings" pitchFamily="2" charset="2"/>
              <a:buChar char="q"/>
            </a:pPr>
            <a:r>
              <a:rPr lang="tr-TR" sz="2000" dirty="0" smtClean="0">
                <a:latin typeface="Comic Sans MS" pitchFamily="66" charset="0"/>
                <a:cs typeface="Times New Roman" pitchFamily="18" charset="0"/>
              </a:rPr>
              <a:t>Sofistler ise daha farklı ve göreli bir etik anlayışını benimsemişlerdir; genel geçer anlamda kabul görülebilecek, doğru olabilecek hiçbir ölçü yoktur, her şeyin ölçüsü insana bağlı olduğu gibi etiğin ölçüsü de kişiye bağlıdır.</a:t>
            </a:r>
          </a:p>
          <a:p>
            <a:pPr algn="just">
              <a:lnSpc>
                <a:spcPct val="120000"/>
              </a:lnSpc>
              <a:spcBef>
                <a:spcPts val="600"/>
              </a:spcBef>
              <a:buFont typeface="Wingdings" pitchFamily="2" charset="2"/>
              <a:buChar char="q"/>
            </a:pPr>
            <a:r>
              <a:rPr lang="tr-TR" sz="2000" dirty="0" smtClean="0">
                <a:latin typeface="Comic Sans MS" pitchFamily="66" charset="0"/>
                <a:cs typeface="Times New Roman" pitchFamily="18" charset="0"/>
              </a:rPr>
              <a:t>Etikte görecelilik ve öznelliği savunan ilk düşünce Sofistlerindir. Bu yüzden etik düşüncesini önemli kılar.</a:t>
            </a:r>
            <a:endParaRPr lang="tr-TR" sz="2000"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3</a:t>
            </a:fld>
            <a:endParaRPr lang="tr-T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86050" y="762000"/>
            <a:ext cx="5484812" cy="914400"/>
          </a:xfrm>
        </p:spPr>
        <p:txBody>
          <a:bodyPr>
            <a:normAutofit fontScale="90000"/>
          </a:bodyPr>
          <a:lstStyle/>
          <a:p>
            <a:pPr>
              <a:lnSpc>
                <a:spcPct val="120000"/>
              </a:lnSpc>
              <a:spcBef>
                <a:spcPts val="600"/>
              </a:spcBef>
            </a:pPr>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500298" y="1828800"/>
            <a:ext cx="5770564" cy="4457720"/>
          </a:xfrm>
        </p:spPr>
        <p:txBody>
          <a:bodyPr>
            <a:normAutofit fontScale="70000" lnSpcReduction="20000"/>
          </a:bodyPr>
          <a:lstStyle/>
          <a:p>
            <a:pPr>
              <a:lnSpc>
                <a:spcPct val="140000"/>
              </a:lnSpc>
              <a:spcBef>
                <a:spcPts val="600"/>
              </a:spcBef>
              <a:buFont typeface="Wingdings" pitchFamily="2" charset="2"/>
              <a:buChar char="q"/>
            </a:pPr>
            <a:r>
              <a:rPr lang="tr-TR" dirty="0" smtClean="0">
                <a:latin typeface="Comic Sans MS" pitchFamily="66" charset="0"/>
                <a:cs typeface="Times New Roman" pitchFamily="18" charset="0"/>
              </a:rPr>
              <a:t>Sofistlerin etik yaklaşımını önemli kılan diğer unsur da sofistlerin etik anlayışlarını </a:t>
            </a:r>
            <a:r>
              <a:rPr lang="tr-TR" i="1" dirty="0" smtClean="0">
                <a:latin typeface="Comic Sans MS" pitchFamily="66" charset="0"/>
                <a:cs typeface="Times New Roman" pitchFamily="18" charset="0"/>
              </a:rPr>
              <a:t>özgür yurttaşlarla </a:t>
            </a:r>
            <a:r>
              <a:rPr lang="tr-TR" dirty="0" smtClean="0">
                <a:latin typeface="Comic Sans MS" pitchFamily="66" charset="0"/>
                <a:cs typeface="Times New Roman" pitchFamily="18" charset="0"/>
              </a:rPr>
              <a:t>sınırlamayıp</a:t>
            </a:r>
            <a:r>
              <a:rPr lang="tr-TR" i="1" dirty="0" smtClean="0">
                <a:latin typeface="Comic Sans MS" pitchFamily="66" charset="0"/>
                <a:cs typeface="Times New Roman" pitchFamily="18" charset="0"/>
              </a:rPr>
              <a:t> </a:t>
            </a:r>
            <a:r>
              <a:rPr lang="tr-TR" dirty="0" smtClean="0">
                <a:latin typeface="Comic Sans MS" pitchFamily="66" charset="0"/>
                <a:cs typeface="Times New Roman" pitchFamily="18" charset="0"/>
              </a:rPr>
              <a:t>genelleştirmeleri, kölelerinde erdem sahibi olabileceğini, erdemleri öne sürebileceğini öne sürmeleriydi.</a:t>
            </a:r>
          </a:p>
          <a:p>
            <a:pPr>
              <a:lnSpc>
                <a:spcPct val="140000"/>
              </a:lnSpc>
              <a:spcBef>
                <a:spcPts val="600"/>
              </a:spcBef>
              <a:buFont typeface="Wingdings" pitchFamily="2" charset="2"/>
              <a:buChar char="q"/>
            </a:pPr>
            <a:r>
              <a:rPr lang="tr-TR" dirty="0" err="1" smtClean="0">
                <a:latin typeface="Comic Sans MS" pitchFamily="66" charset="0"/>
                <a:cs typeface="Times New Roman" pitchFamily="18" charset="0"/>
              </a:rPr>
              <a:t>Demokritos</a:t>
            </a:r>
            <a:r>
              <a:rPr lang="tr-TR" dirty="0" smtClean="0">
                <a:latin typeface="Comic Sans MS" pitchFamily="66" charset="0"/>
                <a:cs typeface="Times New Roman" pitchFamily="18" charset="0"/>
              </a:rPr>
              <a:t> ve daha sonraki Yunan filozoflarının etik görüşlerin de kölelere, etik açıdan gelişemeyecek insanlar olarak görüldüğünden yer verilmemiştir.</a:t>
            </a:r>
            <a:endParaRPr lang="tr-TR" dirty="0">
              <a:latin typeface="Comic Sans MS" pitchFamily="66" charset="0"/>
              <a:cs typeface="Times New Roman" pitchFamily="18" charset="0"/>
            </a:endParaRPr>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428860" y="1828800"/>
            <a:ext cx="5929354" cy="4386282"/>
          </a:xfrm>
        </p:spPr>
        <p:txBody>
          <a:bodyPr>
            <a:normAutofit/>
          </a:bodyPr>
          <a:lstStyle/>
          <a:p>
            <a:pPr>
              <a:lnSpc>
                <a:spcPct val="130000"/>
              </a:lnSpc>
              <a:buFont typeface="Wingdings" pitchFamily="2" charset="2"/>
              <a:buChar char="q"/>
            </a:pPr>
            <a:r>
              <a:rPr lang="tr-TR" sz="2200" dirty="0" smtClean="0">
                <a:latin typeface="Comic Sans MS" pitchFamily="66" charset="0"/>
                <a:cs typeface="Times New Roman" pitchFamily="18" charset="0"/>
              </a:rPr>
              <a:t>Sofistlerin göreceliliğine karşı çıkan Sokrates erdemin ve bilginin kaynağının kişinin içinde bulunabileceğini öne sürmüştür. Burada bilgi erdemdir ve etik açısından üstün olmak bilgiye dayanmaktadır. Sokrates’in bu düşüncesi bilgiye dayalı etik düşüncelerinin ilk örneklerindendir.</a:t>
            </a:r>
            <a:endParaRPr lang="tr-TR" sz="2200"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5</a:t>
            </a:fld>
            <a:endParaRPr lang="tr-T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41613" y="790564"/>
            <a:ext cx="5484812" cy="914400"/>
          </a:xfrm>
        </p:spPr>
        <p:txBody>
          <a:bodyPr>
            <a:normAutofit fontScale="90000"/>
          </a:bodyPr>
          <a:lstStyle/>
          <a:p>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428860" y="1857364"/>
            <a:ext cx="5797565" cy="4429156"/>
          </a:xfrm>
        </p:spPr>
        <p:txBody>
          <a:bodyPr>
            <a:normAutofit fontScale="62500" lnSpcReduction="20000"/>
          </a:bodyPr>
          <a:lstStyle/>
          <a:p>
            <a:pPr algn="just">
              <a:lnSpc>
                <a:spcPct val="140000"/>
              </a:lnSpc>
              <a:buFont typeface="Wingdings" pitchFamily="2" charset="2"/>
              <a:buChar char="q"/>
            </a:pPr>
            <a:r>
              <a:rPr lang="tr-TR" dirty="0" smtClean="0">
                <a:latin typeface="Comic Sans MS" pitchFamily="66" charset="0"/>
                <a:cs typeface="Times New Roman" pitchFamily="18" charset="0"/>
              </a:rPr>
              <a:t>Ahlak felsefesinin mucidi olarak kabul gören Sokrates’in fikirlerini öğrencisi Platon’un yazdığı diyaloglardan öğrenmek mümkündür. Sokrates, erdemin iyiyi kötüden ayırma bilgisi olduğunu düşünmektedir ve erdem bilgi yoluyla öğrenilir. Erdemi neden olduğunu bilmekten başkalarına rahatsızlık vermeden toplum içinde yaşayarak herkese karşı adaletli olmak </a:t>
            </a:r>
            <a:r>
              <a:rPr lang="tr-TR" dirty="0">
                <a:latin typeface="Comic Sans MS" pitchFamily="66" charset="0"/>
                <a:cs typeface="Times New Roman" pitchFamily="18" charset="0"/>
              </a:rPr>
              <a:t>g</a:t>
            </a:r>
            <a:r>
              <a:rPr lang="tr-TR" dirty="0" smtClean="0">
                <a:latin typeface="Comic Sans MS" pitchFamily="66" charset="0"/>
                <a:cs typeface="Times New Roman" pitchFamily="18" charset="0"/>
              </a:rPr>
              <a:t>ücünden ibaret görür. Diğer bir ifadeyle, toplum içinde yaşayan birey için erdem, sadece kendi şahsına değil topluma faydalı olmasını bilmektedir.</a:t>
            </a: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6</a:t>
            </a:fld>
            <a:endParaRPr lang="tr-TR"/>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741613" y="1828800"/>
            <a:ext cx="5484812" cy="4314844"/>
          </a:xfrm>
        </p:spPr>
        <p:txBody>
          <a:bodyPr>
            <a:normAutofit fontScale="70000" lnSpcReduction="20000"/>
          </a:bodyPr>
          <a:lstStyle/>
          <a:p>
            <a:pPr algn="just">
              <a:lnSpc>
                <a:spcPct val="140000"/>
              </a:lnSpc>
              <a:buFont typeface="Wingdings" pitchFamily="2" charset="2"/>
              <a:buChar char="q"/>
            </a:pPr>
            <a:r>
              <a:rPr lang="tr-TR" dirty="0" smtClean="0">
                <a:latin typeface="Comic Sans MS" pitchFamily="66" charset="0"/>
                <a:cs typeface="Times New Roman" pitchFamily="18" charset="0"/>
              </a:rPr>
              <a:t>Platon etik sorunlarını devlet ve toplum kavramlarıyla birlikte ele almış ve bireysel etikten ziyade toplumsal etik üzerine yoğunlaşmıştır. Platon’un etik anlayışı da çoğu Yunan filozofu gibi soylulara, köle olmayan yurttaşlara yöneliktir. Ona göre toplumun çoğu ahlaklı olma, erdem edinme gibi yeteneklerden yoksundur. Bu nedenle toplumsal etikte sınıflar arasında bir ahlaksal bağ olduğu söylenemez.</a:t>
            </a: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7</a:t>
            </a:fld>
            <a:endParaRPr lang="tr-TR"/>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357422" y="1828800"/>
            <a:ext cx="5869003" cy="4386282"/>
          </a:xfrm>
        </p:spPr>
        <p:txBody>
          <a:bodyPr>
            <a:normAutofit fontScale="77500" lnSpcReduction="20000"/>
          </a:bodyPr>
          <a:lstStyle/>
          <a:p>
            <a:pPr algn="just">
              <a:lnSpc>
                <a:spcPct val="140000"/>
              </a:lnSpc>
            </a:pPr>
            <a:r>
              <a:rPr lang="tr-TR" dirty="0" smtClean="0">
                <a:latin typeface="Comic Sans MS" pitchFamily="66" charset="0"/>
                <a:cs typeface="Times New Roman" pitchFamily="18" charset="0"/>
              </a:rPr>
              <a:t>Antik dönemlerde Aristoteles, Sokrates, Platon, Eflatun, Descartes vb. disiplinlerin içinde yer alan etik veya ahlak kavramları sonraki süreçte dinler, ideolojiler, düşünürler ve diğer bilim adamlarının düşünceleriyle şekillenir.</a:t>
            </a:r>
          </a:p>
          <a:p>
            <a:pPr algn="just">
              <a:lnSpc>
                <a:spcPct val="140000"/>
              </a:lnSpc>
            </a:pPr>
            <a:r>
              <a:rPr lang="tr-TR" dirty="0" smtClean="0">
                <a:latin typeface="Comic Sans MS" pitchFamily="66" charset="0"/>
                <a:cs typeface="Times New Roman" pitchFamily="18" charset="0"/>
              </a:rPr>
              <a:t>Musevilik, </a:t>
            </a:r>
            <a:r>
              <a:rPr lang="tr-TR" dirty="0" smtClean="0">
                <a:latin typeface="Comic Sans MS" pitchFamily="66" charset="0"/>
                <a:cs typeface="Times New Roman" pitchFamily="18" charset="0"/>
              </a:rPr>
              <a:t>Hıristiyanlık </a:t>
            </a:r>
            <a:r>
              <a:rPr lang="tr-TR" dirty="0" smtClean="0">
                <a:latin typeface="Comic Sans MS" pitchFamily="66" charset="0"/>
                <a:cs typeface="Times New Roman" pitchFamily="18" charset="0"/>
              </a:rPr>
              <a:t>ve İslam’ın ortaya çıkışı ve yaygınlaşmasıyla beraber etik ve ahlak kavramları önem kazanmıştır.</a:t>
            </a: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8</a:t>
            </a:fld>
            <a:endParaRPr lang="tr-TR"/>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latin typeface="Comic Sans MS" pitchFamily="66" charset="0"/>
              </a:rPr>
              <a:t>TARİHSEL GELİŞİMİ</a:t>
            </a:r>
            <a:endParaRPr lang="tr-TR" sz="4000" b="1" dirty="0">
              <a:latin typeface="Comic Sans MS" pitchFamily="66" charset="0"/>
            </a:endParaRPr>
          </a:p>
        </p:txBody>
      </p:sp>
      <p:sp>
        <p:nvSpPr>
          <p:cNvPr id="3" name="2 İçerik Yer Tutucusu"/>
          <p:cNvSpPr>
            <a:spLocks noGrp="1"/>
          </p:cNvSpPr>
          <p:nvPr>
            <p:ph idx="1"/>
          </p:nvPr>
        </p:nvSpPr>
        <p:spPr>
          <a:xfrm>
            <a:off x="2285984" y="1643050"/>
            <a:ext cx="5940441" cy="4572032"/>
          </a:xfrm>
        </p:spPr>
        <p:txBody>
          <a:bodyPr>
            <a:normAutofit fontScale="70000" lnSpcReduction="20000"/>
          </a:bodyPr>
          <a:lstStyle/>
          <a:p>
            <a:pPr algn="just">
              <a:lnSpc>
                <a:spcPct val="140000"/>
              </a:lnSpc>
              <a:buFont typeface="Wingdings" pitchFamily="2" charset="2"/>
              <a:buChar char="q"/>
            </a:pPr>
            <a:r>
              <a:rPr lang="tr-TR" dirty="0" smtClean="0">
                <a:latin typeface="Comic Sans MS" pitchFamily="66" charset="0"/>
                <a:cs typeface="Times New Roman" pitchFamily="18" charset="0"/>
              </a:rPr>
              <a:t>15. yy dan itibaren Tanrı ve din merkezli etik anlayışından kaymalar görülmeye başlar.</a:t>
            </a:r>
          </a:p>
          <a:p>
            <a:pPr algn="just">
              <a:lnSpc>
                <a:spcPct val="140000"/>
              </a:lnSpc>
              <a:buFont typeface="Wingdings" pitchFamily="2" charset="2"/>
              <a:buChar char="q"/>
            </a:pPr>
            <a:r>
              <a:rPr lang="tr-TR" dirty="0" smtClean="0">
                <a:latin typeface="Comic Sans MS" pitchFamily="66" charset="0"/>
                <a:cs typeface="Times New Roman" pitchFamily="18" charset="0"/>
              </a:rPr>
              <a:t>Bir kısmı sosyoloji, davranış bilimleri ve felsefe alanlarında tanınmış </a:t>
            </a:r>
            <a:r>
              <a:rPr lang="tr-TR" dirty="0" err="1" smtClean="0">
                <a:latin typeface="Comic Sans MS" pitchFamily="66" charset="0"/>
                <a:cs typeface="Times New Roman" pitchFamily="18" charset="0"/>
              </a:rPr>
              <a:t>Durkheim</a:t>
            </a:r>
            <a:r>
              <a:rPr lang="tr-TR" dirty="0" smtClean="0">
                <a:latin typeface="Comic Sans MS" pitchFamily="66" charset="0"/>
                <a:cs typeface="Times New Roman" pitchFamily="18" charset="0"/>
              </a:rPr>
              <a:t>, </a:t>
            </a:r>
            <a:r>
              <a:rPr lang="tr-TR" dirty="0" err="1" smtClean="0">
                <a:latin typeface="Comic Sans MS" pitchFamily="66" charset="0"/>
                <a:cs typeface="Times New Roman" pitchFamily="18" charset="0"/>
              </a:rPr>
              <a:t>Comte</a:t>
            </a:r>
            <a:r>
              <a:rPr lang="tr-TR" dirty="0" smtClean="0">
                <a:latin typeface="Comic Sans MS" pitchFamily="66" charset="0"/>
                <a:cs typeface="Times New Roman" pitchFamily="18" charset="0"/>
              </a:rPr>
              <a:t>, </a:t>
            </a:r>
            <a:r>
              <a:rPr lang="tr-TR" dirty="0" err="1" smtClean="0">
                <a:latin typeface="Comic Sans MS" pitchFamily="66" charset="0"/>
                <a:cs typeface="Times New Roman" pitchFamily="18" charset="0"/>
              </a:rPr>
              <a:t>Weber</a:t>
            </a:r>
            <a:r>
              <a:rPr lang="tr-TR" dirty="0" smtClean="0">
                <a:latin typeface="Comic Sans MS" pitchFamily="66" charset="0"/>
                <a:cs typeface="Times New Roman" pitchFamily="18" charset="0"/>
              </a:rPr>
              <a:t>, </a:t>
            </a:r>
            <a:r>
              <a:rPr lang="tr-TR" dirty="0" err="1" smtClean="0">
                <a:latin typeface="Comic Sans MS" pitchFamily="66" charset="0"/>
                <a:cs typeface="Times New Roman" pitchFamily="18" charset="0"/>
              </a:rPr>
              <a:t>Piaget</a:t>
            </a:r>
            <a:r>
              <a:rPr lang="tr-TR" dirty="0" smtClean="0">
                <a:latin typeface="Comic Sans MS" pitchFamily="66" charset="0"/>
                <a:cs typeface="Times New Roman" pitchFamily="18" charset="0"/>
              </a:rPr>
              <a:t>, Kant gibi isimler davranış ve etik kavramlarına geniş perspektif kazandırmışlardır.</a:t>
            </a:r>
          </a:p>
          <a:p>
            <a:pPr algn="just">
              <a:lnSpc>
                <a:spcPct val="140000"/>
              </a:lnSpc>
              <a:buFont typeface="Wingdings" pitchFamily="2" charset="2"/>
              <a:buChar char="q"/>
            </a:pPr>
            <a:r>
              <a:rPr lang="tr-TR" dirty="0" smtClean="0">
                <a:latin typeface="Comic Sans MS" pitchFamily="66" charset="0"/>
                <a:cs typeface="Times New Roman" pitchFamily="18" charset="0"/>
              </a:rPr>
              <a:t>Sanayi Devrimiyle birlikte yaşanan teknolojik ve ekonomik gelişmeler insanların etik ve ahlak kavramlarına verdiği önem azalmış, son dönemler de bu kavramların önemi artmıştır.</a:t>
            </a:r>
            <a:endParaRPr lang="tr-TR" dirty="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prstGeom prst="rect">
            <a:avLst/>
          </a:prstGeom>
        </p:spPr>
        <p:txBody>
          <a:bodyPr/>
          <a:lstStyle/>
          <a:p>
            <a:fld id="{05883F1D-20A8-487D-954A-CC3D6BB1CCB4}" type="slidenum">
              <a:rPr lang="tr-TR" smtClean="0"/>
              <a:pPr/>
              <a:t>9</a:t>
            </a:fld>
            <a:endParaRPr lang="tr-TR"/>
          </a:p>
        </p:txBody>
      </p:sp>
    </p:spTree>
  </p:cSld>
  <p:clrMapOvr>
    <a:masterClrMapping/>
  </p:clrMapOvr>
  <p:transition spd="med">
    <p:fade thruBlk="1"/>
  </p:transition>
  <p:timing>
    <p:tnLst>
      <p:par>
        <p:cTn id="1" dur="indefinite" restart="never" nodeType="tmRoot"/>
      </p:par>
    </p:tnLst>
  </p:timing>
</p:sld>
</file>

<file path=ppt/theme/theme1.xml><?xml version="1.0" encoding="utf-8"?>
<a:theme xmlns:a="http://schemas.openxmlformats.org/drawingml/2006/main" name="tf01159439 (1)">
  <a:themeElements>
    <a:clrScheme name="Ofis Temas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Ofis Teması">
      <a:majorFont>
        <a:latin typeface="Palatino Linotype"/>
        <a:ea typeface=""/>
        <a:cs typeface=""/>
      </a:majorFont>
      <a:minorFont>
        <a:latin typeface="Palatino Linotype"/>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is Teması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is Teması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is Teması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is Teması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is Teması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is Teması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is Teması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is Temas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is Teması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tf01159439 (1)</Template>
  <TotalTime>137</TotalTime>
  <Words>475</Words>
  <Application>Microsoft Office PowerPoint</Application>
  <PresentationFormat>Ekran Gösterisi (4:3)</PresentationFormat>
  <Paragraphs>32</Paragraphs>
  <Slides>9</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Palatino Linotype</vt:lpstr>
      <vt:lpstr>tf01159439 (1)</vt:lpstr>
      <vt:lpstr> </vt:lpstr>
      <vt:lpstr>TARİHSEL GELİŞİMİ</vt:lpstr>
      <vt:lpstr>TARİHSEL GELİŞİMİ</vt:lpstr>
      <vt:lpstr>TARİHSEL GELİŞİMİ</vt:lpstr>
      <vt:lpstr>TARİHSEL GELİŞİMİ</vt:lpstr>
      <vt:lpstr>TARİHSEL GELİŞİMİ</vt:lpstr>
      <vt:lpstr>TARİHSEL GELİŞİMİ</vt:lpstr>
      <vt:lpstr>TARİHSEL GELİŞİMİ</vt:lpstr>
      <vt:lpstr>TARİHSEL GELİŞİMİ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User</cp:lastModifiedBy>
  <cp:revision>2</cp:revision>
  <dcterms:created xsi:type="dcterms:W3CDTF">2020-04-29T18:45:44Z</dcterms:created>
  <dcterms:modified xsi:type="dcterms:W3CDTF">2020-04-29T21:03:22Z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TC011594391055</vt:lpwstr>
  </property>
</Properties>
</file>