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555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53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6490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77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024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287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75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78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84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41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502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9FC12-4BAD-466B-B1AF-D46D676DF4B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C1A22-A556-4AE9-9832-70E62922E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574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defix.com/Kitap/Etik/Felsefe/Felsefe-Bilimi/urunno=0000000538752" TargetMode="External"/><Relationship Id="rId13" Type="http://schemas.openxmlformats.org/officeDocument/2006/relationships/hyperlink" Target="https://www.idefix.com/Yayinevi/zeus-kitabevi/s=10943" TargetMode="External"/><Relationship Id="rId3" Type="http://schemas.openxmlformats.org/officeDocument/2006/relationships/hyperlink" Target="https://www.dr.com.tr/Yazar/gonul-sezer/s=218263" TargetMode="External"/><Relationship Id="rId7" Type="http://schemas.openxmlformats.org/officeDocument/2006/relationships/hyperlink" Target="https://www.idefix.com/Yayinevi/oteki-yayinevi/s=7606" TargetMode="External"/><Relationship Id="rId12" Type="http://schemas.openxmlformats.org/officeDocument/2006/relationships/hyperlink" Target="https://www.idefix.com/Yazar/burcu-gediz-oral/s=51680" TargetMode="External"/><Relationship Id="rId2" Type="http://schemas.openxmlformats.org/officeDocument/2006/relationships/hyperlink" Target="https://www.dr.com.tr/Yazar/annemarie-pieper/s=218262" TargetMode="External"/><Relationship Id="rId16" Type="http://schemas.openxmlformats.org/officeDocument/2006/relationships/hyperlink" Target="https://www.idefix.com/Kitap/Egitimde-Ahlak-ve-Etik/Kolektif/Egitim-Basvuru/Egitim/urunno=000180014100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defix.com/Yazar/pyotr-alekseyevic-kropotkin/s=177690" TargetMode="External"/><Relationship Id="rId11" Type="http://schemas.openxmlformats.org/officeDocument/2006/relationships/hyperlink" Target="https://www.idefix.com/Yazar/tulin-ural/s=163587" TargetMode="External"/><Relationship Id="rId5" Type="http://schemas.openxmlformats.org/officeDocument/2006/relationships/hyperlink" Target="https://www.dr.com.tr/Yayinevi/ayrinti-yayinlari/s=1113" TargetMode="External"/><Relationship Id="rId15" Type="http://schemas.openxmlformats.org/officeDocument/2006/relationships/hyperlink" Target="https://www.idefix.com/Yayinevi/beta-yayinlari/s=1412" TargetMode="External"/><Relationship Id="rId10" Type="http://schemas.openxmlformats.org/officeDocument/2006/relationships/hyperlink" Target="https://www.idefix.com/Yazar/sibel-gok/s=113477" TargetMode="External"/><Relationship Id="rId4" Type="http://schemas.openxmlformats.org/officeDocument/2006/relationships/hyperlink" Target="https://www.dr.com.tr/Yazar/veysel-atayman/s=214759" TargetMode="External"/><Relationship Id="rId9" Type="http://schemas.openxmlformats.org/officeDocument/2006/relationships/hyperlink" Target="https://www.idefix.com/Yazar/bugra-ozer/s=51679" TargetMode="External"/><Relationship Id="rId14" Type="http://schemas.openxmlformats.org/officeDocument/2006/relationships/hyperlink" Target="https://www.idefix.com/Yazar/duygu-anil-keskin/s=175976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r.com.tr/Yayinevi/lotus-yayinlari/s=6114" TargetMode="External"/><Relationship Id="rId13" Type="http://schemas.openxmlformats.org/officeDocument/2006/relationships/hyperlink" Target="https://www.dr.com.tr/Yayinevi/detay-yayincilik/s=2565" TargetMode="External"/><Relationship Id="rId3" Type="http://schemas.openxmlformats.org/officeDocument/2006/relationships/hyperlink" Target="https://www.dr.com.tr/Yazar/a--a--stroll/s=198425" TargetMode="External"/><Relationship Id="rId7" Type="http://schemas.openxmlformats.org/officeDocument/2006/relationships/hyperlink" Target="https://www.dr.com.tr/Sanatci/mehmet-turkeri/s=260747" TargetMode="External"/><Relationship Id="rId12" Type="http://schemas.openxmlformats.org/officeDocument/2006/relationships/hyperlink" Target="https://www.dr.com.tr/Yazar/hatice-guclu-nergiz/s=120285" TargetMode="External"/><Relationship Id="rId2" Type="http://schemas.openxmlformats.org/officeDocument/2006/relationships/hyperlink" Target="https://www.dr.com.tr/Yazar/r--campbell/s=51167" TargetMode="External"/><Relationship Id="rId16" Type="http://schemas.openxmlformats.org/officeDocument/2006/relationships/hyperlink" Target="https://www.idefix.com/Yayinevi/detay-yayincilik/s=256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r.com.tr/Yazar/mehmet-turkeri/s=260747" TargetMode="External"/><Relationship Id="rId11" Type="http://schemas.openxmlformats.org/officeDocument/2006/relationships/hyperlink" Target="https://www.dr.com.tr/Yazar/meryem-akoglan-kozak/s=141784" TargetMode="External"/><Relationship Id="rId5" Type="http://schemas.openxmlformats.org/officeDocument/2006/relationships/hyperlink" Target="https://www.dr.com.tr/Yazar/v--j--bourke/s=135946" TargetMode="External"/><Relationship Id="rId15" Type="http://schemas.openxmlformats.org/officeDocument/2006/relationships/hyperlink" Target="https://www.idefix.com/Yazar/mehmet-yesiltas/s=200969" TargetMode="External"/><Relationship Id="rId10" Type="http://schemas.openxmlformats.org/officeDocument/2006/relationships/hyperlink" Target="https://www.dr.com.tr/Yayinevi/beta-yayinlari/s=1412" TargetMode="External"/><Relationship Id="rId4" Type="http://schemas.openxmlformats.org/officeDocument/2006/relationships/hyperlink" Target="https://www.dr.com.tr/Yazar/a--a--long/s=135947" TargetMode="External"/><Relationship Id="rId9" Type="http://schemas.openxmlformats.org/officeDocument/2006/relationships/hyperlink" Target="https://www.dr.com.tr/Yazar/melisa-erdilek-karabay/s=309779" TargetMode="External"/><Relationship Id="rId14" Type="http://schemas.openxmlformats.org/officeDocument/2006/relationships/hyperlink" Target="https://www.idefix.com/Yazar/burak-murat-demircivi/s=20096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ETİK (DEVAM)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804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Y</a:t>
            </a:r>
            <a:r>
              <a:rPr lang="tr-TR" dirty="0" smtClean="0"/>
              <a:t>öneticilerin </a:t>
            </a:r>
            <a:r>
              <a:rPr lang="tr-TR" dirty="0"/>
              <a:t>çalışanlara karşı etik sorumlulukları aşağıdaki gibi </a:t>
            </a:r>
            <a:r>
              <a:rPr lang="tr-TR" dirty="0" smtClean="0"/>
              <a:t>sıralanabilir:</a:t>
            </a:r>
          </a:p>
          <a:p>
            <a:pPr marL="0" indent="0">
              <a:buNone/>
            </a:pPr>
            <a:r>
              <a:rPr lang="tr-TR" dirty="0" smtClean="0"/>
              <a:t>Adil ücret dağılımı</a:t>
            </a:r>
          </a:p>
          <a:p>
            <a:pPr marL="0" indent="0">
              <a:buNone/>
            </a:pPr>
            <a:r>
              <a:rPr lang="tr-TR" dirty="0" smtClean="0"/>
              <a:t>Çalışma hakkına saygı gösterme</a:t>
            </a:r>
          </a:p>
          <a:p>
            <a:pPr marL="0" indent="0">
              <a:buNone/>
            </a:pPr>
            <a:r>
              <a:rPr lang="tr-TR" dirty="0" smtClean="0"/>
              <a:t>Özel hayatın gizliliğine saygı duyma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8772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Güvenli iş koşulları oluşturma</a:t>
            </a:r>
          </a:p>
          <a:p>
            <a:r>
              <a:rPr lang="tr-TR" dirty="0" smtClean="0"/>
              <a:t>Sağlıklı iş koşulları oluşturma</a:t>
            </a:r>
          </a:p>
          <a:p>
            <a:r>
              <a:rPr lang="tr-TR" dirty="0" smtClean="0"/>
              <a:t>Çalışanlar arasında ayrımcılık yapmama</a:t>
            </a:r>
          </a:p>
          <a:p>
            <a:r>
              <a:rPr lang="tr-TR" dirty="0" smtClean="0"/>
              <a:t>Çalışanları karar alma sürecine dahil etme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5956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ÇEŞİTLİ SEKTÖRLERDEN ETİK SORUNLAR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Yiyecek içecek işletmelerindeki etik sorunlar, </a:t>
            </a:r>
          </a:p>
          <a:p>
            <a:r>
              <a:rPr lang="tr-TR" dirty="0" smtClean="0"/>
              <a:t>Personel sayısı</a:t>
            </a:r>
          </a:p>
          <a:p>
            <a:r>
              <a:rPr lang="tr-TR" dirty="0" smtClean="0"/>
              <a:t>Doğru araç gereç kullanımı</a:t>
            </a:r>
          </a:p>
          <a:p>
            <a:r>
              <a:rPr lang="tr-TR" dirty="0" smtClean="0"/>
              <a:t>Porsiyonların boyutları</a:t>
            </a:r>
          </a:p>
          <a:p>
            <a:r>
              <a:rPr lang="tr-TR" dirty="0" smtClean="0"/>
              <a:t>Hijyen koşulları </a:t>
            </a:r>
          </a:p>
        </p:txBody>
      </p:sp>
    </p:spTree>
    <p:extLst>
      <p:ext uri="{BB962C8B-B14F-4D97-AF65-F5344CB8AC3E}">
        <p14:creationId xmlns:p14="http://schemas.microsoft.com/office/powerpoint/2010/main" val="359465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Kalite standartları (HACCP, İSO vb</a:t>
            </a:r>
            <a:r>
              <a:rPr lang="tr-TR" dirty="0" smtClean="0"/>
              <a:t>.),</a:t>
            </a:r>
          </a:p>
          <a:p>
            <a:r>
              <a:rPr lang="tr-TR" dirty="0" smtClean="0"/>
              <a:t>Servisin zamanında yapılması</a:t>
            </a:r>
          </a:p>
          <a:p>
            <a:r>
              <a:rPr lang="tr-TR" dirty="0" smtClean="0"/>
              <a:t>Lezzet</a:t>
            </a:r>
          </a:p>
          <a:p>
            <a:r>
              <a:rPr lang="tr-TR" dirty="0" smtClean="0"/>
              <a:t>Sunumun doğruluğu</a:t>
            </a:r>
          </a:p>
          <a:p>
            <a:r>
              <a:rPr lang="tr-TR" dirty="0" smtClean="0"/>
              <a:t>Boşların toplanması</a:t>
            </a:r>
          </a:p>
          <a:p>
            <a:r>
              <a:rPr lang="tr-TR" dirty="0" smtClean="0"/>
              <a:t>Pişirme yöntemlerinin doğruluğu</a:t>
            </a:r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0728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Masa düzeni</a:t>
            </a:r>
          </a:p>
          <a:p>
            <a:r>
              <a:rPr lang="tr-TR" dirty="0" smtClean="0"/>
              <a:t>Fiyatlandırma</a:t>
            </a:r>
          </a:p>
          <a:p>
            <a:r>
              <a:rPr lang="tr-TR" dirty="0" smtClean="0"/>
              <a:t>Menü planlaması</a:t>
            </a:r>
          </a:p>
          <a:p>
            <a:r>
              <a:rPr lang="tr-TR" dirty="0" smtClean="0"/>
              <a:t>Personel davranışları</a:t>
            </a:r>
          </a:p>
          <a:p>
            <a:r>
              <a:rPr lang="tr-TR" dirty="0" smtClean="0"/>
              <a:t>Konukların karşılanması</a:t>
            </a:r>
          </a:p>
          <a:p>
            <a:r>
              <a:rPr lang="tr-TR" dirty="0" smtClean="0"/>
              <a:t>Araç gereçlerin bakımı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1504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KAYNAKÇA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dirty="0"/>
              <a:t>Etiğe Giriş,  </a:t>
            </a:r>
            <a:r>
              <a:rPr lang="tr-TR" dirty="0" err="1">
                <a:hlinkClick r:id="rId2"/>
              </a:rPr>
              <a:t>Annemarie</a:t>
            </a:r>
            <a:r>
              <a:rPr lang="tr-TR" dirty="0">
                <a:hlinkClick r:id="rId2"/>
              </a:rPr>
              <a:t> </a:t>
            </a:r>
            <a:r>
              <a:rPr lang="tr-TR" dirty="0" err="1">
                <a:hlinkClick r:id="rId2"/>
              </a:rPr>
              <a:t>Pieper</a:t>
            </a:r>
            <a:r>
              <a:rPr lang="tr-TR" dirty="0"/>
              <a:t>, Çevirmen: </a:t>
            </a:r>
            <a:r>
              <a:rPr lang="tr-TR" dirty="0">
                <a:hlinkClick r:id="rId3"/>
              </a:rPr>
              <a:t>Gönül Sezer</a:t>
            </a:r>
            <a:r>
              <a:rPr lang="tr-TR" dirty="0"/>
              <a:t>, </a:t>
            </a:r>
            <a:r>
              <a:rPr lang="tr-TR" dirty="0">
                <a:hlinkClick r:id="rId4"/>
              </a:rPr>
              <a:t>Veysel </a:t>
            </a:r>
            <a:r>
              <a:rPr lang="tr-TR" dirty="0" err="1">
                <a:hlinkClick r:id="rId4"/>
              </a:rPr>
              <a:t>Atayman</a:t>
            </a:r>
            <a:r>
              <a:rPr lang="tr-TR" dirty="0"/>
              <a:t>, </a:t>
            </a:r>
            <a:r>
              <a:rPr lang="tr-TR" dirty="0">
                <a:hlinkClick r:id="rId5"/>
              </a:rPr>
              <a:t>Ayrıntı Yayınları</a:t>
            </a:r>
            <a:r>
              <a:rPr lang="tr-TR" dirty="0"/>
              <a:t>, 2012</a:t>
            </a:r>
          </a:p>
          <a:p>
            <a:pPr lvl="0"/>
            <a:r>
              <a:rPr lang="tr-TR" dirty="0"/>
              <a:t>Etik,  </a:t>
            </a:r>
            <a:r>
              <a:rPr lang="tr-TR" dirty="0" err="1">
                <a:hlinkClick r:id="rId6"/>
              </a:rPr>
              <a:t>Pyotr</a:t>
            </a:r>
            <a:r>
              <a:rPr lang="tr-TR" dirty="0">
                <a:hlinkClick r:id="rId6"/>
              </a:rPr>
              <a:t> </a:t>
            </a:r>
            <a:r>
              <a:rPr lang="tr-TR" dirty="0" err="1">
                <a:hlinkClick r:id="rId6"/>
              </a:rPr>
              <a:t>Alekseyeviç</a:t>
            </a:r>
            <a:r>
              <a:rPr lang="tr-TR" dirty="0">
                <a:hlinkClick r:id="rId6"/>
              </a:rPr>
              <a:t> </a:t>
            </a:r>
            <a:r>
              <a:rPr lang="tr-TR" dirty="0" err="1">
                <a:hlinkClick r:id="rId6"/>
              </a:rPr>
              <a:t>Kropotkin</a:t>
            </a:r>
            <a:r>
              <a:rPr lang="tr-TR" dirty="0"/>
              <a:t>, </a:t>
            </a:r>
            <a:r>
              <a:rPr lang="tr-TR" dirty="0">
                <a:hlinkClick r:id="rId7"/>
              </a:rPr>
              <a:t>Öteki Yayınevi</a:t>
            </a:r>
            <a:r>
              <a:rPr lang="tr-TR" dirty="0"/>
              <a:t>, 2017 </a:t>
            </a:r>
          </a:p>
          <a:p>
            <a:pPr lvl="0"/>
            <a:r>
              <a:rPr lang="tr-TR" dirty="0"/>
              <a:t>Etik, Yazar: </a:t>
            </a:r>
            <a:r>
              <a:rPr lang="tr-TR" dirty="0">
                <a:hlinkClick r:id="rId8"/>
              </a:rPr>
              <a:t>Kolektif</a:t>
            </a:r>
            <a:endParaRPr lang="tr-TR" dirty="0"/>
          </a:p>
          <a:p>
            <a:r>
              <a:rPr lang="tr-TR" dirty="0"/>
              <a:t>Katkıda Bulunan: </a:t>
            </a:r>
            <a:r>
              <a:rPr lang="tr-TR" dirty="0">
                <a:hlinkClick r:id="rId9"/>
              </a:rPr>
              <a:t>Buğra Özer ,</a:t>
            </a:r>
            <a:r>
              <a:rPr lang="tr-TR" dirty="0"/>
              <a:t> </a:t>
            </a:r>
            <a:r>
              <a:rPr lang="tr-TR" dirty="0">
                <a:hlinkClick r:id="rId10"/>
              </a:rPr>
              <a:t>Sibel Gök ,</a:t>
            </a:r>
            <a:r>
              <a:rPr lang="tr-TR" dirty="0"/>
              <a:t> </a:t>
            </a:r>
            <a:r>
              <a:rPr lang="tr-TR" dirty="0">
                <a:hlinkClick r:id="rId11"/>
              </a:rPr>
              <a:t>Tülin Ural ,</a:t>
            </a:r>
            <a:r>
              <a:rPr lang="tr-TR" dirty="0"/>
              <a:t> </a:t>
            </a:r>
            <a:r>
              <a:rPr lang="tr-TR" dirty="0">
                <a:hlinkClick r:id="rId12"/>
              </a:rPr>
              <a:t>Burcu Gediz Oral</a:t>
            </a:r>
            <a:endParaRPr lang="tr-TR" dirty="0"/>
          </a:p>
          <a:p>
            <a:r>
              <a:rPr lang="tr-TR" dirty="0"/>
              <a:t>Yayınevi : </a:t>
            </a:r>
            <a:r>
              <a:rPr lang="tr-TR" dirty="0">
                <a:hlinkClick r:id="rId13"/>
              </a:rPr>
              <a:t>Zeus Kitabevi</a:t>
            </a:r>
            <a:r>
              <a:rPr lang="tr-TR" dirty="0"/>
              <a:t>, 2012</a:t>
            </a:r>
          </a:p>
          <a:p>
            <a:pPr lvl="0"/>
            <a:r>
              <a:rPr lang="tr-TR" dirty="0"/>
              <a:t>Mesleki Etik, </a:t>
            </a:r>
            <a:r>
              <a:rPr lang="tr-TR" dirty="0">
                <a:hlinkClick r:id="rId14"/>
              </a:rPr>
              <a:t>Duygu Anıl Keskin</a:t>
            </a:r>
            <a:r>
              <a:rPr lang="tr-TR" dirty="0"/>
              <a:t>, Yayınevi: </a:t>
            </a:r>
            <a:r>
              <a:rPr lang="tr-TR" dirty="0">
                <a:hlinkClick r:id="rId15"/>
              </a:rPr>
              <a:t>Beta Yayınları</a:t>
            </a:r>
            <a:r>
              <a:rPr lang="tr-TR" dirty="0"/>
              <a:t>, İlk Baskı Yılı: 2015</a:t>
            </a:r>
          </a:p>
          <a:p>
            <a:pPr lvl="0"/>
            <a:r>
              <a:rPr lang="tr-TR" dirty="0"/>
              <a:t>Eğitimde Ahlak ve Etik, Yazar: </a:t>
            </a:r>
            <a:r>
              <a:rPr lang="tr-TR" dirty="0">
                <a:hlinkClick r:id="rId16"/>
              </a:rPr>
              <a:t>Kolektif</a:t>
            </a:r>
            <a:r>
              <a:rPr lang="tr-TR" dirty="0"/>
              <a:t> Yayınevi:, Nobel Akademik Yayıncılık, İlk Baskı Yılı: 2019, Baskı Sayısı: 1. Basım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0327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Etik Kuramları, Yazar: </a:t>
            </a:r>
            <a:r>
              <a:rPr lang="tr-TR" dirty="0">
                <a:hlinkClick r:id="rId2"/>
              </a:rPr>
              <a:t>R. </a:t>
            </a:r>
            <a:r>
              <a:rPr lang="tr-TR" dirty="0" err="1">
                <a:hlinkClick r:id="rId2"/>
              </a:rPr>
              <a:t>Campbell</a:t>
            </a:r>
            <a:r>
              <a:rPr lang="tr-TR" dirty="0"/>
              <a:t>, </a:t>
            </a:r>
            <a:r>
              <a:rPr lang="tr-TR" dirty="0">
                <a:hlinkClick r:id="rId3"/>
              </a:rPr>
              <a:t>A. A. </a:t>
            </a:r>
            <a:r>
              <a:rPr lang="tr-TR" dirty="0" err="1">
                <a:hlinkClick r:id="rId3"/>
              </a:rPr>
              <a:t>Stroll</a:t>
            </a:r>
            <a:r>
              <a:rPr lang="tr-TR" dirty="0"/>
              <a:t>, </a:t>
            </a:r>
            <a:r>
              <a:rPr lang="tr-TR" dirty="0">
                <a:hlinkClick r:id="rId4"/>
              </a:rPr>
              <a:t>A. A. </a:t>
            </a:r>
            <a:r>
              <a:rPr lang="tr-TR" dirty="0" err="1">
                <a:hlinkClick r:id="rId4"/>
              </a:rPr>
              <a:t>Long</a:t>
            </a:r>
            <a:r>
              <a:rPr lang="tr-TR" dirty="0"/>
              <a:t>, </a:t>
            </a:r>
            <a:r>
              <a:rPr lang="tr-TR" dirty="0">
                <a:hlinkClick r:id="rId5"/>
              </a:rPr>
              <a:t>V. J. </a:t>
            </a:r>
            <a:r>
              <a:rPr lang="tr-TR" dirty="0" err="1">
                <a:hlinkClick r:id="rId5"/>
              </a:rPr>
              <a:t>Bourke</a:t>
            </a:r>
            <a:r>
              <a:rPr lang="tr-TR" dirty="0"/>
              <a:t>, Çevirmen: </a:t>
            </a:r>
            <a:r>
              <a:rPr lang="tr-TR" dirty="0">
                <a:hlinkClick r:id="rId6"/>
              </a:rPr>
              <a:t>Mehmet Türkeri</a:t>
            </a:r>
            <a:r>
              <a:rPr lang="tr-TR" dirty="0"/>
              <a:t>, Derleyen: </a:t>
            </a:r>
            <a:r>
              <a:rPr lang="tr-TR" dirty="0">
                <a:hlinkClick r:id="rId7"/>
              </a:rPr>
              <a:t>Mehmet Türkeri</a:t>
            </a:r>
            <a:r>
              <a:rPr lang="tr-TR" dirty="0"/>
              <a:t>, Yayınevi :, </a:t>
            </a:r>
            <a:r>
              <a:rPr lang="tr-TR" dirty="0">
                <a:hlinkClick r:id="rId8"/>
              </a:rPr>
              <a:t>Lotus Yayınları</a:t>
            </a:r>
            <a:r>
              <a:rPr lang="tr-TR" dirty="0"/>
              <a:t>, 2014 </a:t>
            </a:r>
          </a:p>
          <a:p>
            <a:pPr lvl="0"/>
            <a:r>
              <a:rPr lang="tr-TR" dirty="0"/>
              <a:t>İşletmelerde Etik ve Etik Liderlik, Yazar: </a:t>
            </a:r>
            <a:r>
              <a:rPr lang="tr-TR" dirty="0">
                <a:hlinkClick r:id="rId9"/>
              </a:rPr>
              <a:t>Melisa </a:t>
            </a:r>
            <a:r>
              <a:rPr lang="tr-TR" dirty="0" err="1">
                <a:hlinkClick r:id="rId9"/>
              </a:rPr>
              <a:t>Erdilek</a:t>
            </a:r>
            <a:r>
              <a:rPr lang="tr-TR" dirty="0">
                <a:hlinkClick r:id="rId9"/>
              </a:rPr>
              <a:t> Karabay</a:t>
            </a:r>
            <a:r>
              <a:rPr lang="tr-TR" dirty="0"/>
              <a:t>, Yayınevi :</a:t>
            </a:r>
            <a:r>
              <a:rPr lang="tr-TR" dirty="0">
                <a:hlinkClick r:id="rId10"/>
              </a:rPr>
              <a:t>Beta Yayınları</a:t>
            </a:r>
            <a:r>
              <a:rPr lang="tr-TR" dirty="0"/>
              <a:t>, 2015</a:t>
            </a:r>
          </a:p>
          <a:p>
            <a:pPr lvl="0"/>
            <a:r>
              <a:rPr lang="tr-TR" dirty="0"/>
              <a:t>Turizmde Etik, </a:t>
            </a:r>
            <a:r>
              <a:rPr lang="tr-TR" dirty="0">
                <a:hlinkClick r:id="rId11"/>
              </a:rPr>
              <a:t>Meryem </a:t>
            </a:r>
            <a:r>
              <a:rPr lang="tr-TR" dirty="0" err="1">
                <a:hlinkClick r:id="rId11"/>
              </a:rPr>
              <a:t>Akoğlan</a:t>
            </a:r>
            <a:r>
              <a:rPr lang="tr-TR" dirty="0">
                <a:hlinkClick r:id="rId11"/>
              </a:rPr>
              <a:t> Kozak</a:t>
            </a:r>
            <a:r>
              <a:rPr lang="tr-TR" dirty="0"/>
              <a:t>, </a:t>
            </a:r>
            <a:r>
              <a:rPr lang="tr-TR" dirty="0">
                <a:hlinkClick r:id="rId12"/>
              </a:rPr>
              <a:t>Hatice Güçlü </a:t>
            </a:r>
            <a:r>
              <a:rPr lang="tr-TR" dirty="0" err="1">
                <a:hlinkClick r:id="rId12"/>
              </a:rPr>
              <a:t>Nergiz</a:t>
            </a:r>
            <a:r>
              <a:rPr lang="tr-TR" dirty="0"/>
              <a:t>, </a:t>
            </a:r>
            <a:r>
              <a:rPr lang="tr-TR" dirty="0">
                <a:hlinkClick r:id="rId13"/>
              </a:rPr>
              <a:t>Detay Yayıncılık</a:t>
            </a:r>
            <a:r>
              <a:rPr lang="tr-TR" dirty="0"/>
              <a:t>, 2009</a:t>
            </a:r>
          </a:p>
          <a:p>
            <a:pPr lvl="0"/>
            <a:r>
              <a:rPr lang="tr-TR" dirty="0"/>
              <a:t>Etik Kodları ve Turizm, Yazar: </a:t>
            </a:r>
            <a:r>
              <a:rPr lang="tr-TR" dirty="0">
                <a:hlinkClick r:id="rId14"/>
              </a:rPr>
              <a:t>Burak Murat </a:t>
            </a:r>
            <a:r>
              <a:rPr lang="tr-TR" dirty="0" err="1">
                <a:hlinkClick r:id="rId14"/>
              </a:rPr>
              <a:t>Demirçivi</a:t>
            </a:r>
            <a:r>
              <a:rPr lang="tr-TR" dirty="0">
                <a:hlinkClick r:id="rId14"/>
              </a:rPr>
              <a:t>,</a:t>
            </a:r>
            <a:r>
              <a:rPr lang="tr-TR" dirty="0"/>
              <a:t> </a:t>
            </a:r>
            <a:r>
              <a:rPr lang="tr-TR" dirty="0">
                <a:hlinkClick r:id="rId15"/>
              </a:rPr>
              <a:t>Mehmet Yeşiltaş</a:t>
            </a:r>
            <a:r>
              <a:rPr lang="tr-TR" dirty="0"/>
              <a:t>, Yayınevi: </a:t>
            </a:r>
            <a:r>
              <a:rPr lang="tr-TR" dirty="0">
                <a:hlinkClick r:id="rId16"/>
              </a:rPr>
              <a:t>Detay Yayıncılık</a:t>
            </a:r>
            <a:r>
              <a:rPr lang="tr-TR" dirty="0"/>
              <a:t>, İlk Baskı Yılı: 2015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5929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104</Words>
  <Application>Microsoft Office PowerPoint</Application>
  <PresentationFormat>Özel</PresentationFormat>
  <Paragraphs>40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ETİK (DEVAM)</vt:lpstr>
      <vt:lpstr>PowerPoint Sunusu</vt:lpstr>
      <vt:lpstr>PowerPoint Sunusu</vt:lpstr>
      <vt:lpstr>ÇEŞİTLİ SEKTÖRLERDEN ETİK SORUNLAR</vt:lpstr>
      <vt:lpstr>PowerPoint Sunusu</vt:lpstr>
      <vt:lpstr>PowerPoint Sunusu</vt:lpstr>
      <vt:lpstr>KAYNAKÇA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</dc:creator>
  <cp:lastModifiedBy>EDA</cp:lastModifiedBy>
  <cp:revision>13</cp:revision>
  <dcterms:created xsi:type="dcterms:W3CDTF">2020-03-11T13:23:07Z</dcterms:created>
  <dcterms:modified xsi:type="dcterms:W3CDTF">2020-04-24T14:20:25Z</dcterms:modified>
</cp:coreProperties>
</file>