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78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7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5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3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51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368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56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55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03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1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68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9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22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88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0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77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6D2B2F-575B-4278-A5A5-BAA0610BC9A6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0EDD3-65C7-4957-B570-0777F9CA71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30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 err="1" smtClean="0"/>
              <a:t>Matriksi</a:t>
            </a:r>
            <a:r>
              <a:rPr lang="tr-TR" dirty="0" smtClean="0"/>
              <a:t> ve Bileşenleri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637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 err="1" smtClean="0"/>
              <a:t>Matriksi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Biyofilm</a:t>
            </a:r>
            <a:r>
              <a:rPr lang="tr-TR" dirty="0"/>
              <a:t> yapısında mikroorganizmalar yaklaşık %20’lik bir kütleyi oluştururken, </a:t>
            </a:r>
            <a:r>
              <a:rPr lang="tr-TR" dirty="0" err="1"/>
              <a:t>biyofilm</a:t>
            </a:r>
            <a:r>
              <a:rPr lang="tr-TR" dirty="0"/>
              <a:t> </a:t>
            </a:r>
            <a:r>
              <a:rPr lang="tr-TR" dirty="0" err="1"/>
              <a:t>matriksi</a:t>
            </a:r>
            <a:r>
              <a:rPr lang="tr-TR" dirty="0"/>
              <a:t> yapının toplam ağırlığının %80’ni oluşturur. </a:t>
            </a:r>
            <a:r>
              <a:rPr lang="tr-TR" dirty="0" err="1"/>
              <a:t>Biyofilm</a:t>
            </a:r>
            <a:r>
              <a:rPr lang="tr-TR" dirty="0"/>
              <a:t> içerisinde bakteriler EPS ile çevrelenmişlerdir ve bu </a:t>
            </a:r>
            <a:r>
              <a:rPr lang="tr-TR" dirty="0" err="1"/>
              <a:t>matriks</a:t>
            </a:r>
            <a:r>
              <a:rPr lang="tr-TR" dirty="0"/>
              <a:t> hücrelere yaşayacakları bir ortam sağlar. Hücre dışı materyallerden oluşan </a:t>
            </a:r>
            <a:r>
              <a:rPr lang="tr-TR" dirty="0" err="1"/>
              <a:t>matriks</a:t>
            </a:r>
            <a:r>
              <a:rPr lang="tr-TR" dirty="0"/>
              <a:t> yapısı çoğunlukla mikroorganizmalar tarafından sentezlenir. </a:t>
            </a:r>
          </a:p>
          <a:p>
            <a:r>
              <a:rPr lang="tr-TR" dirty="0"/>
              <a:t>Hücreler tarafından </a:t>
            </a:r>
            <a:r>
              <a:rPr lang="tr-TR" dirty="0" err="1"/>
              <a:t>salgılanılan</a:t>
            </a:r>
            <a:r>
              <a:rPr lang="tr-TR" dirty="0"/>
              <a:t> bu </a:t>
            </a:r>
            <a:r>
              <a:rPr lang="tr-TR" dirty="0" err="1"/>
              <a:t>matriksin</a:t>
            </a:r>
            <a:r>
              <a:rPr lang="tr-TR" dirty="0"/>
              <a:t> en temel görevi, </a:t>
            </a:r>
            <a:r>
              <a:rPr lang="tr-TR" dirty="0" err="1"/>
              <a:t>biyofilm</a:t>
            </a:r>
            <a:r>
              <a:rPr lang="tr-TR" dirty="0"/>
              <a:t> içerisinde bakteri hücrelerini </a:t>
            </a:r>
            <a:r>
              <a:rPr lang="tr-TR" dirty="0" err="1"/>
              <a:t>immobilizasyonun</a:t>
            </a:r>
            <a:r>
              <a:rPr lang="tr-TR" dirty="0"/>
              <a:t> sağlanması ve hücrelerin birbirine yakınlaştırılmasıdır. EPS içerisinde bulunan polimerleri beş ana başlık altında incelemek mümkündür.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4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Bir </a:t>
            </a:r>
            <a:r>
              <a:rPr lang="tr-TR" b="1" dirty="0" err="1"/>
              <a:t>Matriks</a:t>
            </a:r>
            <a:r>
              <a:rPr lang="tr-TR" b="1" dirty="0"/>
              <a:t> Bileşeni Olarak Hücre Dışı </a:t>
            </a:r>
            <a:r>
              <a:rPr lang="tr-TR" b="1" dirty="0" err="1"/>
              <a:t>Polisakkaritler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Bakteriyel </a:t>
            </a:r>
            <a:r>
              <a:rPr lang="tr-TR" dirty="0" err="1"/>
              <a:t>biyofilmlerde</a:t>
            </a:r>
            <a:r>
              <a:rPr lang="tr-TR" dirty="0"/>
              <a:t> </a:t>
            </a:r>
            <a:r>
              <a:rPr lang="tr-TR" dirty="0" err="1"/>
              <a:t>ekzopolisakkaritler</a:t>
            </a:r>
            <a:r>
              <a:rPr lang="tr-TR" dirty="0"/>
              <a:t> </a:t>
            </a:r>
            <a:r>
              <a:rPr lang="tr-TR" dirty="0" err="1"/>
              <a:t>biyofilm</a:t>
            </a:r>
            <a:r>
              <a:rPr lang="tr-TR" dirty="0"/>
              <a:t> yapısının oluşumu için oldukça önemlidir. </a:t>
            </a:r>
            <a:r>
              <a:rPr lang="tr-TR" dirty="0" err="1"/>
              <a:t>Mutantların</a:t>
            </a:r>
            <a:r>
              <a:rPr lang="tr-TR" dirty="0"/>
              <a:t> sentezleyemediği </a:t>
            </a:r>
            <a:r>
              <a:rPr lang="tr-TR" dirty="0" err="1"/>
              <a:t>ekzopolisakkaritler</a:t>
            </a:r>
            <a:r>
              <a:rPr lang="tr-TR" dirty="0"/>
              <a:t> sebebiyle </a:t>
            </a:r>
            <a:r>
              <a:rPr lang="tr-TR" dirty="0" err="1"/>
              <a:t>mikrobiyal</a:t>
            </a:r>
            <a:r>
              <a:rPr lang="tr-TR" dirty="0"/>
              <a:t> tutunma gerçekleşip, </a:t>
            </a:r>
            <a:r>
              <a:rPr lang="tr-TR" dirty="0" err="1"/>
              <a:t>mikrokoloni</a:t>
            </a:r>
            <a:r>
              <a:rPr lang="tr-TR" dirty="0"/>
              <a:t> oluşumu gözlense bile tam anlamıyla bir </a:t>
            </a:r>
            <a:r>
              <a:rPr lang="tr-TR" dirty="0" err="1"/>
              <a:t>biyofilm</a:t>
            </a:r>
            <a:r>
              <a:rPr lang="tr-TR" dirty="0"/>
              <a:t> oluşumundan söz </a:t>
            </a:r>
            <a:r>
              <a:rPr lang="tr-TR" dirty="0" smtClean="0"/>
              <a:t>edilemez. </a:t>
            </a:r>
          </a:p>
          <a:p>
            <a:r>
              <a:rPr lang="tr-TR" dirty="0" smtClean="0"/>
              <a:t>Ayrıca</a:t>
            </a:r>
            <a:r>
              <a:rPr lang="tr-TR" dirty="0"/>
              <a:t>, karışık kültürlerin oluşturduğu </a:t>
            </a:r>
            <a:r>
              <a:rPr lang="tr-TR" dirty="0" err="1"/>
              <a:t>biyofilm</a:t>
            </a:r>
            <a:r>
              <a:rPr lang="tr-TR" dirty="0"/>
              <a:t> yapılarında </a:t>
            </a:r>
            <a:r>
              <a:rPr lang="tr-TR" dirty="0" err="1"/>
              <a:t>ekzopolisakkarit</a:t>
            </a:r>
            <a:r>
              <a:rPr lang="tr-TR" dirty="0"/>
              <a:t> üreten türlerin varlığı, </a:t>
            </a:r>
            <a:r>
              <a:rPr lang="tr-TR" dirty="0" err="1"/>
              <a:t>matriks</a:t>
            </a:r>
            <a:r>
              <a:rPr lang="tr-TR" dirty="0"/>
              <a:t> polimerleri sentezlemeyen diğer türlerle aralarında bir entegrasyon oluşmasını </a:t>
            </a:r>
            <a:r>
              <a:rPr lang="tr-TR" dirty="0" smtClean="0"/>
              <a:t>sağlayabilir.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971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Bir </a:t>
            </a:r>
            <a:r>
              <a:rPr lang="tr-TR" b="1" dirty="0" err="1"/>
              <a:t>Matriks</a:t>
            </a:r>
            <a:r>
              <a:rPr lang="tr-TR" b="1" dirty="0"/>
              <a:t> Bileşeni Olarak Hücre Dışı </a:t>
            </a:r>
            <a:r>
              <a:rPr lang="tr-TR" b="1" dirty="0" err="1"/>
              <a:t>Polisakkaritler</a:t>
            </a:r>
            <a:r>
              <a:rPr lang="tr-TR" b="1" dirty="0"/>
              <a:t> (devam)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Polisakkaritler</a:t>
            </a:r>
            <a:r>
              <a:rPr lang="tr-TR" dirty="0"/>
              <a:t> EPS </a:t>
            </a:r>
            <a:r>
              <a:rPr lang="tr-TR" dirty="0" err="1"/>
              <a:t>matriksinin</a:t>
            </a:r>
            <a:r>
              <a:rPr lang="tr-TR" dirty="0"/>
              <a:t> en önemli maddelerinden biridir. </a:t>
            </a:r>
            <a:endParaRPr lang="tr-TR" dirty="0" smtClean="0"/>
          </a:p>
          <a:p>
            <a:r>
              <a:rPr lang="tr-TR" dirty="0" smtClean="0"/>
              <a:t>Çoğunlukla </a:t>
            </a:r>
            <a:r>
              <a:rPr lang="tr-TR" dirty="0"/>
              <a:t>lineer veya dallanmış formda bulunurlar ve ağırlıkları yaklaşık 0.5x10</a:t>
            </a:r>
            <a:r>
              <a:rPr lang="tr-TR" baseline="30000" dirty="0"/>
              <a:t>6</a:t>
            </a:r>
            <a:r>
              <a:rPr lang="tr-TR" dirty="0"/>
              <a:t> Da ve 2x10</a:t>
            </a:r>
            <a:r>
              <a:rPr lang="tr-TR" baseline="30000" dirty="0"/>
              <a:t>6</a:t>
            </a:r>
            <a:r>
              <a:rPr lang="tr-TR" dirty="0"/>
              <a:t> Da arasında değişmektedir. </a:t>
            </a:r>
            <a:endParaRPr lang="tr-TR" dirty="0" smtClean="0"/>
          </a:p>
          <a:p>
            <a:r>
              <a:rPr lang="tr-TR" i="1" dirty="0" err="1" smtClean="0"/>
              <a:t>Gluconacetobacter</a:t>
            </a:r>
            <a:r>
              <a:rPr lang="tr-TR" i="1" dirty="0" smtClean="0"/>
              <a:t> </a:t>
            </a:r>
            <a:r>
              <a:rPr lang="tr-TR" i="1" dirty="0" err="1"/>
              <a:t>xylinus</a:t>
            </a:r>
            <a:r>
              <a:rPr lang="tr-TR" i="1" dirty="0"/>
              <a:t>, </a:t>
            </a:r>
            <a:r>
              <a:rPr lang="tr-TR" i="1" dirty="0" err="1"/>
              <a:t>Agrobacterium</a:t>
            </a:r>
            <a:r>
              <a:rPr lang="tr-TR" i="1" dirty="0"/>
              <a:t> </a:t>
            </a:r>
            <a:r>
              <a:rPr lang="tr-TR" i="1" dirty="0" err="1"/>
              <a:t>tumefaciens</a:t>
            </a:r>
            <a:r>
              <a:rPr lang="tr-TR" i="1" dirty="0"/>
              <a:t>, </a:t>
            </a:r>
            <a:r>
              <a:rPr lang="tr-TR" i="1" dirty="0" err="1"/>
              <a:t>Rhizobium</a:t>
            </a:r>
            <a:r>
              <a:rPr lang="tr-TR" i="1" dirty="0"/>
              <a:t> </a:t>
            </a:r>
            <a:r>
              <a:rPr lang="tr-TR" dirty="0" err="1"/>
              <a:t>spp</a:t>
            </a:r>
            <a:r>
              <a:rPr lang="tr-TR" i="1" dirty="0"/>
              <a:t>.</a:t>
            </a:r>
            <a:r>
              <a:rPr lang="tr-TR" dirty="0"/>
              <a:t> ve bazı </a:t>
            </a:r>
            <a:r>
              <a:rPr lang="tr-TR" dirty="0" err="1"/>
              <a:t>Enterobakterlerin</a:t>
            </a:r>
            <a:r>
              <a:rPr lang="tr-TR" dirty="0"/>
              <a:t> ve </a:t>
            </a:r>
            <a:r>
              <a:rPr lang="tr-TR" dirty="0" err="1"/>
              <a:t>Pseudomonasların</a:t>
            </a:r>
            <a:r>
              <a:rPr lang="tr-TR" dirty="0"/>
              <a:t> birkaç türünün </a:t>
            </a:r>
            <a:r>
              <a:rPr lang="tr-TR" dirty="0" err="1"/>
              <a:t>biyofilm</a:t>
            </a:r>
            <a:r>
              <a:rPr lang="tr-TR" dirty="0"/>
              <a:t> yapısındaki bazı </a:t>
            </a:r>
            <a:r>
              <a:rPr lang="tr-TR" dirty="0" err="1"/>
              <a:t>ekzopolisakkaritler</a:t>
            </a:r>
            <a:r>
              <a:rPr lang="tr-TR" dirty="0"/>
              <a:t>; </a:t>
            </a:r>
            <a:r>
              <a:rPr lang="tr-TR" dirty="0" err="1"/>
              <a:t>sükroz</a:t>
            </a:r>
            <a:r>
              <a:rPr lang="tr-TR" dirty="0"/>
              <a:t> türevi </a:t>
            </a:r>
            <a:r>
              <a:rPr lang="tr-TR" dirty="0" err="1"/>
              <a:t>glukanlar</a:t>
            </a:r>
            <a:r>
              <a:rPr lang="tr-TR" dirty="0"/>
              <a:t> ve </a:t>
            </a:r>
            <a:r>
              <a:rPr lang="tr-TR" dirty="0" err="1"/>
              <a:t>fruktanları</a:t>
            </a:r>
            <a:r>
              <a:rPr lang="tr-TR" dirty="0"/>
              <a:t> içeren </a:t>
            </a:r>
            <a:r>
              <a:rPr lang="tr-TR" dirty="0" err="1"/>
              <a:t>homopolisakkaritlerdir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Ancak geri kalan </a:t>
            </a:r>
            <a:r>
              <a:rPr lang="tr-TR" dirty="0" err="1"/>
              <a:t>ekzopolisakkaritler</a:t>
            </a:r>
            <a:r>
              <a:rPr lang="tr-TR" dirty="0"/>
              <a:t> çoğunlukla </a:t>
            </a:r>
            <a:r>
              <a:rPr lang="tr-TR" dirty="0" err="1"/>
              <a:t>nötral</a:t>
            </a:r>
            <a:r>
              <a:rPr lang="tr-TR" dirty="0"/>
              <a:t> ve yüklü şeker </a:t>
            </a:r>
            <a:r>
              <a:rPr lang="tr-TR" dirty="0" err="1"/>
              <a:t>rezidüllerinin</a:t>
            </a:r>
            <a:r>
              <a:rPr lang="tr-TR" dirty="0"/>
              <a:t> karışımını barındıran </a:t>
            </a:r>
            <a:r>
              <a:rPr lang="tr-TR" dirty="0" err="1"/>
              <a:t>heteropolisakkaritlerdir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465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Bir </a:t>
            </a:r>
            <a:r>
              <a:rPr lang="tr-TR" b="1" dirty="0" err="1"/>
              <a:t>Matriks</a:t>
            </a:r>
            <a:r>
              <a:rPr lang="tr-TR" b="1" dirty="0"/>
              <a:t> Bileşeni Olarak Hücre Dışı </a:t>
            </a:r>
            <a:r>
              <a:rPr lang="tr-TR" b="1" dirty="0" err="1" smtClean="0"/>
              <a:t>Polisakkaritler</a:t>
            </a:r>
            <a:r>
              <a:rPr lang="tr-TR" b="1" dirty="0" smtClean="0"/>
              <a:t> (devam)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Matrikste</a:t>
            </a:r>
            <a:r>
              <a:rPr lang="tr-TR" dirty="0"/>
              <a:t> bulunan </a:t>
            </a:r>
            <a:r>
              <a:rPr lang="tr-TR" dirty="0" err="1"/>
              <a:t>ekzopolisakkaritler</a:t>
            </a:r>
            <a:r>
              <a:rPr lang="tr-TR" dirty="0"/>
              <a:t> çok çeşitlidirler. Hatta tek bir türün farklı </a:t>
            </a:r>
            <a:r>
              <a:rPr lang="tr-TR" dirty="0" err="1"/>
              <a:t>suşlarının</a:t>
            </a:r>
            <a:r>
              <a:rPr lang="tr-TR" dirty="0"/>
              <a:t> oluşturduğu </a:t>
            </a:r>
            <a:r>
              <a:rPr lang="tr-TR" dirty="0" err="1"/>
              <a:t>biyofilm</a:t>
            </a:r>
            <a:r>
              <a:rPr lang="tr-TR" dirty="0"/>
              <a:t> yapılarının arasında bile farklılık gösterebilirler.</a:t>
            </a:r>
          </a:p>
          <a:p>
            <a:r>
              <a:rPr lang="tr-TR" dirty="0" err="1"/>
              <a:t>Biyofilm</a:t>
            </a:r>
            <a:r>
              <a:rPr lang="tr-TR" dirty="0"/>
              <a:t> araştırmalarında</a:t>
            </a:r>
            <a:r>
              <a:rPr lang="tr-TR" i="1" dirty="0"/>
              <a:t> P. </a:t>
            </a:r>
            <a:r>
              <a:rPr lang="tr-TR" i="1" dirty="0" err="1"/>
              <a:t>aeruginosa</a:t>
            </a:r>
            <a:r>
              <a:rPr lang="tr-TR" dirty="0"/>
              <a:t> en çok çalışılan organizmalardan biridir ve</a:t>
            </a:r>
            <a:r>
              <a:rPr lang="tr-TR" i="1" dirty="0"/>
              <a:t> </a:t>
            </a:r>
            <a:r>
              <a:rPr lang="tr-TR" dirty="0" err="1"/>
              <a:t>biyofilm</a:t>
            </a:r>
            <a:r>
              <a:rPr lang="tr-TR" dirty="0"/>
              <a:t> gelişimi ve mimarisi için oldukça önemli olan üç farklı türde </a:t>
            </a:r>
            <a:r>
              <a:rPr lang="tr-TR" dirty="0" err="1"/>
              <a:t>ekzopolisakkarit</a:t>
            </a:r>
            <a:r>
              <a:rPr lang="tr-TR" dirty="0"/>
              <a:t> üretir: </a:t>
            </a:r>
            <a:r>
              <a:rPr lang="tr-TR" dirty="0" err="1"/>
              <a:t>alginat</a:t>
            </a:r>
            <a:r>
              <a:rPr lang="tr-TR" dirty="0"/>
              <a:t>, </a:t>
            </a:r>
            <a:r>
              <a:rPr lang="tr-TR" dirty="0" err="1"/>
              <a:t>Pel</a:t>
            </a:r>
            <a:r>
              <a:rPr lang="tr-TR" dirty="0"/>
              <a:t> ve </a:t>
            </a:r>
            <a:r>
              <a:rPr lang="tr-TR" dirty="0" err="1" smtClean="0"/>
              <a:t>Psl</a:t>
            </a:r>
            <a:r>
              <a:rPr lang="tr-TR" dirty="0" smtClean="0"/>
              <a:t>. Bu </a:t>
            </a:r>
            <a:r>
              <a:rPr lang="tr-TR" dirty="0" err="1"/>
              <a:t>ekzopolisakkaritlerden</a:t>
            </a:r>
            <a:r>
              <a:rPr lang="tr-TR" dirty="0"/>
              <a:t> biri olan </a:t>
            </a:r>
            <a:r>
              <a:rPr lang="tr-TR" dirty="0" err="1"/>
              <a:t>alginat</a:t>
            </a:r>
            <a:r>
              <a:rPr lang="tr-TR" dirty="0"/>
              <a:t> yüksek molekül ağırlığına ve dallanmamış </a:t>
            </a:r>
            <a:r>
              <a:rPr lang="tr-TR" dirty="0" err="1"/>
              <a:t>heteropolimerik</a:t>
            </a:r>
            <a:r>
              <a:rPr lang="tr-TR" dirty="0"/>
              <a:t> bir yapıya sahiptir. </a:t>
            </a:r>
          </a:p>
        </p:txBody>
      </p:sp>
    </p:spTree>
    <p:extLst>
      <p:ext uri="{BB962C8B-B14F-4D97-AF65-F5344CB8AC3E}">
        <p14:creationId xmlns:p14="http://schemas.microsoft.com/office/powerpoint/2010/main" val="21010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Bir </a:t>
            </a:r>
            <a:r>
              <a:rPr lang="tr-TR" b="1" dirty="0" err="1"/>
              <a:t>Matriks</a:t>
            </a:r>
            <a:r>
              <a:rPr lang="tr-TR" b="1" dirty="0"/>
              <a:t> Bileşeni Olarak Hücre Dışı </a:t>
            </a:r>
            <a:r>
              <a:rPr lang="tr-TR" b="1" dirty="0" err="1"/>
              <a:t>Polisakkaritler</a:t>
            </a:r>
            <a:r>
              <a:rPr lang="tr-TR" b="1" dirty="0"/>
              <a:t> (devam)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Alginat</a:t>
            </a:r>
            <a:r>
              <a:rPr lang="tr-TR" dirty="0"/>
              <a:t> </a:t>
            </a:r>
            <a:r>
              <a:rPr lang="tr-TR" dirty="0" err="1"/>
              <a:t>biyosentezinin</a:t>
            </a:r>
            <a:r>
              <a:rPr lang="tr-TR" dirty="0"/>
              <a:t> olmadığı </a:t>
            </a:r>
            <a:r>
              <a:rPr lang="tr-TR" dirty="0" err="1"/>
              <a:t>mukoid</a:t>
            </a:r>
            <a:r>
              <a:rPr lang="tr-TR" dirty="0"/>
              <a:t> olmayan türlerde </a:t>
            </a:r>
            <a:r>
              <a:rPr lang="tr-TR" dirty="0" err="1"/>
              <a:t>Pel</a:t>
            </a:r>
            <a:r>
              <a:rPr lang="tr-TR" dirty="0"/>
              <a:t> ve </a:t>
            </a:r>
            <a:r>
              <a:rPr lang="tr-TR" dirty="0" err="1"/>
              <a:t>Psl</a:t>
            </a:r>
            <a:r>
              <a:rPr lang="tr-TR" dirty="0"/>
              <a:t> </a:t>
            </a:r>
            <a:r>
              <a:rPr lang="tr-TR" dirty="0" err="1"/>
              <a:t>polisakkaritleri</a:t>
            </a:r>
            <a:r>
              <a:rPr lang="tr-TR" dirty="0"/>
              <a:t> içeren </a:t>
            </a:r>
            <a:r>
              <a:rPr lang="tr-TR" dirty="0" err="1"/>
              <a:t>biyofilm</a:t>
            </a:r>
            <a:r>
              <a:rPr lang="tr-TR" dirty="0"/>
              <a:t> yapıları görülür. </a:t>
            </a:r>
            <a:endParaRPr lang="tr-TR" dirty="0" smtClean="0"/>
          </a:p>
          <a:p>
            <a:r>
              <a:rPr lang="tr-TR" dirty="0" err="1" smtClean="0"/>
              <a:t>Pel</a:t>
            </a:r>
            <a:r>
              <a:rPr lang="tr-TR" dirty="0" smtClean="0"/>
              <a:t> </a:t>
            </a:r>
            <a:r>
              <a:rPr lang="tr-TR" dirty="0" err="1"/>
              <a:t>biyofilm</a:t>
            </a:r>
            <a:r>
              <a:rPr lang="tr-TR" dirty="0"/>
              <a:t> yapısının yüzeye bağlanmasında, </a:t>
            </a:r>
            <a:r>
              <a:rPr lang="tr-TR" dirty="0" err="1"/>
              <a:t>Psl</a:t>
            </a:r>
            <a:r>
              <a:rPr lang="tr-TR" dirty="0"/>
              <a:t> ise </a:t>
            </a:r>
            <a:r>
              <a:rPr lang="tr-TR" dirty="0" err="1"/>
              <a:t>biyofilm</a:t>
            </a:r>
            <a:r>
              <a:rPr lang="tr-TR" dirty="0"/>
              <a:t> mimarisinin oluşmasında oldukça önemli olup hücre yüzeyinde bulunan bir </a:t>
            </a:r>
            <a:r>
              <a:rPr lang="tr-TR" dirty="0" err="1"/>
              <a:t>ekzopolisakkarit</a:t>
            </a:r>
            <a:r>
              <a:rPr lang="tr-TR" dirty="0"/>
              <a:t> olmasından dolayı </a:t>
            </a:r>
            <a:r>
              <a:rPr lang="tr-TR" dirty="0" err="1"/>
              <a:t>abiyotik-biyotik</a:t>
            </a:r>
            <a:r>
              <a:rPr lang="tr-TR" dirty="0"/>
              <a:t> yüzeylere yapışmada ve hücre-hücre etkileşimlerinin sağlamasında rol alır.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345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Bir </a:t>
            </a:r>
            <a:r>
              <a:rPr lang="tr-TR" b="1" dirty="0" err="1"/>
              <a:t>Matriks</a:t>
            </a:r>
            <a:r>
              <a:rPr lang="tr-TR" b="1" dirty="0"/>
              <a:t> Bileşeni Olarak Hücre Dışı Proteinler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 err="1"/>
              <a:t>matriksinde</a:t>
            </a:r>
            <a:r>
              <a:rPr lang="tr-TR" dirty="0"/>
              <a:t> oldukça fazla miktarda hücre dışına salınmış protein bulunur. Bu proteinlerin bir kısmı hücre dışındaki besinlerin hidrolizinden sorumlu enzimler iken, büyük bir çoğunluğu ise yapısal iskelette görev alan proteinlerdir.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376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Enzimler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 err="1"/>
              <a:t>matriksi</a:t>
            </a:r>
            <a:r>
              <a:rPr lang="tr-TR" dirty="0"/>
              <a:t> içerisinde bulunan polimerleri </a:t>
            </a:r>
            <a:r>
              <a:rPr lang="tr-TR" dirty="0" err="1"/>
              <a:t>degrade</a:t>
            </a:r>
            <a:r>
              <a:rPr lang="tr-TR" dirty="0"/>
              <a:t> eden çok çeşitli </a:t>
            </a:r>
            <a:r>
              <a:rPr lang="tr-TR" dirty="0" err="1"/>
              <a:t>ekstraselüler</a:t>
            </a:r>
            <a:r>
              <a:rPr lang="tr-TR" dirty="0"/>
              <a:t> enzimler olduğu bilinmektedir.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enzimlerin </a:t>
            </a:r>
            <a:r>
              <a:rPr lang="tr-TR" dirty="0" err="1"/>
              <a:t>substratları</a:t>
            </a:r>
            <a:r>
              <a:rPr lang="tr-TR" dirty="0"/>
              <a:t>; </a:t>
            </a:r>
            <a:r>
              <a:rPr lang="tr-TR" dirty="0" err="1"/>
              <a:t>matrikste</a:t>
            </a:r>
            <a:r>
              <a:rPr lang="tr-TR" dirty="0"/>
              <a:t> bulunan </a:t>
            </a:r>
            <a:r>
              <a:rPr lang="tr-TR" dirty="0" err="1"/>
              <a:t>polisakkaritler</a:t>
            </a:r>
            <a:r>
              <a:rPr lang="tr-TR" dirty="0"/>
              <a:t>, proteinler ve nükleik asitler gibi suda çözülebilir polimerler olabildiği gibi ve selüloz, kitin ve lipitler gibi suda çözünmeyen polimerler de olabilir. </a:t>
            </a:r>
          </a:p>
        </p:txBody>
      </p:sp>
    </p:spTree>
    <p:extLst>
      <p:ext uri="{BB962C8B-B14F-4D97-AF65-F5344CB8AC3E}">
        <p14:creationId xmlns:p14="http://schemas.microsoft.com/office/powerpoint/2010/main" val="1536461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439</Words>
  <Application>Microsoft Office PowerPoint</Application>
  <PresentationFormat>Geniş ekran</PresentationFormat>
  <Paragraphs>24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Biyofilm Matriksi ve Bileşenleri</vt:lpstr>
      <vt:lpstr>Biyofilm Matriksi</vt:lpstr>
      <vt:lpstr>Bir Matriks Bileşeni Olarak Hücre Dışı Polisakkaritler </vt:lpstr>
      <vt:lpstr>Bir Matriks Bileşeni Olarak Hücre Dışı Polisakkaritler (devam)</vt:lpstr>
      <vt:lpstr>Bir Matriks Bileşeni Olarak Hücre Dışı Polisakkaritler (devam)</vt:lpstr>
      <vt:lpstr>Bir Matriks Bileşeni Olarak Hücre Dışı Polisakkaritler (devam)</vt:lpstr>
      <vt:lpstr>Bir Matriks Bileşeni Olarak Hücre Dışı Proteinler </vt:lpstr>
      <vt:lpstr>Enzimler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Biyofilm Matriksi ve Bileşenleri</dc:title>
  <dc:creator>iso</dc:creator>
  <cp:lastModifiedBy>iso</cp:lastModifiedBy>
  <cp:revision>6</cp:revision>
  <dcterms:created xsi:type="dcterms:W3CDTF">2018-01-04T07:44:48Z</dcterms:created>
  <dcterms:modified xsi:type="dcterms:W3CDTF">2018-01-04T10:19:50Z</dcterms:modified>
</cp:coreProperties>
</file>