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3" r:id="rId4"/>
    <p:sldId id="266" r:id="rId5"/>
    <p:sldId id="267" r:id="rId6"/>
    <p:sldId id="269" r:id="rId7"/>
    <p:sldId id="273" r:id="rId8"/>
    <p:sldId id="277" r:id="rId9"/>
    <p:sldId id="280" r:id="rId10"/>
    <p:sldId id="282" r:id="rId11"/>
    <p:sldId id="285" r:id="rId12"/>
    <p:sldId id="287" r:id="rId13"/>
    <p:sldId id="291" r:id="rId14"/>
    <p:sldId id="294" r:id="rId15"/>
    <p:sldId id="296" r:id="rId16"/>
    <p:sldId id="299" r:id="rId17"/>
    <p:sldId id="303" r:id="rId18"/>
    <p:sldId id="309" r:id="rId19"/>
    <p:sldId id="310"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788C130-D916-4118-A690-1262872436BE}"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D9442F-2E9B-49C6-8962-0B10A8F0DF0C}" type="slidenum">
              <a:rPr lang="tr-TR" smtClean="0"/>
              <a:t>‹#›</a:t>
            </a:fld>
            <a:endParaRPr lang="tr-TR"/>
          </a:p>
        </p:txBody>
      </p:sp>
    </p:spTree>
    <p:extLst>
      <p:ext uri="{BB962C8B-B14F-4D97-AF65-F5344CB8AC3E}">
        <p14:creationId xmlns:p14="http://schemas.microsoft.com/office/powerpoint/2010/main" val="132119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88C130-D916-4118-A690-1262872436BE}"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D9442F-2E9B-49C6-8962-0B10A8F0DF0C}" type="slidenum">
              <a:rPr lang="tr-TR" smtClean="0"/>
              <a:t>‹#›</a:t>
            </a:fld>
            <a:endParaRPr lang="tr-TR"/>
          </a:p>
        </p:txBody>
      </p:sp>
    </p:spTree>
    <p:extLst>
      <p:ext uri="{BB962C8B-B14F-4D97-AF65-F5344CB8AC3E}">
        <p14:creationId xmlns:p14="http://schemas.microsoft.com/office/powerpoint/2010/main" val="522985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88C130-D916-4118-A690-1262872436BE}"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D9442F-2E9B-49C6-8962-0B10A8F0DF0C}" type="slidenum">
              <a:rPr lang="tr-TR" smtClean="0"/>
              <a:t>‹#›</a:t>
            </a:fld>
            <a:endParaRPr lang="tr-TR"/>
          </a:p>
        </p:txBody>
      </p:sp>
    </p:spTree>
    <p:extLst>
      <p:ext uri="{BB962C8B-B14F-4D97-AF65-F5344CB8AC3E}">
        <p14:creationId xmlns:p14="http://schemas.microsoft.com/office/powerpoint/2010/main" val="2482859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788C130-D916-4118-A690-1262872436BE}"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D9442F-2E9B-49C6-8962-0B10A8F0DF0C}" type="slidenum">
              <a:rPr lang="tr-TR" smtClean="0"/>
              <a:t>‹#›</a:t>
            </a:fld>
            <a:endParaRPr lang="tr-TR"/>
          </a:p>
        </p:txBody>
      </p:sp>
    </p:spTree>
    <p:extLst>
      <p:ext uri="{BB962C8B-B14F-4D97-AF65-F5344CB8AC3E}">
        <p14:creationId xmlns:p14="http://schemas.microsoft.com/office/powerpoint/2010/main" val="509246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788C130-D916-4118-A690-1262872436BE}"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5D9442F-2E9B-49C6-8962-0B10A8F0DF0C}" type="slidenum">
              <a:rPr lang="tr-TR" smtClean="0"/>
              <a:t>‹#›</a:t>
            </a:fld>
            <a:endParaRPr lang="tr-TR"/>
          </a:p>
        </p:txBody>
      </p:sp>
    </p:spTree>
    <p:extLst>
      <p:ext uri="{BB962C8B-B14F-4D97-AF65-F5344CB8AC3E}">
        <p14:creationId xmlns:p14="http://schemas.microsoft.com/office/powerpoint/2010/main" val="1041809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788C130-D916-4118-A690-1262872436BE}"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D9442F-2E9B-49C6-8962-0B10A8F0DF0C}" type="slidenum">
              <a:rPr lang="tr-TR" smtClean="0"/>
              <a:t>‹#›</a:t>
            </a:fld>
            <a:endParaRPr lang="tr-TR"/>
          </a:p>
        </p:txBody>
      </p:sp>
    </p:spTree>
    <p:extLst>
      <p:ext uri="{BB962C8B-B14F-4D97-AF65-F5344CB8AC3E}">
        <p14:creationId xmlns:p14="http://schemas.microsoft.com/office/powerpoint/2010/main" val="2314094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788C130-D916-4118-A690-1262872436BE}" type="datetimeFigureOut">
              <a:rPr lang="tr-TR" smtClean="0"/>
              <a:t>8.3.2018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5D9442F-2E9B-49C6-8962-0B10A8F0DF0C}" type="slidenum">
              <a:rPr lang="tr-TR" smtClean="0"/>
              <a:t>‹#›</a:t>
            </a:fld>
            <a:endParaRPr lang="tr-TR"/>
          </a:p>
        </p:txBody>
      </p:sp>
    </p:spTree>
    <p:extLst>
      <p:ext uri="{BB962C8B-B14F-4D97-AF65-F5344CB8AC3E}">
        <p14:creationId xmlns:p14="http://schemas.microsoft.com/office/powerpoint/2010/main" val="812948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788C130-D916-4118-A690-1262872436BE}" type="datetimeFigureOut">
              <a:rPr lang="tr-TR" smtClean="0"/>
              <a:t>8.3.2018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5D9442F-2E9B-49C6-8962-0B10A8F0DF0C}" type="slidenum">
              <a:rPr lang="tr-TR" smtClean="0"/>
              <a:t>‹#›</a:t>
            </a:fld>
            <a:endParaRPr lang="tr-TR"/>
          </a:p>
        </p:txBody>
      </p:sp>
    </p:spTree>
    <p:extLst>
      <p:ext uri="{BB962C8B-B14F-4D97-AF65-F5344CB8AC3E}">
        <p14:creationId xmlns:p14="http://schemas.microsoft.com/office/powerpoint/2010/main" val="1035844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788C130-D916-4118-A690-1262872436BE}" type="datetimeFigureOut">
              <a:rPr lang="tr-TR" smtClean="0"/>
              <a:t>8.3.2018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5D9442F-2E9B-49C6-8962-0B10A8F0DF0C}" type="slidenum">
              <a:rPr lang="tr-TR" smtClean="0"/>
              <a:t>‹#›</a:t>
            </a:fld>
            <a:endParaRPr lang="tr-TR"/>
          </a:p>
        </p:txBody>
      </p:sp>
    </p:spTree>
    <p:extLst>
      <p:ext uri="{BB962C8B-B14F-4D97-AF65-F5344CB8AC3E}">
        <p14:creationId xmlns:p14="http://schemas.microsoft.com/office/powerpoint/2010/main" val="4181750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788C130-D916-4118-A690-1262872436BE}"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D9442F-2E9B-49C6-8962-0B10A8F0DF0C}" type="slidenum">
              <a:rPr lang="tr-TR" smtClean="0"/>
              <a:t>‹#›</a:t>
            </a:fld>
            <a:endParaRPr lang="tr-TR"/>
          </a:p>
        </p:txBody>
      </p:sp>
    </p:spTree>
    <p:extLst>
      <p:ext uri="{BB962C8B-B14F-4D97-AF65-F5344CB8AC3E}">
        <p14:creationId xmlns:p14="http://schemas.microsoft.com/office/powerpoint/2010/main" val="4104066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788C130-D916-4118-A690-1262872436BE}"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5D9442F-2E9B-49C6-8962-0B10A8F0DF0C}" type="slidenum">
              <a:rPr lang="tr-TR" smtClean="0"/>
              <a:t>‹#›</a:t>
            </a:fld>
            <a:endParaRPr lang="tr-TR"/>
          </a:p>
        </p:txBody>
      </p:sp>
    </p:spTree>
    <p:extLst>
      <p:ext uri="{BB962C8B-B14F-4D97-AF65-F5344CB8AC3E}">
        <p14:creationId xmlns:p14="http://schemas.microsoft.com/office/powerpoint/2010/main" val="1094045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88C130-D916-4118-A690-1262872436BE}" type="datetimeFigureOut">
              <a:rPr lang="tr-TR" smtClean="0"/>
              <a:t>8.3.2018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D9442F-2E9B-49C6-8962-0B10A8F0DF0C}" type="slidenum">
              <a:rPr lang="tr-TR" smtClean="0"/>
              <a:t>‹#›</a:t>
            </a:fld>
            <a:endParaRPr lang="tr-TR"/>
          </a:p>
        </p:txBody>
      </p:sp>
    </p:spTree>
    <p:extLst>
      <p:ext uri="{BB962C8B-B14F-4D97-AF65-F5344CB8AC3E}">
        <p14:creationId xmlns:p14="http://schemas.microsoft.com/office/powerpoint/2010/main" val="132626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defRPr/>
            </a:pPr>
            <a:r>
              <a:rPr lang="tr-TR" b="1" dirty="0" smtClean="0"/>
              <a:t>SES OLAYLARI</a:t>
            </a:r>
            <a:endParaRPr lang="tr-TR" b="1" dirty="0"/>
          </a:p>
        </p:txBody>
      </p:sp>
      <p:sp>
        <p:nvSpPr>
          <p:cNvPr id="3" name="İçerik Yer Tutucusu 2"/>
          <p:cNvSpPr>
            <a:spLocks noGrp="1"/>
          </p:cNvSpPr>
          <p:nvPr>
            <p:ph idx="1"/>
          </p:nvPr>
        </p:nvSpPr>
        <p:spPr/>
        <p:txBody>
          <a:bodyPr/>
          <a:lstStyle/>
          <a:p>
            <a:pPr>
              <a:defRPr/>
            </a:pPr>
            <a:r>
              <a:rPr lang="tr-TR" dirty="0" smtClean="0"/>
              <a:t>Bir ses birimin (fonem) çeşitli sebeplerle başka bir ses birime dönüşmesine, ses birimin düşmesine veya türemesine ses olayı denir.</a:t>
            </a:r>
          </a:p>
          <a:p>
            <a:pPr>
              <a:defRPr/>
            </a:pPr>
            <a:r>
              <a:rPr lang="tr-TR" dirty="0" smtClean="0"/>
              <a:t>Ses olaylarının sebepleri olarak en az çaba yasası, en çok çaba yasası, örneksemeler, ana dili edinimi, yazım kurallarının etkisi sayılabilir.</a:t>
            </a:r>
          </a:p>
          <a:p>
            <a:pPr>
              <a:defRPr/>
            </a:pPr>
            <a:r>
              <a:rPr lang="tr-TR" dirty="0"/>
              <a:t>Ses birimlerin çıkarılışını kolaylaştırma, birbirinden farklı ses birimler yerine bunları birbirlerine yaklaştırarak benzer veya eş ses birimler çıkarma, özetle sözleri daha az çabayla kolay söyleme eğilimi ses olaylarının gerçekleşmesindeki en etkili sebeptir</a:t>
            </a:r>
            <a:r>
              <a:rPr lang="tr-TR" dirty="0" smtClean="0"/>
              <a:t>.</a:t>
            </a:r>
          </a:p>
          <a:p>
            <a:pPr>
              <a:defRPr/>
            </a:pPr>
            <a:r>
              <a:rPr lang="tr-TR" dirty="0"/>
              <a:t>Ses olayları benzeşme, düşme, türeme, ikizleşme, tekleşme, göçüşme, büzüşme, </a:t>
            </a:r>
            <a:r>
              <a:rPr lang="tr-TR" dirty="0" err="1"/>
              <a:t>aykırılaşma</a:t>
            </a:r>
            <a:r>
              <a:rPr lang="tr-TR" dirty="0"/>
              <a:t> vb. biçimde görülür</a:t>
            </a:r>
            <a:r>
              <a:rPr lang="tr-TR" dirty="0" smtClean="0"/>
              <a:t>.</a:t>
            </a:r>
            <a:endParaRPr lang="tr-TR" dirty="0"/>
          </a:p>
          <a:p>
            <a:pPr>
              <a:defRPr/>
            </a:pPr>
            <a:endParaRPr lang="tr-TR" dirty="0"/>
          </a:p>
          <a:p>
            <a:pPr marL="0" indent="0">
              <a:buNone/>
              <a:defRPr/>
            </a:pPr>
            <a:endParaRPr lang="tr-TR" dirty="0" smtClean="0"/>
          </a:p>
          <a:p>
            <a:pPr>
              <a:defRPr/>
            </a:pPr>
            <a:endParaRPr lang="tr-TR" dirty="0" smtClean="0"/>
          </a:p>
        </p:txBody>
      </p:sp>
    </p:spTree>
    <p:extLst>
      <p:ext uri="{BB962C8B-B14F-4D97-AF65-F5344CB8AC3E}">
        <p14:creationId xmlns:p14="http://schemas.microsoft.com/office/powerpoint/2010/main" val="21283574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defRPr/>
            </a:pPr>
            <a:r>
              <a:rPr lang="tr-TR" sz="4000" b="1" dirty="0" smtClean="0"/>
              <a:t>DÜZENSİZ SES OLAYLARI</a:t>
            </a:r>
            <a:endParaRPr lang="tr-TR" sz="4000" b="1" dirty="0"/>
          </a:p>
        </p:txBody>
      </p:sp>
      <p:sp>
        <p:nvSpPr>
          <p:cNvPr id="3" name="İçerik Yer Tutucusu 2"/>
          <p:cNvSpPr>
            <a:spLocks noGrp="1"/>
          </p:cNvSpPr>
          <p:nvPr>
            <p:ph idx="1"/>
          </p:nvPr>
        </p:nvSpPr>
        <p:spPr/>
        <p:txBody>
          <a:bodyPr/>
          <a:lstStyle/>
          <a:p>
            <a:pPr>
              <a:defRPr/>
            </a:pPr>
            <a:r>
              <a:rPr lang="tr-TR" b="1" dirty="0" smtClean="0"/>
              <a:t>Kalınlaşma: </a:t>
            </a:r>
            <a:r>
              <a:rPr lang="tr-TR" dirty="0" smtClean="0"/>
              <a:t>Benzeşme kaynaklı bir ince ünlünün kalın ünlüye dönüşmesidir. Örnekler: </a:t>
            </a:r>
            <a:r>
              <a:rPr lang="tr-TR" dirty="0" err="1" smtClean="0"/>
              <a:t>teñri</a:t>
            </a:r>
            <a:r>
              <a:rPr lang="tr-TR" dirty="0" smtClean="0"/>
              <a:t>&gt; tanrı, bahçe&gt;</a:t>
            </a:r>
            <a:r>
              <a:rPr lang="tr-TR" dirty="0" err="1" smtClean="0"/>
              <a:t>bahça</a:t>
            </a:r>
            <a:r>
              <a:rPr lang="tr-TR" dirty="0" smtClean="0"/>
              <a:t>, </a:t>
            </a:r>
            <a:r>
              <a:rPr lang="tr-TR" dirty="0" err="1" smtClean="0"/>
              <a:t>zâlim</a:t>
            </a:r>
            <a:r>
              <a:rPr lang="tr-TR" dirty="0" smtClean="0"/>
              <a:t>&gt;</a:t>
            </a:r>
            <a:r>
              <a:rPr lang="tr-TR" dirty="0" err="1" smtClean="0"/>
              <a:t>zalım</a:t>
            </a:r>
            <a:r>
              <a:rPr lang="tr-TR" dirty="0" smtClean="0"/>
              <a:t>, hizmet&gt;</a:t>
            </a:r>
            <a:r>
              <a:rPr lang="tr-TR" dirty="0" err="1" smtClean="0"/>
              <a:t>hızmat</a:t>
            </a:r>
            <a:r>
              <a:rPr lang="tr-TR" dirty="0" smtClean="0"/>
              <a:t>, görmek&gt;</a:t>
            </a:r>
            <a:r>
              <a:rPr lang="tr-TR" dirty="0" err="1" smtClean="0"/>
              <a:t>gormek</a:t>
            </a:r>
            <a:r>
              <a:rPr lang="tr-TR" dirty="0" smtClean="0"/>
              <a:t>, emanet&gt;</a:t>
            </a:r>
            <a:r>
              <a:rPr lang="tr-TR" dirty="0" err="1" smtClean="0"/>
              <a:t>amanat</a:t>
            </a:r>
            <a:endParaRPr lang="tr-TR" dirty="0" smtClean="0"/>
          </a:p>
          <a:p>
            <a:pPr>
              <a:defRPr/>
            </a:pPr>
            <a:r>
              <a:rPr lang="tr-TR" b="1" dirty="0" smtClean="0"/>
              <a:t>İncelme</a:t>
            </a:r>
            <a:r>
              <a:rPr lang="tr-TR" b="1" dirty="0"/>
              <a:t>: </a:t>
            </a:r>
            <a:r>
              <a:rPr lang="tr-TR" dirty="0"/>
              <a:t>Benzeşme kaynaklı bir kalın ünlünün ince  ünlüye dönüşmesidir</a:t>
            </a:r>
            <a:r>
              <a:rPr lang="tr-TR" dirty="0" smtClean="0"/>
              <a:t>. Örnekler</a:t>
            </a:r>
            <a:r>
              <a:rPr lang="tr-TR" dirty="0"/>
              <a:t>: </a:t>
            </a:r>
            <a:r>
              <a:rPr lang="tr-TR" dirty="0" err="1"/>
              <a:t>bıç</a:t>
            </a:r>
            <a:r>
              <a:rPr lang="tr-TR" dirty="0"/>
              <a:t>-&gt;biç-, </a:t>
            </a:r>
            <a:r>
              <a:rPr lang="tr-TR" dirty="0" err="1"/>
              <a:t>yaşıl</a:t>
            </a:r>
            <a:r>
              <a:rPr lang="tr-TR" dirty="0"/>
              <a:t>&gt;yeşil, alma&gt;elma, dolaş-&gt;</a:t>
            </a:r>
            <a:r>
              <a:rPr lang="tr-TR" dirty="0" err="1"/>
              <a:t>doleş</a:t>
            </a:r>
            <a:r>
              <a:rPr lang="tr-TR" dirty="0"/>
              <a:t>-, </a:t>
            </a:r>
            <a:r>
              <a:rPr lang="tr-TR" dirty="0" smtClean="0"/>
              <a:t>tayyare&gt;</a:t>
            </a:r>
            <a:r>
              <a:rPr lang="tr-TR" dirty="0" err="1" smtClean="0"/>
              <a:t>teyyare</a:t>
            </a:r>
            <a:endParaRPr lang="tr-TR" dirty="0" smtClean="0"/>
          </a:p>
          <a:p>
            <a:pPr>
              <a:defRPr/>
            </a:pPr>
            <a:r>
              <a:rPr lang="tr-TR" b="1" dirty="0"/>
              <a:t>Yuvarlaklaşma</a:t>
            </a:r>
            <a:r>
              <a:rPr lang="tr-TR" dirty="0"/>
              <a:t>: Bir düz ünlünün bir dudak ünsüzünün veya yuvarlak ünlünün etkisiyle yuvarlak ünlüye dönüşmesi olayıdır. Örnekler: bedük&gt;</a:t>
            </a:r>
            <a:r>
              <a:rPr lang="tr-TR" dirty="0" err="1"/>
              <a:t>böyük</a:t>
            </a:r>
            <a:r>
              <a:rPr lang="tr-TR" dirty="0"/>
              <a:t>&gt;büyük, nevbet&gt;</a:t>
            </a:r>
            <a:r>
              <a:rPr lang="tr-TR" dirty="0" err="1"/>
              <a:t>növbet</a:t>
            </a:r>
            <a:r>
              <a:rPr lang="tr-TR" dirty="0"/>
              <a:t>&gt;nöbet, </a:t>
            </a:r>
            <a:r>
              <a:rPr lang="tr-TR" dirty="0" err="1"/>
              <a:t>avıç</a:t>
            </a:r>
            <a:r>
              <a:rPr lang="tr-TR" dirty="0"/>
              <a:t>&gt;avuç, </a:t>
            </a:r>
            <a:r>
              <a:rPr lang="tr-TR" dirty="0" err="1"/>
              <a:t>yabız</a:t>
            </a:r>
            <a:r>
              <a:rPr lang="tr-TR" dirty="0"/>
              <a:t>&gt;yavuz</a:t>
            </a:r>
          </a:p>
          <a:p>
            <a:pPr>
              <a:defRPr/>
            </a:pPr>
            <a:endParaRPr lang="tr-TR" dirty="0"/>
          </a:p>
          <a:p>
            <a:pPr>
              <a:defRPr/>
            </a:pPr>
            <a:endParaRPr lang="tr-TR" dirty="0"/>
          </a:p>
          <a:p>
            <a:pPr>
              <a:defRPr/>
            </a:pPr>
            <a:endParaRPr lang="tr-TR" dirty="0"/>
          </a:p>
        </p:txBody>
      </p:sp>
    </p:spTree>
    <p:extLst>
      <p:ext uri="{BB962C8B-B14F-4D97-AF65-F5344CB8AC3E}">
        <p14:creationId xmlns:p14="http://schemas.microsoft.com/office/powerpoint/2010/main" val="1938647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dirty="0"/>
          </a:p>
        </p:txBody>
      </p:sp>
      <p:sp>
        <p:nvSpPr>
          <p:cNvPr id="3" name="İçerik Yer Tutucusu 2"/>
          <p:cNvSpPr>
            <a:spLocks noGrp="1"/>
          </p:cNvSpPr>
          <p:nvPr>
            <p:ph idx="1"/>
          </p:nvPr>
        </p:nvSpPr>
        <p:spPr/>
        <p:txBody>
          <a:bodyPr/>
          <a:lstStyle/>
          <a:p>
            <a:pPr>
              <a:defRPr/>
            </a:pPr>
            <a:r>
              <a:rPr lang="tr-TR" b="1" dirty="0" smtClean="0"/>
              <a:t>Düzleşme: </a:t>
            </a:r>
            <a:r>
              <a:rPr lang="tr-TR" dirty="0" smtClean="0"/>
              <a:t>Yuvarlak ünlünün düz ünlüye dönüşmesi olayıdır. Örnekler: </a:t>
            </a:r>
            <a:r>
              <a:rPr lang="tr-TR" dirty="0" err="1" smtClean="0"/>
              <a:t>kapıg</a:t>
            </a:r>
            <a:r>
              <a:rPr lang="tr-TR" dirty="0" smtClean="0"/>
              <a:t>&gt;</a:t>
            </a:r>
            <a:r>
              <a:rPr lang="tr-TR" dirty="0" err="1" smtClean="0"/>
              <a:t>kapu</a:t>
            </a:r>
            <a:r>
              <a:rPr lang="tr-TR" dirty="0" smtClean="0"/>
              <a:t>&gt;kapı, </a:t>
            </a:r>
            <a:r>
              <a:rPr lang="tr-TR" dirty="0" err="1" smtClean="0"/>
              <a:t>büt</a:t>
            </a:r>
            <a:r>
              <a:rPr lang="tr-TR" dirty="0" smtClean="0"/>
              <a:t>-&gt;bit-, </a:t>
            </a:r>
            <a:r>
              <a:rPr lang="tr-TR" dirty="0" err="1" smtClean="0"/>
              <a:t>büre</a:t>
            </a:r>
            <a:r>
              <a:rPr lang="tr-TR" dirty="0" smtClean="0"/>
              <a:t>&gt;pire, </a:t>
            </a:r>
            <a:r>
              <a:rPr lang="tr-TR" dirty="0" err="1" smtClean="0"/>
              <a:t>bildük</a:t>
            </a:r>
            <a:r>
              <a:rPr lang="tr-TR" dirty="0" smtClean="0"/>
              <a:t>&gt;bildik</a:t>
            </a:r>
          </a:p>
          <a:p>
            <a:pPr>
              <a:defRPr/>
            </a:pPr>
            <a:r>
              <a:rPr lang="tr-TR" b="1" dirty="0"/>
              <a:t>Daralma:</a:t>
            </a:r>
            <a:r>
              <a:rPr lang="tr-TR" dirty="0"/>
              <a:t> Geniş ünlülerin (</a:t>
            </a:r>
            <a:r>
              <a:rPr lang="tr-TR" dirty="0" err="1"/>
              <a:t>a,e,o,ö</a:t>
            </a:r>
            <a:r>
              <a:rPr lang="tr-TR" dirty="0"/>
              <a:t>) dar ünlülere (</a:t>
            </a:r>
            <a:r>
              <a:rPr lang="tr-TR" dirty="0" err="1"/>
              <a:t>ı,i,u,ü</a:t>
            </a:r>
            <a:r>
              <a:rPr lang="tr-TR" dirty="0"/>
              <a:t>) dönüşmesi olayıdır. Örnekler: de-y-</a:t>
            </a:r>
            <a:r>
              <a:rPr lang="tr-TR" dirty="0" err="1"/>
              <a:t>ecek</a:t>
            </a:r>
            <a:r>
              <a:rPr lang="tr-TR" dirty="0"/>
              <a:t>&gt;diyecek, söyle-yor&gt;söylüyor, karşıla-yor&gt;karşılı-yor, köz&gt;</a:t>
            </a:r>
            <a:r>
              <a:rPr lang="tr-TR" dirty="0" err="1"/>
              <a:t>küz</a:t>
            </a:r>
            <a:r>
              <a:rPr lang="tr-TR" dirty="0"/>
              <a:t>, kol&gt;kul, er-&gt;ir-&gt;</a:t>
            </a:r>
            <a:r>
              <a:rPr lang="tr-TR" dirty="0" smtClean="0"/>
              <a:t>i-</a:t>
            </a:r>
          </a:p>
          <a:p>
            <a:pPr>
              <a:defRPr/>
            </a:pPr>
            <a:r>
              <a:rPr lang="tr-TR" b="1" dirty="0"/>
              <a:t>Genişleme</a:t>
            </a:r>
            <a:r>
              <a:rPr lang="tr-TR" dirty="0"/>
              <a:t>: Dar ünlülerin (</a:t>
            </a:r>
            <a:r>
              <a:rPr lang="tr-TR" dirty="0" err="1"/>
              <a:t>ı,i,u,ü</a:t>
            </a:r>
            <a:r>
              <a:rPr lang="tr-TR" dirty="0"/>
              <a:t>) geniş ünlülere (</a:t>
            </a:r>
            <a:r>
              <a:rPr lang="tr-TR" dirty="0" err="1"/>
              <a:t>a,e,o,ö</a:t>
            </a:r>
            <a:r>
              <a:rPr lang="tr-TR" dirty="0"/>
              <a:t>) dönüşmesi olayıdır. Örnekler: </a:t>
            </a:r>
            <a:r>
              <a:rPr lang="tr-TR" dirty="0" err="1"/>
              <a:t>ıgaç</a:t>
            </a:r>
            <a:r>
              <a:rPr lang="tr-TR" dirty="0"/>
              <a:t>&gt;ağaç, kuş&gt;koş, kulak&gt;</a:t>
            </a:r>
            <a:r>
              <a:rPr lang="tr-TR" dirty="0" err="1"/>
              <a:t>kolak</a:t>
            </a:r>
            <a:r>
              <a:rPr lang="tr-TR" dirty="0"/>
              <a:t> </a:t>
            </a:r>
            <a:r>
              <a:rPr lang="tr-TR" dirty="0" err="1"/>
              <a:t>kün</a:t>
            </a:r>
            <a:r>
              <a:rPr lang="tr-TR" dirty="0"/>
              <a:t>&gt;</a:t>
            </a:r>
            <a:r>
              <a:rPr lang="tr-TR" dirty="0" err="1"/>
              <a:t>kön</a:t>
            </a:r>
            <a:r>
              <a:rPr lang="tr-TR" dirty="0"/>
              <a:t>, tün&gt;</a:t>
            </a:r>
            <a:r>
              <a:rPr lang="tr-TR" dirty="0" err="1"/>
              <a:t>tön</a:t>
            </a:r>
            <a:endParaRPr lang="tr-TR" dirty="0"/>
          </a:p>
          <a:p>
            <a:pPr>
              <a:defRPr/>
            </a:pPr>
            <a:endParaRPr lang="tr-TR" dirty="0"/>
          </a:p>
          <a:p>
            <a:pPr>
              <a:defRPr/>
            </a:pPr>
            <a:endParaRPr lang="tr-TR" dirty="0"/>
          </a:p>
        </p:txBody>
      </p:sp>
    </p:spTree>
    <p:extLst>
      <p:ext uri="{BB962C8B-B14F-4D97-AF65-F5344CB8AC3E}">
        <p14:creationId xmlns:p14="http://schemas.microsoft.com/office/powerpoint/2010/main" val="266654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dirty="0"/>
          </a:p>
        </p:txBody>
      </p:sp>
      <p:sp>
        <p:nvSpPr>
          <p:cNvPr id="3" name="İçerik Yer Tutucusu 2"/>
          <p:cNvSpPr>
            <a:spLocks noGrp="1"/>
          </p:cNvSpPr>
          <p:nvPr>
            <p:ph idx="1"/>
          </p:nvPr>
        </p:nvSpPr>
        <p:spPr/>
        <p:txBody>
          <a:bodyPr/>
          <a:lstStyle/>
          <a:p>
            <a:pPr>
              <a:defRPr/>
            </a:pPr>
            <a:r>
              <a:rPr lang="tr-TR" b="1" dirty="0" err="1"/>
              <a:t>Titreşimlileşme</a:t>
            </a:r>
            <a:r>
              <a:rPr lang="tr-TR" dirty="0"/>
              <a:t> : Titreşimsiz bir ünsüzün genellikle benzeşme neticesinde titreşimli ünsüze dönüşmesi olayıdır. Örnekler: ağaç-a&gt;ağaca, art-ı&gt;ardı, köpük-ü&gt;</a:t>
            </a:r>
            <a:r>
              <a:rPr lang="tr-TR" dirty="0" err="1"/>
              <a:t>köpügü</a:t>
            </a:r>
            <a:r>
              <a:rPr lang="tr-TR" dirty="0"/>
              <a:t>&gt;köpüğü, </a:t>
            </a:r>
            <a:r>
              <a:rPr lang="tr-TR" dirty="0" err="1"/>
              <a:t>tag</a:t>
            </a:r>
            <a:r>
              <a:rPr lang="tr-TR" dirty="0"/>
              <a:t>&gt;dağ </a:t>
            </a:r>
            <a:endParaRPr lang="tr-TR" dirty="0" smtClean="0"/>
          </a:p>
          <a:p>
            <a:pPr>
              <a:defRPr/>
            </a:pPr>
            <a:r>
              <a:rPr lang="tr-TR" b="1" dirty="0" err="1"/>
              <a:t>Titreşimsizleşme</a:t>
            </a:r>
            <a:r>
              <a:rPr lang="tr-TR" dirty="0"/>
              <a:t>: Titreşimli bir ünsüzün titreşimli ünsüze dönüşmesi olayıdır. Örnekler: </a:t>
            </a:r>
            <a:r>
              <a:rPr lang="tr-TR" dirty="0" err="1"/>
              <a:t>barmak</a:t>
            </a:r>
            <a:r>
              <a:rPr lang="tr-TR" dirty="0"/>
              <a:t>&gt;parmak, </a:t>
            </a:r>
            <a:r>
              <a:rPr lang="tr-TR" dirty="0" err="1"/>
              <a:t>büre</a:t>
            </a:r>
            <a:r>
              <a:rPr lang="tr-TR" dirty="0"/>
              <a:t>&gt;pire, </a:t>
            </a:r>
            <a:r>
              <a:rPr lang="tr-TR" dirty="0" err="1" smtClean="0"/>
              <a:t>bolmaz</a:t>
            </a:r>
            <a:r>
              <a:rPr lang="tr-TR" dirty="0" smtClean="0"/>
              <a:t>&gt;</a:t>
            </a:r>
            <a:r>
              <a:rPr lang="tr-TR" dirty="0" err="1" smtClean="0"/>
              <a:t>bolmas</a:t>
            </a:r>
            <a:endParaRPr lang="tr-TR" dirty="0" smtClean="0"/>
          </a:p>
          <a:p>
            <a:pPr>
              <a:defRPr/>
            </a:pPr>
            <a:r>
              <a:rPr lang="tr-TR" b="1" dirty="0" err="1"/>
              <a:t>Ağızsılaşma</a:t>
            </a:r>
            <a:r>
              <a:rPr lang="tr-TR" dirty="0"/>
              <a:t>: Geniz ünsüzlerinin ağız ünsüzüne dönüşmesi olayıdır</a:t>
            </a:r>
            <a:r>
              <a:rPr lang="tr-TR" dirty="0" smtClean="0"/>
              <a:t>. Örnekler</a:t>
            </a:r>
            <a:r>
              <a:rPr lang="tr-TR" dirty="0"/>
              <a:t>: </a:t>
            </a:r>
            <a:r>
              <a:rPr lang="tr-TR" dirty="0" err="1"/>
              <a:t>bardıñ</a:t>
            </a:r>
            <a:r>
              <a:rPr lang="tr-TR" dirty="0"/>
              <a:t>&gt;</a:t>
            </a:r>
            <a:r>
              <a:rPr lang="tr-TR" dirty="0" err="1"/>
              <a:t>bardıg</a:t>
            </a:r>
            <a:r>
              <a:rPr lang="tr-TR" dirty="0"/>
              <a:t>, </a:t>
            </a:r>
            <a:r>
              <a:rPr lang="tr-TR" dirty="0" err="1"/>
              <a:t>babañ</a:t>
            </a:r>
            <a:r>
              <a:rPr lang="tr-TR" dirty="0"/>
              <a:t>&gt;</a:t>
            </a:r>
            <a:r>
              <a:rPr lang="tr-TR" dirty="0" err="1"/>
              <a:t>babay</a:t>
            </a:r>
            <a:r>
              <a:rPr lang="tr-TR" dirty="0"/>
              <a:t>, </a:t>
            </a:r>
            <a:r>
              <a:rPr lang="tr-TR" dirty="0" err="1"/>
              <a:t>saña</a:t>
            </a:r>
            <a:r>
              <a:rPr lang="tr-TR" dirty="0"/>
              <a:t>&gt;siye</a:t>
            </a:r>
          </a:p>
          <a:p>
            <a:pPr>
              <a:defRPr/>
            </a:pPr>
            <a:endParaRPr lang="tr-TR" dirty="0"/>
          </a:p>
          <a:p>
            <a:pPr>
              <a:defRPr/>
            </a:pPr>
            <a:endParaRPr lang="tr-TR" dirty="0"/>
          </a:p>
          <a:p>
            <a:pPr>
              <a:defRPr/>
            </a:pPr>
            <a:endParaRPr lang="tr-TR" dirty="0"/>
          </a:p>
        </p:txBody>
      </p:sp>
    </p:spTree>
    <p:extLst>
      <p:ext uri="{BB962C8B-B14F-4D97-AF65-F5344CB8AC3E}">
        <p14:creationId xmlns:p14="http://schemas.microsoft.com/office/powerpoint/2010/main" val="27899893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dirty="0"/>
          </a:p>
        </p:txBody>
      </p:sp>
      <p:sp>
        <p:nvSpPr>
          <p:cNvPr id="3" name="İçerik Yer Tutucusu 2"/>
          <p:cNvSpPr>
            <a:spLocks noGrp="1"/>
          </p:cNvSpPr>
          <p:nvPr>
            <p:ph idx="1"/>
          </p:nvPr>
        </p:nvSpPr>
        <p:spPr/>
        <p:txBody>
          <a:bodyPr/>
          <a:lstStyle/>
          <a:p>
            <a:pPr>
              <a:defRPr/>
            </a:pPr>
            <a:r>
              <a:rPr lang="tr-TR" b="1" dirty="0" err="1"/>
              <a:t>Genizsileşme</a:t>
            </a:r>
            <a:r>
              <a:rPr lang="tr-TR" b="1" dirty="0"/>
              <a:t> (</a:t>
            </a:r>
            <a:r>
              <a:rPr lang="tr-TR" b="1" dirty="0" err="1"/>
              <a:t>Nazallaşma</a:t>
            </a:r>
            <a:r>
              <a:rPr lang="tr-TR" b="1" dirty="0" smtClean="0"/>
              <a:t>):</a:t>
            </a:r>
            <a:r>
              <a:rPr lang="tr-TR" dirty="0" smtClean="0"/>
              <a:t> Ağız ünsüzlerinin geniz ünsüzlerine dönüşmesi olayıdır. Hece veya söz sonundaki </a:t>
            </a:r>
            <a:r>
              <a:rPr lang="tr-TR" dirty="0" err="1" smtClean="0"/>
              <a:t>m,n</a:t>
            </a:r>
            <a:r>
              <a:rPr lang="tr-TR" dirty="0" smtClean="0"/>
              <a:t> veya ñ ses birimlerinin etkisiyle söz başındaki b- ünsüzünün m- ünsüzüne dönüşmesi şeklinde görülür. Örnekler: ben&gt;men, </a:t>
            </a:r>
            <a:r>
              <a:rPr lang="tr-TR" dirty="0" err="1" smtClean="0"/>
              <a:t>biñ</a:t>
            </a:r>
            <a:r>
              <a:rPr lang="tr-TR" dirty="0" smtClean="0"/>
              <a:t>&gt;</a:t>
            </a:r>
            <a:r>
              <a:rPr lang="tr-TR" dirty="0" err="1" smtClean="0"/>
              <a:t>miñ</a:t>
            </a:r>
            <a:r>
              <a:rPr lang="tr-TR" dirty="0" smtClean="0"/>
              <a:t>, bin-&gt;</a:t>
            </a:r>
            <a:r>
              <a:rPr lang="tr-TR" dirty="0" err="1" smtClean="0"/>
              <a:t>min</a:t>
            </a:r>
            <a:r>
              <a:rPr lang="tr-TR" dirty="0" smtClean="0"/>
              <a:t>-, bayram&gt;</a:t>
            </a:r>
            <a:r>
              <a:rPr lang="tr-TR" dirty="0" err="1" smtClean="0"/>
              <a:t>mayram</a:t>
            </a:r>
            <a:endParaRPr lang="tr-TR" dirty="0" smtClean="0"/>
          </a:p>
          <a:p>
            <a:pPr>
              <a:defRPr/>
            </a:pPr>
            <a:r>
              <a:rPr lang="tr-TR" b="1" dirty="0" err="1"/>
              <a:t>Kapantılaşma</a:t>
            </a:r>
            <a:r>
              <a:rPr lang="tr-TR" dirty="0"/>
              <a:t>: Sızıcı veya akıcı ünsüzlerin </a:t>
            </a:r>
            <a:r>
              <a:rPr lang="tr-TR" dirty="0" err="1"/>
              <a:t>kapantılı</a:t>
            </a:r>
            <a:r>
              <a:rPr lang="tr-TR" dirty="0"/>
              <a:t> ünsüzlere dönüşmesi olayıdır. Örnek: hoca&gt;</a:t>
            </a:r>
            <a:r>
              <a:rPr lang="tr-TR" dirty="0" err="1"/>
              <a:t>koja</a:t>
            </a:r>
            <a:r>
              <a:rPr lang="tr-TR" dirty="0"/>
              <a:t>, haber&gt;kabar, yol&gt;</a:t>
            </a:r>
            <a:r>
              <a:rPr lang="tr-TR" dirty="0" err="1"/>
              <a:t>col</a:t>
            </a:r>
            <a:r>
              <a:rPr lang="tr-TR" dirty="0"/>
              <a:t>, </a:t>
            </a:r>
            <a:r>
              <a:rPr lang="tr-TR" dirty="0" smtClean="0"/>
              <a:t>yıl&gt;</a:t>
            </a:r>
            <a:r>
              <a:rPr lang="tr-TR" dirty="0" err="1" smtClean="0"/>
              <a:t>cıl</a:t>
            </a:r>
            <a:endParaRPr lang="tr-TR" dirty="0" smtClean="0"/>
          </a:p>
          <a:p>
            <a:pPr>
              <a:defRPr/>
            </a:pPr>
            <a:r>
              <a:rPr lang="tr-TR" b="1" dirty="0" err="1"/>
              <a:t>Sızıcılaşma</a:t>
            </a:r>
            <a:r>
              <a:rPr lang="tr-TR" dirty="0"/>
              <a:t>: </a:t>
            </a:r>
            <a:r>
              <a:rPr lang="tr-TR" dirty="0" err="1"/>
              <a:t>Kapantılı</a:t>
            </a:r>
            <a:r>
              <a:rPr lang="tr-TR" dirty="0"/>
              <a:t> veya akıcı ünsüzlerin sızıcı ünsüze dönüşmesi olayıdır. Örnekler: görmek-e&gt;görmeğe, </a:t>
            </a:r>
            <a:r>
              <a:rPr lang="tr-TR" dirty="0" err="1"/>
              <a:t>yazmaka</a:t>
            </a:r>
            <a:r>
              <a:rPr lang="tr-TR" dirty="0"/>
              <a:t>&gt;yazmağa, yol&gt;</a:t>
            </a:r>
            <a:r>
              <a:rPr lang="tr-TR" dirty="0" err="1"/>
              <a:t>jol</a:t>
            </a:r>
            <a:r>
              <a:rPr lang="tr-TR" dirty="0"/>
              <a:t>, yoksul&gt;</a:t>
            </a:r>
            <a:r>
              <a:rPr lang="tr-TR" dirty="0" err="1"/>
              <a:t>yohsul</a:t>
            </a:r>
            <a:r>
              <a:rPr lang="tr-TR" dirty="0"/>
              <a:t>, takı&gt;</a:t>
            </a:r>
            <a:r>
              <a:rPr lang="tr-TR" dirty="0" err="1"/>
              <a:t>dahı</a:t>
            </a:r>
            <a:r>
              <a:rPr lang="tr-TR" dirty="0"/>
              <a:t>&gt;dahi, </a:t>
            </a:r>
            <a:r>
              <a:rPr lang="tr-TR" dirty="0" err="1"/>
              <a:t>sub</a:t>
            </a:r>
            <a:r>
              <a:rPr lang="tr-TR" dirty="0"/>
              <a:t>&gt;</a:t>
            </a:r>
            <a:r>
              <a:rPr lang="tr-TR" dirty="0" err="1"/>
              <a:t>suv</a:t>
            </a:r>
            <a:r>
              <a:rPr lang="tr-TR" dirty="0"/>
              <a:t>, </a:t>
            </a:r>
            <a:r>
              <a:rPr lang="tr-TR" dirty="0" err="1"/>
              <a:t>kögerçin</a:t>
            </a:r>
            <a:r>
              <a:rPr lang="tr-TR" dirty="0"/>
              <a:t>&gt;güvercin </a:t>
            </a:r>
          </a:p>
          <a:p>
            <a:pPr>
              <a:defRPr/>
            </a:pPr>
            <a:endParaRPr lang="tr-TR" dirty="0"/>
          </a:p>
          <a:p>
            <a:pPr>
              <a:defRPr/>
            </a:pPr>
            <a:endParaRPr lang="tr-TR" dirty="0"/>
          </a:p>
        </p:txBody>
      </p:sp>
    </p:spTree>
    <p:extLst>
      <p:ext uri="{BB962C8B-B14F-4D97-AF65-F5344CB8AC3E}">
        <p14:creationId xmlns:p14="http://schemas.microsoft.com/office/powerpoint/2010/main" val="25570621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dirty="0"/>
          </a:p>
        </p:txBody>
      </p:sp>
      <p:sp>
        <p:nvSpPr>
          <p:cNvPr id="3" name="İçerik Yer Tutucusu 2"/>
          <p:cNvSpPr>
            <a:spLocks noGrp="1"/>
          </p:cNvSpPr>
          <p:nvPr>
            <p:ph idx="1"/>
          </p:nvPr>
        </p:nvSpPr>
        <p:spPr/>
        <p:txBody>
          <a:bodyPr/>
          <a:lstStyle/>
          <a:p>
            <a:pPr>
              <a:defRPr/>
            </a:pPr>
            <a:r>
              <a:rPr lang="tr-TR" b="1" dirty="0" smtClean="0"/>
              <a:t>Akıcılaşma</a:t>
            </a:r>
            <a:r>
              <a:rPr lang="tr-TR" dirty="0" smtClean="0"/>
              <a:t>: </a:t>
            </a:r>
            <a:r>
              <a:rPr lang="tr-TR" dirty="0" err="1" smtClean="0"/>
              <a:t>Kapantılı</a:t>
            </a:r>
            <a:r>
              <a:rPr lang="tr-TR" dirty="0" smtClean="0"/>
              <a:t> veya sızıcı ünsüzlerin akıcı ünsüze dönüşmesi olaydır. Örnekler: gibi&gt;kimi, </a:t>
            </a:r>
            <a:r>
              <a:rPr lang="tr-TR" dirty="0" err="1" smtClean="0"/>
              <a:t>bunuñ</a:t>
            </a:r>
            <a:r>
              <a:rPr lang="tr-TR" dirty="0" smtClean="0"/>
              <a:t>&gt;</a:t>
            </a:r>
            <a:r>
              <a:rPr lang="tr-TR" dirty="0" err="1" smtClean="0"/>
              <a:t>munuñ</a:t>
            </a:r>
            <a:r>
              <a:rPr lang="tr-TR" dirty="0" smtClean="0"/>
              <a:t>, </a:t>
            </a:r>
            <a:r>
              <a:rPr lang="tr-TR" dirty="0" err="1" smtClean="0"/>
              <a:t>adır</a:t>
            </a:r>
            <a:r>
              <a:rPr lang="tr-TR" dirty="0" smtClean="0"/>
              <a:t>-&gt;ayır-, adak&gt;ayak, </a:t>
            </a:r>
            <a:r>
              <a:rPr lang="tr-TR" dirty="0" err="1" smtClean="0"/>
              <a:t>gelmeke</a:t>
            </a:r>
            <a:r>
              <a:rPr lang="tr-TR" dirty="0" smtClean="0"/>
              <a:t>&gt;</a:t>
            </a:r>
            <a:r>
              <a:rPr lang="tr-TR" dirty="0" err="1" smtClean="0"/>
              <a:t>gelmege</a:t>
            </a:r>
            <a:r>
              <a:rPr lang="tr-TR" dirty="0" smtClean="0"/>
              <a:t>&gt;gelmeğe&gt;gelmeye</a:t>
            </a:r>
          </a:p>
          <a:p>
            <a:pPr>
              <a:defRPr/>
            </a:pPr>
            <a:r>
              <a:rPr lang="tr-TR" b="1" dirty="0" err="1"/>
              <a:t>Aykırılaşma</a:t>
            </a:r>
            <a:r>
              <a:rPr lang="tr-TR" dirty="0"/>
              <a:t>: Bir dil biriminde yer alan benzer seslerin farklılaşması olayıdır. </a:t>
            </a:r>
            <a:r>
              <a:rPr lang="tr-TR" dirty="0" err="1"/>
              <a:t>Aykırılaşma</a:t>
            </a:r>
            <a:r>
              <a:rPr lang="tr-TR" dirty="0"/>
              <a:t> bir sözde </a:t>
            </a:r>
            <a:r>
              <a:rPr lang="tr-TR" dirty="0" err="1"/>
              <a:t>yanyana</a:t>
            </a:r>
            <a:r>
              <a:rPr lang="tr-TR" dirty="0"/>
              <a:t> veya birbirine yakın bulunan aynı veya benzer seslerden birinin bu aynılık veya benzerlikten uzaklaşmasıdır. Genellikle alıntı sözlerde görülen bir ses olayıdır. Örnekler: </a:t>
            </a:r>
            <a:r>
              <a:rPr lang="tr-TR" dirty="0" err="1"/>
              <a:t>muşamma</a:t>
            </a:r>
            <a:r>
              <a:rPr lang="tr-TR" dirty="0"/>
              <a:t>&gt;muşamba, </a:t>
            </a:r>
            <a:r>
              <a:rPr lang="tr-TR" dirty="0" err="1"/>
              <a:t>hammal</a:t>
            </a:r>
            <a:r>
              <a:rPr lang="tr-TR" dirty="0"/>
              <a:t>&gt;</a:t>
            </a:r>
            <a:r>
              <a:rPr lang="tr-TR" dirty="0" err="1"/>
              <a:t>hambal</a:t>
            </a:r>
            <a:r>
              <a:rPr lang="tr-TR" dirty="0"/>
              <a:t>, </a:t>
            </a:r>
            <a:r>
              <a:rPr lang="tr-TR" dirty="0" err="1"/>
              <a:t>attar</a:t>
            </a:r>
            <a:r>
              <a:rPr lang="tr-TR" dirty="0"/>
              <a:t>&gt;aktar, aşçı&gt;</a:t>
            </a:r>
            <a:r>
              <a:rPr lang="tr-TR" dirty="0" err="1"/>
              <a:t>ahçı</a:t>
            </a:r>
            <a:endParaRPr lang="tr-TR" dirty="0"/>
          </a:p>
          <a:p>
            <a:pPr marL="0" indent="0">
              <a:buNone/>
              <a:defRPr/>
            </a:pPr>
            <a:endParaRPr lang="tr-TR" dirty="0"/>
          </a:p>
        </p:txBody>
      </p:sp>
    </p:spTree>
    <p:extLst>
      <p:ext uri="{BB962C8B-B14F-4D97-AF65-F5344CB8AC3E}">
        <p14:creationId xmlns:p14="http://schemas.microsoft.com/office/powerpoint/2010/main" val="2770909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dirty="0"/>
          </a:p>
        </p:txBody>
      </p:sp>
      <p:sp>
        <p:nvSpPr>
          <p:cNvPr id="3" name="İçerik Yer Tutucusu 2"/>
          <p:cNvSpPr>
            <a:spLocks noGrp="1"/>
          </p:cNvSpPr>
          <p:nvPr>
            <p:ph idx="1"/>
          </p:nvPr>
        </p:nvSpPr>
        <p:spPr/>
        <p:txBody>
          <a:bodyPr>
            <a:normAutofit fontScale="92500" lnSpcReduction="20000"/>
          </a:bodyPr>
          <a:lstStyle/>
          <a:p>
            <a:pPr>
              <a:defRPr/>
            </a:pPr>
            <a:r>
              <a:rPr lang="tr-TR" b="1" dirty="0"/>
              <a:t>Ses </a:t>
            </a:r>
            <a:r>
              <a:rPr lang="tr-TR" b="1" dirty="0" smtClean="0"/>
              <a:t>Düşmesi: </a:t>
            </a:r>
            <a:r>
              <a:rPr lang="tr-TR" dirty="0" smtClean="0"/>
              <a:t>Sözün </a:t>
            </a:r>
            <a:r>
              <a:rPr lang="tr-TR" dirty="0"/>
              <a:t>başındaki, içindeki veya sonundaki ses birimin ortadan kalması olayına ses düşmesi denir. Ünlü veya ünsüz düşmesi olarak görülebilir</a:t>
            </a:r>
            <a:r>
              <a:rPr lang="tr-TR" dirty="0" smtClean="0"/>
              <a:t>. </a:t>
            </a:r>
            <a:r>
              <a:rPr lang="tr-TR" i="1" dirty="0" smtClean="0"/>
              <a:t>Ön </a:t>
            </a:r>
            <a:r>
              <a:rPr lang="tr-TR" i="1" dirty="0"/>
              <a:t>ses düşmesi</a:t>
            </a:r>
            <a:r>
              <a:rPr lang="tr-TR" dirty="0"/>
              <a:t>: ısıcak&gt; sıcak, </a:t>
            </a:r>
            <a:r>
              <a:rPr lang="tr-TR" dirty="0" err="1"/>
              <a:t>ınan</a:t>
            </a:r>
            <a:r>
              <a:rPr lang="tr-TR" dirty="0"/>
              <a:t>-&gt;</a:t>
            </a:r>
            <a:r>
              <a:rPr lang="tr-TR" dirty="0" err="1"/>
              <a:t>nan</a:t>
            </a:r>
            <a:r>
              <a:rPr lang="tr-TR" dirty="0"/>
              <a:t>-, uyku&gt;</a:t>
            </a:r>
            <a:r>
              <a:rPr lang="tr-TR" dirty="0" err="1"/>
              <a:t>yuhu</a:t>
            </a:r>
            <a:r>
              <a:rPr lang="tr-TR" dirty="0"/>
              <a:t>; Hasan&gt;Asan, </a:t>
            </a:r>
            <a:r>
              <a:rPr lang="tr-TR" dirty="0" smtClean="0"/>
              <a:t>harf&gt;</a:t>
            </a:r>
            <a:r>
              <a:rPr lang="tr-TR" dirty="0" err="1" smtClean="0"/>
              <a:t>arf</a:t>
            </a:r>
            <a:r>
              <a:rPr lang="tr-TR" dirty="0" smtClean="0"/>
              <a:t>; </a:t>
            </a:r>
            <a:r>
              <a:rPr lang="tr-TR" i="1" dirty="0" smtClean="0"/>
              <a:t>iç </a:t>
            </a:r>
            <a:r>
              <a:rPr lang="tr-TR" i="1" dirty="0"/>
              <a:t>ses düşmesi</a:t>
            </a:r>
            <a:r>
              <a:rPr lang="tr-TR" dirty="0"/>
              <a:t>: </a:t>
            </a:r>
            <a:r>
              <a:rPr lang="tr-TR" dirty="0" err="1"/>
              <a:t>arslan</a:t>
            </a:r>
            <a:r>
              <a:rPr lang="tr-TR" dirty="0"/>
              <a:t>&gt;aslan, </a:t>
            </a:r>
            <a:r>
              <a:rPr lang="tr-TR" dirty="0" err="1"/>
              <a:t>oltur</a:t>
            </a:r>
            <a:r>
              <a:rPr lang="tr-TR" dirty="0"/>
              <a:t>-&gt;otur-, yumurtala-&gt;yumurtlama, </a:t>
            </a:r>
            <a:r>
              <a:rPr lang="tr-TR" dirty="0" err="1"/>
              <a:t>ilerile</a:t>
            </a:r>
            <a:r>
              <a:rPr lang="tr-TR" dirty="0"/>
              <a:t>- &gt; ilerle- yayılım&gt;yaylım, </a:t>
            </a:r>
            <a:r>
              <a:rPr lang="tr-TR" dirty="0" err="1"/>
              <a:t>oğulan</a:t>
            </a:r>
            <a:r>
              <a:rPr lang="tr-TR" dirty="0"/>
              <a:t>&gt;oğlan, </a:t>
            </a:r>
            <a:r>
              <a:rPr lang="tr-TR" dirty="0" err="1" smtClean="0"/>
              <a:t>ufakçık</a:t>
            </a:r>
            <a:r>
              <a:rPr lang="tr-TR" dirty="0" smtClean="0"/>
              <a:t>&gt;ufacık; </a:t>
            </a:r>
            <a:r>
              <a:rPr lang="tr-TR" i="1" dirty="0" smtClean="0"/>
              <a:t>son </a:t>
            </a:r>
            <a:r>
              <a:rPr lang="tr-TR" i="1" dirty="0"/>
              <a:t>ses düşmesi</a:t>
            </a:r>
            <a:r>
              <a:rPr lang="tr-TR" dirty="0"/>
              <a:t>: </a:t>
            </a:r>
            <a:r>
              <a:rPr lang="tr-TR" dirty="0" err="1"/>
              <a:t>yaylag</a:t>
            </a:r>
            <a:r>
              <a:rPr lang="tr-TR" dirty="0"/>
              <a:t>&gt;yayla, </a:t>
            </a:r>
            <a:r>
              <a:rPr lang="tr-TR" dirty="0" err="1"/>
              <a:t>kapıg</a:t>
            </a:r>
            <a:r>
              <a:rPr lang="tr-TR" dirty="0"/>
              <a:t>&gt;kapı, bir&gt; </a:t>
            </a:r>
            <a:r>
              <a:rPr lang="tr-TR" dirty="0" err="1"/>
              <a:t>bi</a:t>
            </a:r>
            <a:r>
              <a:rPr lang="tr-TR" dirty="0"/>
              <a:t>, </a:t>
            </a:r>
            <a:r>
              <a:rPr lang="tr-TR" dirty="0" smtClean="0"/>
              <a:t>yağ&gt;ya</a:t>
            </a:r>
          </a:p>
          <a:p>
            <a:pPr>
              <a:defRPr/>
            </a:pPr>
            <a:r>
              <a:rPr lang="tr-TR" dirty="0"/>
              <a:t>Bazı Arapça kökenli sözlerin asıllarında bulunan ikiz ünsüzlerin tekleşmesidir. Böylesi sözler ünlüyle başlayan biçim birim aldıklarında asıllarına dönerler. </a:t>
            </a:r>
            <a:r>
              <a:rPr lang="tr-TR" dirty="0" smtClean="0"/>
              <a:t>Örnek</a:t>
            </a:r>
            <a:r>
              <a:rPr lang="tr-TR" dirty="0"/>
              <a:t>: </a:t>
            </a:r>
            <a:r>
              <a:rPr lang="tr-TR" dirty="0" err="1"/>
              <a:t>fenn</a:t>
            </a:r>
            <a:r>
              <a:rPr lang="tr-TR" dirty="0"/>
              <a:t>&gt;fen&gt;fennin, </a:t>
            </a:r>
            <a:r>
              <a:rPr lang="tr-TR" dirty="0" err="1"/>
              <a:t>hakk</a:t>
            </a:r>
            <a:r>
              <a:rPr lang="tr-TR" dirty="0"/>
              <a:t>&gt;hak&gt;hakkı, </a:t>
            </a:r>
            <a:r>
              <a:rPr lang="tr-TR" dirty="0" err="1"/>
              <a:t>redd</a:t>
            </a:r>
            <a:r>
              <a:rPr lang="tr-TR" dirty="0"/>
              <a:t>&gt;ret&gt;reddi, </a:t>
            </a:r>
            <a:r>
              <a:rPr lang="tr-TR" dirty="0" err="1"/>
              <a:t>hiss</a:t>
            </a:r>
            <a:r>
              <a:rPr lang="tr-TR" dirty="0"/>
              <a:t>&gt;his&gt;hissi vb</a:t>
            </a:r>
            <a:r>
              <a:rPr lang="tr-TR" dirty="0" smtClean="0"/>
              <a:t>.</a:t>
            </a:r>
          </a:p>
          <a:p>
            <a:pPr>
              <a:defRPr/>
            </a:pPr>
            <a:r>
              <a:rPr lang="tr-TR" dirty="0"/>
              <a:t>Türkçe iki heceli bazı sözlerde, ünlü ile başlayan ek aldıklarında orta hecede yer alan dar ünlüler düşer</a:t>
            </a:r>
            <a:r>
              <a:rPr lang="tr-TR" dirty="0" smtClean="0"/>
              <a:t>. Bunun </a:t>
            </a:r>
            <a:r>
              <a:rPr lang="tr-TR" dirty="0"/>
              <a:t>sebebi orta hecenin zayıf vurguya sahip olmasıdır</a:t>
            </a:r>
            <a:r>
              <a:rPr lang="tr-TR" dirty="0" smtClean="0"/>
              <a:t>. Örnek</a:t>
            </a:r>
            <a:r>
              <a:rPr lang="tr-TR" dirty="0"/>
              <a:t>: gönülüm &gt; gönlüm, alını &gt; alnı, omuzun &gt; omzun vb.</a:t>
            </a:r>
          </a:p>
          <a:p>
            <a:pPr>
              <a:defRPr/>
            </a:pPr>
            <a:endParaRPr lang="tr-TR" dirty="0"/>
          </a:p>
          <a:p>
            <a:pPr>
              <a:defRPr/>
            </a:pPr>
            <a:endParaRPr lang="tr-TR" dirty="0"/>
          </a:p>
          <a:p>
            <a:pPr>
              <a:defRPr/>
            </a:pPr>
            <a:endParaRPr lang="tr-TR" dirty="0"/>
          </a:p>
        </p:txBody>
      </p:sp>
    </p:spTree>
    <p:extLst>
      <p:ext uri="{BB962C8B-B14F-4D97-AF65-F5344CB8AC3E}">
        <p14:creationId xmlns:p14="http://schemas.microsoft.com/office/powerpoint/2010/main" val="2523412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dirty="0"/>
          </a:p>
        </p:txBody>
      </p:sp>
      <p:sp>
        <p:nvSpPr>
          <p:cNvPr id="3" name="İçerik Yer Tutucusu 2"/>
          <p:cNvSpPr>
            <a:spLocks noGrp="1"/>
          </p:cNvSpPr>
          <p:nvPr>
            <p:ph idx="1"/>
          </p:nvPr>
        </p:nvSpPr>
        <p:spPr/>
        <p:txBody>
          <a:bodyPr>
            <a:normAutofit fontScale="85000" lnSpcReduction="10000"/>
          </a:bodyPr>
          <a:lstStyle/>
          <a:p>
            <a:pPr>
              <a:defRPr/>
            </a:pPr>
            <a:r>
              <a:rPr lang="tr-TR" b="1" dirty="0"/>
              <a:t>Ses </a:t>
            </a:r>
            <a:r>
              <a:rPr lang="tr-TR" b="1" dirty="0" smtClean="0"/>
              <a:t>Türemesi: </a:t>
            </a:r>
            <a:r>
              <a:rPr lang="tr-TR" dirty="0" smtClean="0"/>
              <a:t>Sözcüğün </a:t>
            </a:r>
            <a:r>
              <a:rPr lang="tr-TR" dirty="0"/>
              <a:t>aslında bulunmayan bir ünsüzün sonradan çeşitli sesçil sebeplerle ortaya çıkmasına </a:t>
            </a:r>
            <a:r>
              <a:rPr lang="tr-TR" i="1" dirty="0" smtClean="0"/>
              <a:t>ünsüz türemesi </a:t>
            </a:r>
            <a:r>
              <a:rPr lang="tr-TR" dirty="0" smtClean="0"/>
              <a:t>denir. Ünlüyle </a:t>
            </a:r>
            <a:r>
              <a:rPr lang="tr-TR" dirty="0"/>
              <a:t>sonlanan sözlere ünlüyle başlayan bir ek geldiğinde “y” sesinin ortaya çıkması bir </a:t>
            </a:r>
            <a:r>
              <a:rPr lang="tr-TR" dirty="0" smtClean="0"/>
              <a:t>ünsüz türemesidir. Örnek</a:t>
            </a:r>
            <a:r>
              <a:rPr lang="tr-TR" dirty="0"/>
              <a:t>: anla-y-an, kapı-y-a vb</a:t>
            </a:r>
            <a:r>
              <a:rPr lang="tr-TR" dirty="0" smtClean="0"/>
              <a:t>.</a:t>
            </a:r>
          </a:p>
          <a:p>
            <a:pPr>
              <a:defRPr/>
            </a:pPr>
            <a:r>
              <a:rPr lang="tr-TR" dirty="0"/>
              <a:t>Daha çok alıntı sözlerde görülür</a:t>
            </a:r>
            <a:r>
              <a:rPr lang="tr-TR" dirty="0" smtClean="0"/>
              <a:t>. Örnek</a:t>
            </a:r>
            <a:r>
              <a:rPr lang="tr-TR" dirty="0"/>
              <a:t>: mai&gt;mavi, </a:t>
            </a:r>
            <a:r>
              <a:rPr lang="tr-TR" dirty="0" err="1"/>
              <a:t>piano</a:t>
            </a:r>
            <a:r>
              <a:rPr lang="tr-TR" dirty="0"/>
              <a:t>&gt;piyano, </a:t>
            </a:r>
            <a:r>
              <a:rPr lang="tr-TR" dirty="0" err="1"/>
              <a:t>zaif</a:t>
            </a:r>
            <a:r>
              <a:rPr lang="tr-TR" dirty="0"/>
              <a:t>&gt;zayıf, taife&gt;tayfa vb</a:t>
            </a:r>
            <a:r>
              <a:rPr lang="tr-TR" dirty="0" smtClean="0"/>
              <a:t>. Rumeli </a:t>
            </a:r>
            <a:r>
              <a:rPr lang="tr-TR" dirty="0"/>
              <a:t>ağızlarında söz başında “h” türemesi sıkça görülür</a:t>
            </a:r>
            <a:r>
              <a:rPr lang="tr-TR" dirty="0" smtClean="0"/>
              <a:t>. Örnek</a:t>
            </a:r>
            <a:r>
              <a:rPr lang="tr-TR" dirty="0"/>
              <a:t>: ayva&gt;</a:t>
            </a:r>
            <a:r>
              <a:rPr lang="tr-TR" dirty="0" err="1"/>
              <a:t>hayva</a:t>
            </a:r>
            <a:r>
              <a:rPr lang="tr-TR" dirty="0"/>
              <a:t>, elbet&gt;</a:t>
            </a:r>
            <a:r>
              <a:rPr lang="tr-TR" dirty="0" err="1"/>
              <a:t>helbet</a:t>
            </a:r>
            <a:r>
              <a:rPr lang="tr-TR" dirty="0"/>
              <a:t>, at&gt;hat vb</a:t>
            </a:r>
            <a:r>
              <a:rPr lang="tr-TR" dirty="0" smtClean="0"/>
              <a:t>.</a:t>
            </a:r>
          </a:p>
          <a:p>
            <a:pPr>
              <a:defRPr/>
            </a:pPr>
            <a:r>
              <a:rPr lang="tr-TR" dirty="0"/>
              <a:t>Sözün özgün biçiminde bulunmayan bir ünlünün sonradan çeşitli sesçil sebeplerle ortaya çıkmasına ise ünlü türemesi denir. Özellikle kopya (alıntı) sözlerde görülür. Örnek: </a:t>
            </a:r>
            <a:r>
              <a:rPr lang="tr-TR" i="1" dirty="0" err="1"/>
              <a:t>station</a:t>
            </a:r>
            <a:r>
              <a:rPr lang="tr-TR" i="1" dirty="0"/>
              <a:t> &gt; istasyon, </a:t>
            </a:r>
            <a:r>
              <a:rPr lang="tr-TR" i="1" dirty="0" err="1"/>
              <a:t>ilm</a:t>
            </a:r>
            <a:r>
              <a:rPr lang="tr-TR" i="1" dirty="0"/>
              <a:t> &gt; ilim, </a:t>
            </a:r>
            <a:r>
              <a:rPr lang="tr-TR" i="1" dirty="0" err="1"/>
              <a:t>zulm</a:t>
            </a:r>
            <a:r>
              <a:rPr lang="tr-TR" i="1" dirty="0"/>
              <a:t> &gt; zulüm </a:t>
            </a:r>
            <a:r>
              <a:rPr lang="tr-TR" dirty="0"/>
              <a:t>vb</a:t>
            </a:r>
            <a:r>
              <a:rPr lang="tr-TR" dirty="0" smtClean="0"/>
              <a:t>.</a:t>
            </a:r>
          </a:p>
          <a:p>
            <a:pPr>
              <a:defRPr/>
            </a:pPr>
            <a:r>
              <a:rPr lang="tr-TR" dirty="0"/>
              <a:t>Türkçenin ses bilgisi özelliği bakımından yan yana gelmesi mümkün olmayan eklerin birleşmesine aracı olan kaynaştırma sesleri / ünlüleri de ünlü türemesine örnek sayılabilir</a:t>
            </a:r>
            <a:r>
              <a:rPr lang="tr-TR" dirty="0" smtClean="0"/>
              <a:t>: Örnekler</a:t>
            </a:r>
            <a:r>
              <a:rPr lang="tr-TR" dirty="0"/>
              <a:t>: gör-ü-l-, yaz-ı-ş-, tut-u-n-, gir-i-ş-</a:t>
            </a:r>
          </a:p>
          <a:p>
            <a:pPr>
              <a:defRPr/>
            </a:pPr>
            <a:endParaRPr lang="tr-TR" dirty="0"/>
          </a:p>
          <a:p>
            <a:pPr>
              <a:defRPr/>
            </a:pPr>
            <a:endParaRPr lang="tr-TR" dirty="0"/>
          </a:p>
          <a:p>
            <a:pPr>
              <a:defRPr/>
            </a:pPr>
            <a:endParaRPr lang="tr-TR" dirty="0"/>
          </a:p>
        </p:txBody>
      </p:sp>
    </p:spTree>
    <p:extLst>
      <p:ext uri="{BB962C8B-B14F-4D97-AF65-F5344CB8AC3E}">
        <p14:creationId xmlns:p14="http://schemas.microsoft.com/office/powerpoint/2010/main" val="21294374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rrowheads="1"/>
          </p:cNvSpPr>
          <p:nvPr>
            <p:ph type="title"/>
          </p:nvPr>
        </p:nvSpPr>
        <p:spPr/>
        <p:txBody>
          <a:bodyPr/>
          <a:lstStyle/>
          <a:p>
            <a:pPr eaLnBrk="1" hangingPunct="1">
              <a:defRPr/>
            </a:pPr>
            <a:endParaRPr lang="tr-TR" sz="3200" b="1" dirty="0"/>
          </a:p>
        </p:txBody>
      </p:sp>
      <p:sp>
        <p:nvSpPr>
          <p:cNvPr id="143363" name="Rectangle 3"/>
          <p:cNvSpPr>
            <a:spLocks noGrp="1" noRot="1" noChangeArrowheads="1"/>
          </p:cNvSpPr>
          <p:nvPr>
            <p:ph type="body" idx="1"/>
          </p:nvPr>
        </p:nvSpPr>
        <p:spPr/>
        <p:txBody>
          <a:bodyPr>
            <a:normAutofit fontScale="77500" lnSpcReduction="20000"/>
          </a:bodyPr>
          <a:lstStyle/>
          <a:p>
            <a:pPr>
              <a:defRPr/>
            </a:pPr>
            <a:r>
              <a:rPr lang="tr-TR" b="1" dirty="0" smtClean="0"/>
              <a:t>Büzüşme: </a:t>
            </a:r>
            <a:r>
              <a:rPr lang="tr-TR" dirty="0" smtClean="0"/>
              <a:t>Adlaşmış bir söz öbeğinde yer alan ünlülerden birinin veya ünlüyle birlikte yanındaki ünsüzün kaybolması olayına büzüşme veya hece kaynaşması denir. Örnek: pazar ertesi &gt; pazartesi, ecza hane &gt; eczane, posta hane &gt; postane vb.</a:t>
            </a:r>
          </a:p>
          <a:p>
            <a:pPr>
              <a:defRPr/>
            </a:pPr>
            <a:r>
              <a:rPr lang="tr-TR" dirty="0"/>
              <a:t>Birbirini izleyen ayrı hecelere ait iki ünlünün kaynaşarak tek ünlüye dönüşmesi olayı da büzüşme olarak değerlendirilir</a:t>
            </a:r>
            <a:r>
              <a:rPr lang="tr-TR" dirty="0" smtClean="0"/>
              <a:t>. Örnek</a:t>
            </a:r>
            <a:r>
              <a:rPr lang="tr-TR" dirty="0"/>
              <a:t>: cuma ertesi &gt; cumartesi, ne için &gt; niçin, ne asıl &gt; nasıl, gele </a:t>
            </a:r>
            <a:r>
              <a:rPr lang="tr-TR" dirty="0" err="1"/>
              <a:t>umadı</a:t>
            </a:r>
            <a:r>
              <a:rPr lang="tr-TR" dirty="0"/>
              <a:t> &gt; gelemedi vb. </a:t>
            </a:r>
            <a:endParaRPr lang="tr-TR" dirty="0" smtClean="0"/>
          </a:p>
          <a:p>
            <a:pPr>
              <a:defRPr/>
            </a:pPr>
            <a:r>
              <a:rPr lang="tr-TR" b="1" dirty="0"/>
              <a:t>Göçüşme (Ses Aktarımı): </a:t>
            </a:r>
            <a:r>
              <a:rPr lang="tr-TR" dirty="0"/>
              <a:t>Söz içindeki seslerin, genellikle ünsüzlerin yer değiştirmesine göçüşme denir. Genellikle ağızlarda görülen bir ses olayıdır. Yan yana olan seslerin yer değiştirmesine yakın göçüşme denir. Örnek: ekşi &lt; </a:t>
            </a:r>
            <a:r>
              <a:rPr lang="tr-TR" dirty="0" err="1"/>
              <a:t>eşki</a:t>
            </a:r>
            <a:r>
              <a:rPr lang="tr-TR" dirty="0"/>
              <a:t>, tecrübe &gt; </a:t>
            </a:r>
            <a:r>
              <a:rPr lang="tr-TR" dirty="0" err="1"/>
              <a:t>tercübe</a:t>
            </a:r>
            <a:r>
              <a:rPr lang="tr-TR" dirty="0"/>
              <a:t>, kibrit &gt;  </a:t>
            </a:r>
            <a:r>
              <a:rPr lang="tr-TR" dirty="0" err="1"/>
              <a:t>kirbit</a:t>
            </a:r>
            <a:r>
              <a:rPr lang="tr-TR" dirty="0"/>
              <a:t>, memleket &gt; </a:t>
            </a:r>
            <a:r>
              <a:rPr lang="tr-TR" dirty="0" err="1"/>
              <a:t>melmeket</a:t>
            </a:r>
            <a:r>
              <a:rPr lang="tr-TR" dirty="0"/>
              <a:t> vb.</a:t>
            </a:r>
          </a:p>
          <a:p>
            <a:pPr>
              <a:defRPr/>
            </a:pPr>
            <a:r>
              <a:rPr lang="tr-TR" dirty="0"/>
              <a:t>Uzak sesler arasında meydana gelen yer değiştirmelere uzak göçüşme denir. Örnek: lanet &gt; </a:t>
            </a:r>
            <a:r>
              <a:rPr lang="tr-TR" dirty="0" err="1"/>
              <a:t>nalet</a:t>
            </a:r>
            <a:r>
              <a:rPr lang="tr-TR" dirty="0"/>
              <a:t>, bulgur &gt; </a:t>
            </a:r>
            <a:r>
              <a:rPr lang="tr-TR" dirty="0" err="1"/>
              <a:t>burgul</a:t>
            </a:r>
            <a:r>
              <a:rPr lang="tr-TR" dirty="0"/>
              <a:t> vb</a:t>
            </a:r>
            <a:r>
              <a:rPr lang="tr-TR" dirty="0" smtClean="0"/>
              <a:t>.</a:t>
            </a:r>
          </a:p>
          <a:p>
            <a:r>
              <a:rPr lang="tr-TR" b="1" dirty="0" smtClean="0"/>
              <a:t>İkizleşme: </a:t>
            </a:r>
            <a:r>
              <a:rPr lang="tr-TR" dirty="0" smtClean="0"/>
              <a:t>Söz kökündeki bir sesin ikiz söylenmesi olayıdır. Daha çok ağızlarda görülür. Örnek: yedi &gt; yeddi, sekiz &gt; </a:t>
            </a:r>
            <a:r>
              <a:rPr lang="tr-TR" dirty="0" err="1" smtClean="0"/>
              <a:t>sekkiz</a:t>
            </a:r>
            <a:r>
              <a:rPr lang="tr-TR" dirty="0" smtClean="0"/>
              <a:t>, sakal &gt; </a:t>
            </a:r>
            <a:r>
              <a:rPr lang="tr-TR" dirty="0" err="1" smtClean="0"/>
              <a:t>sakkal</a:t>
            </a:r>
            <a:r>
              <a:rPr lang="tr-TR" dirty="0" smtClean="0"/>
              <a:t> vb.</a:t>
            </a:r>
          </a:p>
          <a:p>
            <a:endParaRPr lang="tr-TR" dirty="0" smtClean="0"/>
          </a:p>
          <a:p>
            <a:pPr>
              <a:defRPr/>
            </a:pPr>
            <a:endParaRPr lang="tr-TR" dirty="0"/>
          </a:p>
          <a:p>
            <a:pPr>
              <a:defRPr/>
            </a:pPr>
            <a:endParaRPr lang="tr-TR" dirty="0"/>
          </a:p>
          <a:p>
            <a:pPr>
              <a:defRPr/>
            </a:pPr>
            <a:endParaRPr lang="tr-TR" dirty="0"/>
          </a:p>
          <a:p>
            <a:pPr>
              <a:defRPr/>
            </a:pPr>
            <a:endParaRPr lang="tr-TR" dirty="0" smtClean="0"/>
          </a:p>
        </p:txBody>
      </p:sp>
    </p:spTree>
    <p:extLst>
      <p:ext uri="{BB962C8B-B14F-4D97-AF65-F5344CB8AC3E}">
        <p14:creationId xmlns:p14="http://schemas.microsoft.com/office/powerpoint/2010/main" val="37320053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defRPr/>
            </a:pPr>
            <a:r>
              <a:rPr lang="tr-TR" sz="4000" b="1" dirty="0" smtClean="0"/>
              <a:t>Kaynaştırma (Yardımcı) sesi</a:t>
            </a:r>
            <a:endParaRPr lang="tr-TR" sz="4000" b="1" dirty="0"/>
          </a:p>
        </p:txBody>
      </p:sp>
      <p:sp>
        <p:nvSpPr>
          <p:cNvPr id="3" name="İçerik Yer Tutucusu 2"/>
          <p:cNvSpPr>
            <a:spLocks noGrp="1"/>
          </p:cNvSpPr>
          <p:nvPr>
            <p:ph idx="1"/>
          </p:nvPr>
        </p:nvSpPr>
        <p:spPr/>
        <p:txBody>
          <a:bodyPr/>
          <a:lstStyle/>
          <a:p>
            <a:pPr>
              <a:defRPr/>
            </a:pPr>
            <a:r>
              <a:rPr lang="tr-TR" dirty="0" smtClean="0"/>
              <a:t>Asıl biçim birimlere ek biçim birimlerin ulanmasında ortaya çıkabilen sesçil imkansızlıkları ve zorlukları ortadan kaldırarak söyleyişe kolaylık sağlayan ve anlam ayırıcı olmayan seslere, kaynaştırma (yardımcı) ses denir. </a:t>
            </a:r>
          </a:p>
          <a:p>
            <a:pPr>
              <a:defRPr/>
            </a:pPr>
            <a:r>
              <a:rPr lang="tr-TR" dirty="0"/>
              <a:t>Kaynaştırma (yardımcı) sesler genelleme özelliğine sahiptir. Yani kaynaştıracağı sözleri ve ekleri türlerine göre ayrım yapmadan kaynaştırır. Tek bir söze veya eke özgü kaynaştırma sesi olmaz.</a:t>
            </a:r>
          </a:p>
          <a:p>
            <a:pPr>
              <a:defRPr/>
            </a:pPr>
            <a:r>
              <a:rPr lang="tr-TR" dirty="0"/>
              <a:t>Türkçede yardımcı ses olarak ünlülerden </a:t>
            </a:r>
            <a:r>
              <a:rPr lang="tr-TR" b="1" i="1" dirty="0" err="1"/>
              <a:t>ı,i,u,ü</a:t>
            </a:r>
            <a:r>
              <a:rPr lang="tr-TR" dirty="0"/>
              <a:t> ve ünsüzlerden </a:t>
            </a:r>
            <a:r>
              <a:rPr lang="tr-TR" i="1" dirty="0"/>
              <a:t>y, n kullanılır.</a:t>
            </a:r>
            <a:r>
              <a:rPr lang="tr-TR" dirty="0"/>
              <a:t> </a:t>
            </a:r>
          </a:p>
          <a:p>
            <a:pPr>
              <a:defRPr/>
            </a:pPr>
            <a:endParaRPr lang="tr-TR" dirty="0" smtClean="0"/>
          </a:p>
          <a:p>
            <a:pPr>
              <a:defRPr/>
            </a:pPr>
            <a:endParaRPr lang="tr-TR" dirty="0"/>
          </a:p>
        </p:txBody>
      </p:sp>
    </p:spTree>
    <p:extLst>
      <p:ext uri="{BB962C8B-B14F-4D97-AF65-F5344CB8AC3E}">
        <p14:creationId xmlns:p14="http://schemas.microsoft.com/office/powerpoint/2010/main" val="2537506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Kaynaklar</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endParaRPr lang="tr-TR" dirty="0"/>
          </a:p>
          <a:p>
            <a:r>
              <a:rPr lang="tr-TR" dirty="0"/>
              <a:t>Ergin M. (1982) Türk Dil Bilgisi, İstanbul: Bayrak.</a:t>
            </a:r>
          </a:p>
          <a:p>
            <a:r>
              <a:rPr lang="tr-TR" dirty="0" err="1"/>
              <a:t>Ahanov</a:t>
            </a:r>
            <a:r>
              <a:rPr lang="tr-TR" dirty="0"/>
              <a:t> K. (2008) Dil </a:t>
            </a:r>
            <a:r>
              <a:rPr lang="tr-TR" dirty="0" err="1"/>
              <a:t>Bilminin</a:t>
            </a:r>
            <a:r>
              <a:rPr lang="tr-TR" dirty="0"/>
              <a:t> Esasları, çev. Murat </a:t>
            </a:r>
            <a:r>
              <a:rPr lang="tr-TR" dirty="0" err="1"/>
              <a:t>Ceritoglu</a:t>
            </a:r>
            <a:r>
              <a:rPr lang="tr-TR" dirty="0"/>
              <a:t>, Ankara: TDK.</a:t>
            </a:r>
          </a:p>
          <a:p>
            <a:r>
              <a:rPr lang="tr-TR" dirty="0"/>
              <a:t>Karaağaç G. (2012) Türkçenin Dil Bilgisi, İstanbul: </a:t>
            </a:r>
            <a:r>
              <a:rPr lang="tr-TR" dirty="0" err="1"/>
              <a:t>Akçağ</a:t>
            </a:r>
            <a:r>
              <a:rPr lang="tr-TR" dirty="0"/>
              <a:t>.</a:t>
            </a:r>
          </a:p>
          <a:p>
            <a:r>
              <a:rPr lang="tr-TR" dirty="0"/>
              <a:t>Vardar B. vd. (1998) Açıklamalı Dilbilim </a:t>
            </a:r>
            <a:r>
              <a:rPr lang="tr-TR" dirty="0" err="1"/>
              <a:t>Yerimleri</a:t>
            </a:r>
            <a:r>
              <a:rPr lang="tr-TR" dirty="0"/>
              <a:t> Sözlüğü, İstanbul: </a:t>
            </a:r>
            <a:r>
              <a:rPr lang="tr-TR" dirty="0" err="1"/>
              <a:t>abc</a:t>
            </a:r>
            <a:r>
              <a:rPr lang="tr-TR" dirty="0"/>
              <a:t>.</a:t>
            </a:r>
          </a:p>
          <a:p>
            <a:r>
              <a:rPr lang="tr-TR" dirty="0"/>
              <a:t>Karaağaç G. (2013) Dil Bilimi Terimleri Sözlüğü, Ankara: TDK.</a:t>
            </a:r>
          </a:p>
          <a:p>
            <a:r>
              <a:rPr lang="tr-TR" dirty="0"/>
              <a:t>Aksan D. (2015) Her Yönüyle Dil (Ana Çizgileriyle Dilbilim), Ankara: TDK.</a:t>
            </a:r>
          </a:p>
          <a:p>
            <a:r>
              <a:rPr lang="tr-TR" dirty="0"/>
              <a:t>Eker S. (2010) Çağdaş Türk Dili, Ankara: Grafiker.</a:t>
            </a:r>
          </a:p>
          <a:p>
            <a:r>
              <a:rPr lang="tr-TR" dirty="0" err="1"/>
              <a:t>Hasenov</a:t>
            </a:r>
            <a:r>
              <a:rPr lang="tr-TR" dirty="0"/>
              <a:t> É. (2003) </a:t>
            </a:r>
            <a:r>
              <a:rPr lang="tr-TR" dirty="0" err="1"/>
              <a:t>Til</a:t>
            </a:r>
            <a:r>
              <a:rPr lang="tr-TR" dirty="0"/>
              <a:t> Bilimi, Almatı: Sanat.</a:t>
            </a:r>
          </a:p>
          <a:p>
            <a:r>
              <a:rPr lang="tr-TR" dirty="0" err="1"/>
              <a:t>Safiyullina</a:t>
            </a:r>
            <a:r>
              <a:rPr lang="tr-TR" dirty="0"/>
              <a:t> F:S. (2001)</a:t>
            </a:r>
            <a:r>
              <a:rPr lang="tr-TR" dirty="0" err="1"/>
              <a:t>Til</a:t>
            </a:r>
            <a:r>
              <a:rPr lang="tr-TR" dirty="0"/>
              <a:t> </a:t>
            </a:r>
            <a:r>
              <a:rPr lang="tr-TR" dirty="0" err="1"/>
              <a:t>Gıylimine</a:t>
            </a:r>
            <a:r>
              <a:rPr lang="tr-TR" dirty="0"/>
              <a:t> Kiriş, Kazan: </a:t>
            </a:r>
            <a:r>
              <a:rPr lang="tr-TR" dirty="0" err="1"/>
              <a:t>TaRİH</a:t>
            </a:r>
            <a:r>
              <a:rPr lang="tr-TR" dirty="0"/>
              <a:t>.</a:t>
            </a:r>
          </a:p>
          <a:p>
            <a:pPr marL="0" indent="0">
              <a:buNone/>
            </a:pPr>
            <a:endParaRPr lang="tr-TR" dirty="0"/>
          </a:p>
        </p:txBody>
      </p:sp>
    </p:spTree>
    <p:extLst>
      <p:ext uri="{BB962C8B-B14F-4D97-AF65-F5344CB8AC3E}">
        <p14:creationId xmlns:p14="http://schemas.microsoft.com/office/powerpoint/2010/main" val="3612388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rrowheads="1"/>
          </p:cNvSpPr>
          <p:nvPr>
            <p:ph type="title"/>
          </p:nvPr>
        </p:nvSpPr>
        <p:spPr>
          <a:xfrm>
            <a:off x="914400" y="260351"/>
            <a:ext cx="9444038" cy="936625"/>
          </a:xfrm>
        </p:spPr>
        <p:txBody>
          <a:bodyPr/>
          <a:lstStyle/>
          <a:p>
            <a:pPr algn="ctr" eaLnBrk="1" hangingPunct="1">
              <a:defRPr/>
            </a:pPr>
            <a:r>
              <a:rPr lang="tr-TR" sz="3200" b="1" dirty="0"/>
              <a:t>Benzeşme</a:t>
            </a:r>
          </a:p>
        </p:txBody>
      </p:sp>
      <p:sp>
        <p:nvSpPr>
          <p:cNvPr id="155651" name="Rectangle 3"/>
          <p:cNvSpPr>
            <a:spLocks noGrp="1" noRot="1" noChangeArrowheads="1"/>
          </p:cNvSpPr>
          <p:nvPr>
            <p:ph type="body" idx="1"/>
          </p:nvPr>
        </p:nvSpPr>
        <p:spPr>
          <a:xfrm>
            <a:off x="707571" y="1196976"/>
            <a:ext cx="10461172" cy="4822824"/>
          </a:xfrm>
        </p:spPr>
        <p:txBody>
          <a:bodyPr>
            <a:normAutofit/>
          </a:bodyPr>
          <a:lstStyle/>
          <a:p>
            <a:pPr eaLnBrk="1" hangingPunct="1">
              <a:defRPr/>
            </a:pPr>
            <a:r>
              <a:rPr lang="tr-TR" dirty="0" smtClean="0"/>
              <a:t>Bir sesin titreşim, boğumlanma noktası, temas derecesi, düzlük yuvarlaklık veya </a:t>
            </a:r>
            <a:r>
              <a:rPr lang="tr-TR" dirty="0" err="1" smtClean="0"/>
              <a:t>nazallık</a:t>
            </a:r>
            <a:r>
              <a:rPr lang="tr-TR" dirty="0" smtClean="0"/>
              <a:t> bakımından bir başka sese benzer veya eş duruma getirilmesi olayına benzeşme denir.  </a:t>
            </a:r>
          </a:p>
          <a:p>
            <a:pPr>
              <a:defRPr/>
            </a:pPr>
            <a:r>
              <a:rPr lang="tr-TR" dirty="0"/>
              <a:t>Bir sesin her yönden bir başka sese benzemesine </a:t>
            </a:r>
            <a:r>
              <a:rPr lang="tr-TR" i="1" dirty="0"/>
              <a:t>tam benzeşme</a:t>
            </a:r>
            <a:r>
              <a:rPr lang="tr-TR" dirty="0"/>
              <a:t> </a:t>
            </a:r>
            <a:r>
              <a:rPr lang="tr-TR" dirty="0" smtClean="0"/>
              <a:t>denir. Örnek</a:t>
            </a:r>
            <a:r>
              <a:rPr lang="tr-TR" dirty="0"/>
              <a:t>: şemsiye &gt; </a:t>
            </a:r>
            <a:r>
              <a:rPr lang="tr-TR" dirty="0" err="1"/>
              <a:t>şemşiye</a:t>
            </a:r>
            <a:r>
              <a:rPr lang="tr-TR" dirty="0"/>
              <a:t>, </a:t>
            </a:r>
            <a:r>
              <a:rPr lang="tr-TR" dirty="0" err="1"/>
              <a:t>soför</a:t>
            </a:r>
            <a:r>
              <a:rPr lang="tr-TR" dirty="0"/>
              <a:t> &gt; </a:t>
            </a:r>
            <a:r>
              <a:rPr lang="tr-TR" dirty="0" err="1"/>
              <a:t>şöför</a:t>
            </a:r>
            <a:r>
              <a:rPr lang="tr-TR" dirty="0"/>
              <a:t> / </a:t>
            </a:r>
            <a:r>
              <a:rPr lang="tr-TR" dirty="0" err="1"/>
              <a:t>şofor</a:t>
            </a:r>
            <a:r>
              <a:rPr lang="tr-TR" dirty="0"/>
              <a:t>, ecza &gt; </a:t>
            </a:r>
            <a:r>
              <a:rPr lang="tr-TR" dirty="0" err="1"/>
              <a:t>ezza</a:t>
            </a:r>
            <a:r>
              <a:rPr lang="tr-TR" dirty="0"/>
              <a:t>, bunlar&gt;</a:t>
            </a:r>
            <a:r>
              <a:rPr lang="tr-TR" dirty="0" err="1"/>
              <a:t>bunnar</a:t>
            </a:r>
            <a:r>
              <a:rPr lang="tr-TR" dirty="0"/>
              <a:t> vb</a:t>
            </a:r>
            <a:r>
              <a:rPr lang="tr-TR" dirty="0" smtClean="0"/>
              <a:t>.</a:t>
            </a:r>
          </a:p>
          <a:p>
            <a:pPr>
              <a:defRPr/>
            </a:pPr>
            <a:r>
              <a:rPr lang="tr-TR" dirty="0"/>
              <a:t>Bir sesin bazı özellikler bakımından bir başka sesle benzer duruma gelmesine </a:t>
            </a:r>
            <a:r>
              <a:rPr lang="tr-TR" i="1" dirty="0"/>
              <a:t>yarı benzeşme</a:t>
            </a:r>
            <a:r>
              <a:rPr lang="tr-TR" dirty="0"/>
              <a:t> denir</a:t>
            </a:r>
            <a:r>
              <a:rPr lang="tr-TR" dirty="0" smtClean="0"/>
              <a:t>. Örnek</a:t>
            </a:r>
            <a:r>
              <a:rPr lang="tr-TR" dirty="0"/>
              <a:t>: </a:t>
            </a:r>
            <a:r>
              <a:rPr lang="tr-TR" dirty="0" err="1"/>
              <a:t>penbe</a:t>
            </a:r>
            <a:r>
              <a:rPr lang="tr-TR" dirty="0"/>
              <a:t> &gt; pembe, </a:t>
            </a:r>
            <a:r>
              <a:rPr lang="tr-TR" dirty="0" err="1"/>
              <a:t>çarşanba</a:t>
            </a:r>
            <a:r>
              <a:rPr lang="tr-TR" dirty="0"/>
              <a:t> &gt; Çarşamba vb</a:t>
            </a:r>
            <a:r>
              <a:rPr lang="tr-TR" dirty="0" smtClean="0"/>
              <a:t>.</a:t>
            </a:r>
          </a:p>
          <a:p>
            <a:pPr>
              <a:defRPr/>
            </a:pPr>
            <a:endParaRPr lang="tr-TR" dirty="0" smtClean="0"/>
          </a:p>
          <a:p>
            <a:pPr>
              <a:defRPr/>
            </a:pPr>
            <a:endParaRPr lang="tr-TR" dirty="0"/>
          </a:p>
          <a:p>
            <a:pPr>
              <a:defRPr/>
            </a:pPr>
            <a:endParaRPr lang="tr-TR" dirty="0"/>
          </a:p>
          <a:p>
            <a:pPr>
              <a:defRPr/>
            </a:pPr>
            <a:endParaRPr lang="tr-TR" dirty="0"/>
          </a:p>
          <a:p>
            <a:pPr eaLnBrk="1" hangingPunct="1">
              <a:defRPr/>
            </a:pPr>
            <a:endParaRPr lang="tr-TR" dirty="0" smtClean="0"/>
          </a:p>
        </p:txBody>
      </p:sp>
    </p:spTree>
    <p:extLst>
      <p:ext uri="{BB962C8B-B14F-4D97-AF65-F5344CB8AC3E}">
        <p14:creationId xmlns:p14="http://schemas.microsoft.com/office/powerpoint/2010/main" val="11027692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3" name="Rectangle 3"/>
          <p:cNvSpPr>
            <a:spLocks noGrp="1" noRot="1" noChangeArrowheads="1"/>
          </p:cNvSpPr>
          <p:nvPr>
            <p:ph type="body" idx="1"/>
          </p:nvPr>
        </p:nvSpPr>
        <p:spPr>
          <a:xfrm>
            <a:off x="696686" y="840242"/>
            <a:ext cx="10461171" cy="5038044"/>
          </a:xfrm>
        </p:spPr>
        <p:txBody>
          <a:bodyPr>
            <a:normAutofit fontScale="92500" lnSpcReduction="20000"/>
          </a:bodyPr>
          <a:lstStyle/>
          <a:p>
            <a:pPr eaLnBrk="1" hangingPunct="1">
              <a:defRPr/>
            </a:pPr>
            <a:r>
              <a:rPr lang="tr-TR" dirty="0" smtClean="0"/>
              <a:t>Önceki sesin sonraki sesi kendisine benzetmesine ilerleyici benzeşme denir. Örnek: dinle- &gt; </a:t>
            </a:r>
            <a:r>
              <a:rPr lang="tr-TR" dirty="0" err="1" smtClean="0"/>
              <a:t>dinne</a:t>
            </a:r>
            <a:r>
              <a:rPr lang="tr-TR" dirty="0" smtClean="0"/>
              <a:t>-, canlan-&gt;</a:t>
            </a:r>
            <a:r>
              <a:rPr lang="tr-TR" dirty="0" err="1" smtClean="0"/>
              <a:t>cannan</a:t>
            </a:r>
            <a:r>
              <a:rPr lang="tr-TR" dirty="0" smtClean="0"/>
              <a:t>-,  vb.</a:t>
            </a:r>
          </a:p>
          <a:p>
            <a:pPr eaLnBrk="1" hangingPunct="1">
              <a:defRPr/>
            </a:pPr>
            <a:r>
              <a:rPr lang="tr-TR" dirty="0" smtClean="0"/>
              <a:t>Sonraki sesin önceki sesi kendisine benzetmesine gerileyici benzeşme denir. Örnek: mahalle &gt; mehelle, defter &gt; </a:t>
            </a:r>
            <a:r>
              <a:rPr lang="tr-TR" dirty="0" err="1" smtClean="0"/>
              <a:t>tefter</a:t>
            </a:r>
            <a:r>
              <a:rPr lang="tr-TR" dirty="0" smtClean="0"/>
              <a:t>, </a:t>
            </a:r>
            <a:r>
              <a:rPr lang="tr-TR" dirty="0" err="1" smtClean="0"/>
              <a:t>anbar</a:t>
            </a:r>
            <a:r>
              <a:rPr lang="tr-TR" dirty="0" smtClean="0"/>
              <a:t>&gt;ambar vb. </a:t>
            </a:r>
          </a:p>
          <a:p>
            <a:pPr>
              <a:defRPr/>
            </a:pPr>
            <a:r>
              <a:rPr lang="tr-TR" dirty="0"/>
              <a:t>Benzeşen seslerin yakınlığı bakımından benzeşme “yakın benzeşme” ve “uzak benzeşme olarak ikiye ayrılır.</a:t>
            </a:r>
          </a:p>
          <a:p>
            <a:pPr>
              <a:defRPr/>
            </a:pPr>
            <a:r>
              <a:rPr lang="tr-TR" dirty="0" smtClean="0"/>
              <a:t>«</a:t>
            </a:r>
            <a:r>
              <a:rPr lang="tr-TR" dirty="0" err="1" smtClean="0"/>
              <a:t>penbe</a:t>
            </a:r>
            <a:r>
              <a:rPr lang="tr-TR" dirty="0" smtClean="0"/>
              <a:t>&gt;pembe</a:t>
            </a:r>
            <a:r>
              <a:rPr lang="tr-TR" dirty="0"/>
              <a:t>, yatsı&gt;yassı, bunlar &gt; </a:t>
            </a:r>
            <a:r>
              <a:rPr lang="tr-TR" dirty="0" err="1"/>
              <a:t>bunnar</a:t>
            </a:r>
            <a:r>
              <a:rPr lang="tr-TR" dirty="0"/>
              <a:t>, </a:t>
            </a:r>
            <a:r>
              <a:rPr lang="tr-TR" dirty="0" smtClean="0"/>
              <a:t>olmazsa&gt;</a:t>
            </a:r>
            <a:r>
              <a:rPr lang="tr-TR" dirty="0" err="1" smtClean="0"/>
              <a:t>olmassa</a:t>
            </a:r>
            <a:r>
              <a:rPr lang="tr-TR" dirty="0" smtClean="0"/>
              <a:t>» </a:t>
            </a:r>
            <a:r>
              <a:rPr lang="tr-TR" dirty="0"/>
              <a:t>örneklerinde olduğu </a:t>
            </a:r>
            <a:r>
              <a:rPr lang="tr-TR" dirty="0" smtClean="0"/>
              <a:t>gibi yan </a:t>
            </a:r>
            <a:r>
              <a:rPr lang="tr-TR" dirty="0"/>
              <a:t>yana sesler benzeşmiş ise “yakın benzeşme”, </a:t>
            </a:r>
          </a:p>
          <a:p>
            <a:pPr>
              <a:defRPr/>
            </a:pPr>
            <a:r>
              <a:rPr lang="tr-TR" dirty="0" smtClean="0"/>
              <a:t>«şemsiye </a:t>
            </a:r>
            <a:r>
              <a:rPr lang="tr-TR" dirty="0"/>
              <a:t>&gt; </a:t>
            </a:r>
            <a:r>
              <a:rPr lang="tr-TR" dirty="0" err="1"/>
              <a:t>şemşiye</a:t>
            </a:r>
            <a:r>
              <a:rPr lang="tr-TR" dirty="0"/>
              <a:t>, bin-&gt;</a:t>
            </a:r>
            <a:r>
              <a:rPr lang="tr-TR" dirty="0" err="1"/>
              <a:t>min</a:t>
            </a:r>
            <a:r>
              <a:rPr lang="tr-TR" dirty="0"/>
              <a:t>-, ben&gt;men, boynuz&gt;</a:t>
            </a:r>
            <a:r>
              <a:rPr lang="tr-TR" dirty="0" err="1"/>
              <a:t>moynuz</a:t>
            </a:r>
            <a:r>
              <a:rPr lang="tr-TR" dirty="0"/>
              <a:t>, </a:t>
            </a:r>
            <a:r>
              <a:rPr lang="tr-TR" dirty="0" err="1" smtClean="0"/>
              <a:t>sübaşı</a:t>
            </a:r>
            <a:r>
              <a:rPr lang="tr-TR" dirty="0" smtClean="0"/>
              <a:t>&gt;</a:t>
            </a:r>
            <a:r>
              <a:rPr lang="tr-TR" dirty="0" err="1" smtClean="0"/>
              <a:t>subaş»ı</a:t>
            </a:r>
            <a:r>
              <a:rPr lang="tr-TR" dirty="0" smtClean="0"/>
              <a:t> </a:t>
            </a:r>
            <a:r>
              <a:rPr lang="tr-TR" dirty="0"/>
              <a:t>örneklerinde olduğu gibi </a:t>
            </a:r>
            <a:r>
              <a:rPr lang="tr-TR" dirty="0" smtClean="0"/>
              <a:t>uzak </a:t>
            </a:r>
            <a:r>
              <a:rPr lang="tr-TR" dirty="0"/>
              <a:t>sesler birbirine benzemesine ise “uzak benzeşme” denir.</a:t>
            </a:r>
          </a:p>
          <a:p>
            <a:pPr>
              <a:defRPr/>
            </a:pPr>
            <a:endParaRPr lang="tr-TR" dirty="0"/>
          </a:p>
          <a:p>
            <a:pPr>
              <a:defRPr/>
            </a:pPr>
            <a:r>
              <a:rPr lang="tr-TR" dirty="0" err="1"/>
              <a:t>Şemşiye</a:t>
            </a:r>
            <a:r>
              <a:rPr lang="tr-TR" dirty="0"/>
              <a:t>: ilerleyici uzak tam benzeşme</a:t>
            </a:r>
          </a:p>
          <a:p>
            <a:pPr>
              <a:defRPr/>
            </a:pPr>
            <a:r>
              <a:rPr lang="tr-TR" dirty="0"/>
              <a:t>Pembe: </a:t>
            </a:r>
            <a:r>
              <a:rPr lang="tr-TR" dirty="0" err="1"/>
              <a:t>gelirleyici</a:t>
            </a:r>
            <a:r>
              <a:rPr lang="tr-TR" dirty="0"/>
              <a:t> yakın yarı benzeşme </a:t>
            </a:r>
          </a:p>
          <a:p>
            <a:pPr>
              <a:defRPr/>
            </a:pPr>
            <a:endParaRPr lang="tr-TR" dirty="0"/>
          </a:p>
          <a:p>
            <a:pPr>
              <a:defRPr/>
            </a:pPr>
            <a:endParaRPr lang="tr-TR" dirty="0"/>
          </a:p>
          <a:p>
            <a:pPr>
              <a:defRPr/>
            </a:pPr>
            <a:endParaRPr lang="tr-TR" dirty="0"/>
          </a:p>
          <a:p>
            <a:pPr eaLnBrk="1" hangingPunct="1">
              <a:defRPr/>
            </a:pPr>
            <a:endParaRPr lang="tr-TR" dirty="0" smtClean="0"/>
          </a:p>
        </p:txBody>
      </p:sp>
    </p:spTree>
    <p:extLst>
      <p:ext uri="{BB962C8B-B14F-4D97-AF65-F5344CB8AC3E}">
        <p14:creationId xmlns:p14="http://schemas.microsoft.com/office/powerpoint/2010/main" val="12732551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7" name="Rectangle 3"/>
          <p:cNvSpPr>
            <a:spLocks noGrp="1" noRot="1" noChangeArrowheads="1"/>
          </p:cNvSpPr>
          <p:nvPr>
            <p:ph type="body" idx="1"/>
          </p:nvPr>
        </p:nvSpPr>
        <p:spPr>
          <a:xfrm>
            <a:off x="881743" y="1001486"/>
            <a:ext cx="10493828" cy="4804003"/>
          </a:xfrm>
        </p:spPr>
        <p:txBody>
          <a:bodyPr/>
          <a:lstStyle/>
          <a:p>
            <a:pPr eaLnBrk="1" hangingPunct="1">
              <a:defRPr/>
            </a:pPr>
            <a:r>
              <a:rPr lang="tr-TR" dirty="0" smtClean="0"/>
              <a:t>Ünlü sesler arasında görülen kalınlık incelik, düzlük yuvarlaklık uyumu; ünsüz sesler arasında görülen ünsüz uyumu; ünlü ve ünsüz sesler arasında görülen ünlü ünsüz uyumu da esasta bir benzeşmedir.</a:t>
            </a:r>
          </a:p>
          <a:p>
            <a:pPr eaLnBrk="1" hangingPunct="1">
              <a:defRPr/>
            </a:pPr>
            <a:r>
              <a:rPr lang="tr-TR" dirty="0" smtClean="0"/>
              <a:t>Ses birim benzeşmelerini </a:t>
            </a:r>
            <a:r>
              <a:rPr lang="tr-TR" dirty="0"/>
              <a:t>düzenli </a:t>
            </a:r>
            <a:r>
              <a:rPr lang="tr-TR" dirty="0" smtClean="0"/>
              <a:t>ve </a:t>
            </a:r>
            <a:r>
              <a:rPr lang="tr-TR" dirty="0"/>
              <a:t>düzensiz </a:t>
            </a:r>
            <a:r>
              <a:rPr lang="tr-TR" dirty="0" smtClean="0"/>
              <a:t>ses birim benzeşmeleri biçiminde iki </a:t>
            </a:r>
            <a:r>
              <a:rPr lang="tr-TR" dirty="0"/>
              <a:t>başlık altında toplama geleneği vardır.</a:t>
            </a:r>
          </a:p>
          <a:p>
            <a:pPr eaLnBrk="1" hangingPunct="1">
              <a:defRPr/>
            </a:pPr>
            <a:r>
              <a:rPr lang="tr-TR" dirty="0" smtClean="0"/>
              <a:t>Düzenli ses birim benzeşmelerine uyum adı verilir.</a:t>
            </a:r>
          </a:p>
        </p:txBody>
      </p:sp>
    </p:spTree>
    <p:extLst>
      <p:ext uri="{BB962C8B-B14F-4D97-AF65-F5344CB8AC3E}">
        <p14:creationId xmlns:p14="http://schemas.microsoft.com/office/powerpoint/2010/main" val="17436080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3" name="Rectangle 3"/>
          <p:cNvSpPr>
            <a:spLocks noGrp="1" noRot="1" noChangeArrowheads="1"/>
          </p:cNvSpPr>
          <p:nvPr>
            <p:ph type="body" idx="1"/>
          </p:nvPr>
        </p:nvSpPr>
        <p:spPr>
          <a:xfrm>
            <a:off x="1825625" y="1690688"/>
            <a:ext cx="8540750" cy="4422775"/>
          </a:xfrm>
        </p:spPr>
        <p:txBody>
          <a:bodyPr>
            <a:normAutofit fontScale="92500" lnSpcReduction="10000"/>
          </a:bodyPr>
          <a:lstStyle/>
          <a:p>
            <a:pPr eaLnBrk="1" hangingPunct="1">
              <a:defRPr/>
            </a:pPr>
            <a:r>
              <a:rPr lang="tr-TR" dirty="0" smtClean="0"/>
              <a:t>Türkçe kökenli sözlerin köklerinde veya sözler ile ekler arasında; kopya (alıntı) sözlerde ise söz ile ekler arasında bir takım düzenli benzeşmeler söz konusudur. </a:t>
            </a:r>
          </a:p>
          <a:p>
            <a:pPr eaLnBrk="1" hangingPunct="1">
              <a:defRPr/>
            </a:pPr>
            <a:r>
              <a:rPr lang="tr-TR" dirty="0" smtClean="0"/>
              <a:t>Bu düzenli benzeşmelere uyum denir. </a:t>
            </a:r>
          </a:p>
          <a:p>
            <a:pPr>
              <a:defRPr/>
            </a:pPr>
            <a:r>
              <a:rPr lang="tr-TR" dirty="0"/>
              <a:t>Bu uyumlara göre Türkçe kökenli sözlerde ancak belirli sesler bir arada bulunabilir.</a:t>
            </a:r>
          </a:p>
          <a:p>
            <a:pPr>
              <a:defRPr/>
            </a:pPr>
            <a:r>
              <a:rPr lang="tr-TR" dirty="0"/>
              <a:t>Türkçede görülen uyumlar;</a:t>
            </a:r>
          </a:p>
          <a:p>
            <a:pPr>
              <a:defRPr/>
            </a:pPr>
            <a:r>
              <a:rPr lang="tr-TR" dirty="0"/>
              <a:t>I)Ünlü Uyumu,</a:t>
            </a:r>
          </a:p>
          <a:p>
            <a:pPr>
              <a:defRPr/>
            </a:pPr>
            <a:r>
              <a:rPr lang="tr-TR" dirty="0"/>
              <a:t>II) Ünlü Ünsüz Uyumu,</a:t>
            </a:r>
          </a:p>
          <a:p>
            <a:pPr>
              <a:defRPr/>
            </a:pPr>
            <a:r>
              <a:rPr lang="tr-TR" dirty="0"/>
              <a:t>III) Ünsüz Uyumu olmak üzere üç genel başlık altında toplanır.</a:t>
            </a:r>
          </a:p>
          <a:p>
            <a:pPr eaLnBrk="1" hangingPunct="1">
              <a:defRPr/>
            </a:pPr>
            <a:endParaRPr lang="tr-TR" dirty="0" smtClean="0"/>
          </a:p>
        </p:txBody>
      </p:sp>
      <p:sp>
        <p:nvSpPr>
          <p:cNvPr id="153604" name="Rectangle 4"/>
          <p:cNvSpPr>
            <a:spLocks noGrp="1" noRot="1" noChangeArrowheads="1"/>
          </p:cNvSpPr>
          <p:nvPr>
            <p:ph type="title"/>
          </p:nvPr>
        </p:nvSpPr>
        <p:spPr/>
        <p:txBody>
          <a:bodyPr/>
          <a:lstStyle/>
          <a:p>
            <a:pPr algn="ctr" eaLnBrk="1" hangingPunct="1">
              <a:defRPr/>
            </a:pPr>
            <a:r>
              <a:rPr lang="tr-TR" b="1" dirty="0" smtClean="0">
                <a:solidFill>
                  <a:schemeClr val="tx1"/>
                </a:solidFill>
              </a:rPr>
              <a:t>SES BİRİM UYUMLARI</a:t>
            </a:r>
          </a:p>
        </p:txBody>
      </p:sp>
    </p:spTree>
    <p:extLst>
      <p:ext uri="{BB962C8B-B14F-4D97-AF65-F5344CB8AC3E}">
        <p14:creationId xmlns:p14="http://schemas.microsoft.com/office/powerpoint/2010/main" val="8875700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rrowheads="1"/>
          </p:cNvSpPr>
          <p:nvPr>
            <p:ph type="title"/>
          </p:nvPr>
        </p:nvSpPr>
        <p:spPr/>
        <p:txBody>
          <a:bodyPr>
            <a:normAutofit/>
          </a:bodyPr>
          <a:lstStyle/>
          <a:p>
            <a:pPr eaLnBrk="1" hangingPunct="1">
              <a:defRPr/>
            </a:pPr>
            <a:r>
              <a:rPr lang="tr-TR" sz="4000" b="1" dirty="0"/>
              <a:t>I. Ünlü Uyumu</a:t>
            </a:r>
          </a:p>
        </p:txBody>
      </p:sp>
      <p:sp>
        <p:nvSpPr>
          <p:cNvPr id="161795" name="Rectangle 3"/>
          <p:cNvSpPr>
            <a:spLocks noGrp="1" noRot="1" noChangeArrowheads="1"/>
          </p:cNvSpPr>
          <p:nvPr>
            <p:ph type="body" idx="1"/>
          </p:nvPr>
        </p:nvSpPr>
        <p:spPr/>
        <p:txBody>
          <a:bodyPr>
            <a:normAutofit fontScale="77500" lnSpcReduction="20000"/>
          </a:bodyPr>
          <a:lstStyle/>
          <a:p>
            <a:pPr eaLnBrk="1" hangingPunct="1">
              <a:defRPr/>
            </a:pPr>
            <a:r>
              <a:rPr lang="tr-TR" dirty="0" smtClean="0"/>
              <a:t>Bir sözdeki ünlülerin çeşitli bakımlardan birbirine uyması olayıdır.</a:t>
            </a:r>
          </a:p>
          <a:p>
            <a:pPr eaLnBrk="1" hangingPunct="1">
              <a:defRPr/>
            </a:pPr>
            <a:r>
              <a:rPr lang="tr-TR" dirty="0" smtClean="0"/>
              <a:t>Türkçe sözlerde ünlü uyumu kalınlık incelik ve düzlük yuvarlaklık bakımından olmaktadır.</a:t>
            </a:r>
          </a:p>
          <a:p>
            <a:pPr eaLnBrk="1" hangingPunct="1">
              <a:defRPr/>
            </a:pPr>
            <a:r>
              <a:rPr lang="tr-TR" b="1" dirty="0" smtClean="0"/>
              <a:t>A. Kalınlık </a:t>
            </a:r>
            <a:r>
              <a:rPr lang="tr-TR" b="1" dirty="0"/>
              <a:t>İncelik Uyumu</a:t>
            </a:r>
          </a:p>
          <a:p>
            <a:pPr>
              <a:defRPr/>
            </a:pPr>
            <a:r>
              <a:rPr lang="tr-TR" dirty="0"/>
              <a:t>Sözde bulunan ünlülerin boğumlanma bölgesi bakımından gösterdikleri uyum kalınlık incelik uyumu olarak adlandırılır.</a:t>
            </a:r>
          </a:p>
          <a:p>
            <a:pPr>
              <a:defRPr/>
            </a:pPr>
            <a:r>
              <a:rPr lang="tr-TR" dirty="0"/>
              <a:t>Türkçe kökenli bir sözdeki ünlüler ya art (kalın) ya da ön (ince) ünlüdür</a:t>
            </a:r>
            <a:r>
              <a:rPr lang="tr-TR" dirty="0" smtClean="0"/>
              <a:t>.</a:t>
            </a:r>
          </a:p>
          <a:p>
            <a:pPr>
              <a:defRPr/>
            </a:pPr>
            <a:r>
              <a:rPr lang="tr-TR" dirty="0"/>
              <a:t>Esas itibarıyla Türkçe kökenli bir sözde hem kalın hem ince ünlü bir arada bulunmaz.</a:t>
            </a:r>
          </a:p>
          <a:p>
            <a:pPr>
              <a:defRPr/>
            </a:pPr>
            <a:r>
              <a:rPr lang="tr-TR" dirty="0"/>
              <a:t>Örnek: konuşlandırılmak, sulandırılmış, biçimlendirileceğini, görünüşleri vb</a:t>
            </a:r>
            <a:r>
              <a:rPr lang="tr-TR" dirty="0" smtClean="0"/>
              <a:t>.</a:t>
            </a:r>
          </a:p>
          <a:p>
            <a:pPr>
              <a:defRPr/>
            </a:pPr>
            <a:r>
              <a:rPr lang="tr-TR" dirty="0"/>
              <a:t>Kalınlık incelik uyumu Türkçenin yazı dili olarak takip edildiği ilk dönemden bugüne kadar her devirde güçlü bir şekilde görülen ve görülmeye devam edilen bir uyumdur.</a:t>
            </a:r>
          </a:p>
          <a:p>
            <a:pPr>
              <a:defRPr/>
            </a:pPr>
            <a:r>
              <a:rPr lang="tr-TR" dirty="0"/>
              <a:t>Türkçenin en önemli ses özelliklerinden biridir. Bu sebeple büyük ünlü uyumu diye de adlandırılır.</a:t>
            </a:r>
          </a:p>
          <a:p>
            <a:pPr>
              <a:defRPr/>
            </a:pPr>
            <a:endParaRPr lang="tr-TR" dirty="0"/>
          </a:p>
          <a:p>
            <a:pPr>
              <a:defRPr/>
            </a:pPr>
            <a:endParaRPr lang="tr-TR" dirty="0"/>
          </a:p>
          <a:p>
            <a:pPr>
              <a:defRPr/>
            </a:pPr>
            <a:endParaRPr lang="tr-TR" dirty="0"/>
          </a:p>
          <a:p>
            <a:pPr eaLnBrk="1" hangingPunct="1">
              <a:defRPr/>
            </a:pPr>
            <a:endParaRPr lang="tr-TR" dirty="0" smtClean="0"/>
          </a:p>
        </p:txBody>
      </p:sp>
    </p:spTree>
    <p:extLst>
      <p:ext uri="{BB962C8B-B14F-4D97-AF65-F5344CB8AC3E}">
        <p14:creationId xmlns:p14="http://schemas.microsoft.com/office/powerpoint/2010/main" val="41615222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32304"/>
          </a:xfrm>
        </p:spPr>
        <p:txBody>
          <a:bodyPr/>
          <a:lstStyle/>
          <a:p>
            <a:endParaRPr lang="tr-TR" sz="4000" dirty="0"/>
          </a:p>
        </p:txBody>
      </p:sp>
      <p:sp>
        <p:nvSpPr>
          <p:cNvPr id="165891" name="Rectangle 3"/>
          <p:cNvSpPr>
            <a:spLocks noGrp="1" noRot="1" noChangeArrowheads="1"/>
          </p:cNvSpPr>
          <p:nvPr>
            <p:ph idx="1"/>
          </p:nvPr>
        </p:nvSpPr>
        <p:spPr>
          <a:xfrm>
            <a:off x="838200" y="1197430"/>
            <a:ext cx="10515600" cy="5127170"/>
          </a:xfrm>
        </p:spPr>
        <p:txBody>
          <a:bodyPr>
            <a:normAutofit fontScale="77500" lnSpcReduction="20000"/>
          </a:bodyPr>
          <a:lstStyle/>
          <a:p>
            <a:pPr>
              <a:defRPr/>
            </a:pPr>
            <a:r>
              <a:rPr lang="tr-TR" b="1" dirty="0" smtClean="0"/>
              <a:t>B. Düzlük </a:t>
            </a:r>
            <a:r>
              <a:rPr lang="tr-TR" b="1" dirty="0"/>
              <a:t>Yuvarlaklık Uyumu</a:t>
            </a:r>
            <a:endParaRPr lang="tr-TR" dirty="0" smtClean="0"/>
          </a:p>
          <a:p>
            <a:pPr eaLnBrk="1" hangingPunct="1">
              <a:defRPr/>
            </a:pPr>
            <a:r>
              <a:rPr lang="tr-TR" dirty="0" smtClean="0"/>
              <a:t>Ünlülerin düzlük yuvarlaklık bakımından birbirine uyması düzlük yuvarlaklık uyumu diye adlandırılır.</a:t>
            </a:r>
          </a:p>
          <a:p>
            <a:pPr eaLnBrk="1" hangingPunct="1">
              <a:defRPr/>
            </a:pPr>
            <a:r>
              <a:rPr lang="tr-TR" dirty="0" smtClean="0"/>
              <a:t>Düzlük yuvarlaklık uyumu Türkçenin her devrinde, her sahasında söz yapısında aynı ölçüde görülen bir uyum değildir. </a:t>
            </a:r>
          </a:p>
          <a:p>
            <a:pPr>
              <a:defRPr/>
            </a:pPr>
            <a:r>
              <a:rPr lang="tr-TR" dirty="0"/>
              <a:t>Düzlük yuvarlaklık uyumu hiçbir devirde kalınlık incelik uyumu kadar yaygın ve kesin bir manzara göstermemiş, birçok defa başka ses olaylarına karşı koyamayarak bozulmuştur. </a:t>
            </a:r>
          </a:p>
          <a:p>
            <a:pPr>
              <a:defRPr/>
            </a:pPr>
            <a:r>
              <a:rPr lang="tr-TR" dirty="0"/>
              <a:t>Örnek: </a:t>
            </a:r>
            <a:r>
              <a:rPr lang="tr-TR" i="1" dirty="0"/>
              <a:t>gel-</a:t>
            </a:r>
            <a:r>
              <a:rPr lang="tr-TR" i="1" dirty="0" err="1"/>
              <a:t>üp</a:t>
            </a:r>
            <a:r>
              <a:rPr lang="tr-TR" i="1" dirty="0"/>
              <a:t>, yaz-sun, göz-i</a:t>
            </a:r>
            <a:r>
              <a:rPr lang="tr-TR" dirty="0"/>
              <a:t> vb.</a:t>
            </a:r>
          </a:p>
          <a:p>
            <a:pPr>
              <a:defRPr/>
            </a:pPr>
            <a:r>
              <a:rPr lang="tr-TR" dirty="0"/>
              <a:t>Kalınlık incelik uyumuna </a:t>
            </a:r>
            <a:r>
              <a:rPr lang="tr-TR" i="1" dirty="0"/>
              <a:t>büyük ünlü uyumu</a:t>
            </a:r>
            <a:r>
              <a:rPr lang="tr-TR" dirty="0"/>
              <a:t>, düzlük yuvarlaklık uyumuna </a:t>
            </a:r>
            <a:r>
              <a:rPr lang="tr-TR" i="1" dirty="0"/>
              <a:t>küçük ünlü uyumu </a:t>
            </a:r>
            <a:r>
              <a:rPr lang="tr-TR" dirty="0"/>
              <a:t>denmesinin</a:t>
            </a:r>
            <a:r>
              <a:rPr lang="tr-TR" i="1" dirty="0"/>
              <a:t> </a:t>
            </a:r>
            <a:r>
              <a:rPr lang="tr-TR" dirty="0"/>
              <a:t>sebebi de budur. </a:t>
            </a:r>
            <a:endParaRPr lang="tr-TR" dirty="0" smtClean="0"/>
          </a:p>
          <a:p>
            <a:pPr>
              <a:defRPr/>
            </a:pPr>
            <a:r>
              <a:rPr lang="tr-TR" dirty="0"/>
              <a:t>Düzlük uyumuna göre Türkçe kökenli sözlerde düz ünlülerden sonra (</a:t>
            </a:r>
            <a:r>
              <a:rPr lang="tr-TR" dirty="0" err="1"/>
              <a:t>a,e,ı,i</a:t>
            </a:r>
            <a:r>
              <a:rPr lang="tr-TR" dirty="0"/>
              <a:t>) düz ünlüler (</a:t>
            </a:r>
            <a:r>
              <a:rPr lang="tr-TR" dirty="0" err="1"/>
              <a:t>a,e,ı,i</a:t>
            </a:r>
            <a:r>
              <a:rPr lang="tr-TR" dirty="0"/>
              <a:t>) bulunur.</a:t>
            </a:r>
          </a:p>
          <a:p>
            <a:pPr>
              <a:defRPr/>
            </a:pPr>
            <a:r>
              <a:rPr lang="tr-TR" dirty="0"/>
              <a:t>Örnekler: alınan, yalvarış, gidenler, </a:t>
            </a:r>
            <a:r>
              <a:rPr lang="tr-TR" dirty="0" smtClean="0"/>
              <a:t>ikilik</a:t>
            </a:r>
          </a:p>
          <a:p>
            <a:pPr>
              <a:defRPr/>
            </a:pPr>
            <a:r>
              <a:rPr lang="tr-TR" dirty="0"/>
              <a:t>Yuvarlaklık uyumuna göre ise, Türkçe kökenli sözlerde yuvarlak ünlülerden sonra (</a:t>
            </a:r>
            <a:r>
              <a:rPr lang="tr-TR" dirty="0" err="1"/>
              <a:t>o,ö,u,ü</a:t>
            </a:r>
            <a:r>
              <a:rPr lang="tr-TR" dirty="0"/>
              <a:t>) ise dar yuvarlak (</a:t>
            </a:r>
            <a:r>
              <a:rPr lang="tr-TR" dirty="0" err="1"/>
              <a:t>u,ü</a:t>
            </a:r>
            <a:r>
              <a:rPr lang="tr-TR" dirty="0"/>
              <a:t>) veya düz geniş (</a:t>
            </a:r>
            <a:r>
              <a:rPr lang="tr-TR" dirty="0" err="1"/>
              <a:t>a,e</a:t>
            </a:r>
            <a:r>
              <a:rPr lang="tr-TR" dirty="0"/>
              <a:t>) ünlüler bulunur.</a:t>
            </a:r>
          </a:p>
          <a:p>
            <a:pPr>
              <a:defRPr/>
            </a:pPr>
            <a:r>
              <a:rPr lang="tr-TR" dirty="0"/>
              <a:t>Örnek: ocak, odun, doyurdular, gözlük, ödemek, gülünç vb.</a:t>
            </a:r>
          </a:p>
          <a:p>
            <a:pPr>
              <a:defRPr/>
            </a:pPr>
            <a:endParaRPr lang="tr-TR" dirty="0"/>
          </a:p>
          <a:p>
            <a:pPr>
              <a:defRPr/>
            </a:pPr>
            <a:endParaRPr lang="tr-TR" dirty="0"/>
          </a:p>
          <a:p>
            <a:pPr>
              <a:defRPr/>
            </a:pPr>
            <a:endParaRPr lang="tr-TR" dirty="0"/>
          </a:p>
          <a:p>
            <a:pPr eaLnBrk="1" hangingPunct="1">
              <a:defRPr/>
            </a:pPr>
            <a:endParaRPr lang="tr-TR" dirty="0" smtClean="0"/>
          </a:p>
          <a:p>
            <a:pPr eaLnBrk="1" hangingPunct="1">
              <a:defRPr/>
            </a:pPr>
            <a:endParaRPr lang="tr-TR" b="1" dirty="0" smtClean="0"/>
          </a:p>
        </p:txBody>
      </p:sp>
    </p:spTree>
    <p:extLst>
      <p:ext uri="{BB962C8B-B14F-4D97-AF65-F5344CB8AC3E}">
        <p14:creationId xmlns:p14="http://schemas.microsoft.com/office/powerpoint/2010/main" val="41672313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sz="4000" b="1" dirty="0" smtClean="0"/>
              <a:t>II. Ünlü Ünsüz Uyumu</a:t>
            </a:r>
            <a:endParaRPr lang="tr-TR" sz="4000" dirty="0"/>
          </a:p>
        </p:txBody>
      </p:sp>
      <p:sp>
        <p:nvSpPr>
          <p:cNvPr id="168963" name="Rectangle 3"/>
          <p:cNvSpPr>
            <a:spLocks noGrp="1" noRot="1" noChangeArrowheads="1"/>
          </p:cNvSpPr>
          <p:nvPr>
            <p:ph idx="1"/>
          </p:nvPr>
        </p:nvSpPr>
        <p:spPr/>
        <p:txBody>
          <a:bodyPr>
            <a:normAutofit fontScale="92500" lnSpcReduction="20000"/>
          </a:bodyPr>
          <a:lstStyle/>
          <a:p>
            <a:pPr eaLnBrk="1" hangingPunct="1"/>
            <a:r>
              <a:rPr lang="tr-TR" altLang="tr-TR" dirty="0" smtClean="0"/>
              <a:t>Ünlüler ile belirli karşılıklı ünsüzler arasında görülen bir uyumdur.</a:t>
            </a:r>
          </a:p>
          <a:p>
            <a:pPr eaLnBrk="1" hangingPunct="1"/>
            <a:r>
              <a:rPr lang="tr-TR" altLang="tr-TR" dirty="0" smtClean="0"/>
              <a:t>Bu uyuma göre dilin ön yarısında </a:t>
            </a:r>
            <a:r>
              <a:rPr lang="tr-TR" altLang="tr-TR" dirty="0" err="1" smtClean="0"/>
              <a:t>boğumlanan</a:t>
            </a:r>
            <a:r>
              <a:rPr lang="tr-TR" altLang="tr-TR" dirty="0" smtClean="0"/>
              <a:t> ünlüler (</a:t>
            </a:r>
            <a:r>
              <a:rPr lang="tr-TR" altLang="tr-TR" dirty="0" err="1" smtClean="0"/>
              <a:t>e,i,ö,ü</a:t>
            </a:r>
            <a:r>
              <a:rPr lang="tr-TR" altLang="tr-TR" dirty="0" smtClean="0"/>
              <a:t>) damağın ön yarısında </a:t>
            </a:r>
            <a:r>
              <a:rPr lang="tr-TR" altLang="tr-TR" dirty="0" err="1" smtClean="0"/>
              <a:t>boğumlanan</a:t>
            </a:r>
            <a:r>
              <a:rPr lang="tr-TR" altLang="tr-TR" dirty="0" smtClean="0"/>
              <a:t> karşılıklı ünsüzlerle (</a:t>
            </a:r>
            <a:r>
              <a:rPr lang="tr-TR" altLang="tr-TR" dirty="0" err="1" smtClean="0"/>
              <a:t>ğ,g,k</a:t>
            </a:r>
            <a:r>
              <a:rPr lang="tr-TR" altLang="tr-TR" dirty="0" smtClean="0"/>
              <a:t>, ince l); dilin arka yarısında </a:t>
            </a:r>
            <a:r>
              <a:rPr lang="tr-TR" altLang="tr-TR" dirty="0" err="1" smtClean="0"/>
              <a:t>boğumlanan</a:t>
            </a:r>
            <a:r>
              <a:rPr lang="tr-TR" altLang="tr-TR" dirty="0" smtClean="0"/>
              <a:t> ünlüler (</a:t>
            </a:r>
            <a:r>
              <a:rPr lang="tr-TR" altLang="tr-TR" dirty="0" err="1" smtClean="0"/>
              <a:t>a,ı,o,u</a:t>
            </a:r>
            <a:r>
              <a:rPr lang="tr-TR" altLang="tr-TR" dirty="0" smtClean="0"/>
              <a:t>) de damağın arka yarısında </a:t>
            </a:r>
            <a:r>
              <a:rPr lang="tr-TR" altLang="tr-TR" dirty="0" err="1" smtClean="0"/>
              <a:t>boğumlanan</a:t>
            </a:r>
            <a:r>
              <a:rPr lang="tr-TR" altLang="tr-TR" dirty="0" smtClean="0"/>
              <a:t> karşılıklı ünsüzlerle (ğ,</a:t>
            </a:r>
            <a:r>
              <a:rPr lang="en-US" altLang="tr-TR" dirty="0" smtClean="0">
                <a:cs typeface="Arial" panose="020B0604020202020204" pitchFamily="34" charset="0"/>
              </a:rPr>
              <a:t>ġ</a:t>
            </a:r>
            <a:r>
              <a:rPr lang="tr-TR" altLang="tr-TR" dirty="0" smtClean="0">
                <a:cs typeface="Arial" panose="020B0604020202020204" pitchFamily="34" charset="0"/>
              </a:rPr>
              <a:t>,</a:t>
            </a:r>
            <a:r>
              <a:rPr lang="en-US" altLang="tr-TR" dirty="0" smtClean="0">
                <a:latin typeface="TL Times New V100" pitchFamily="34" charset="0"/>
                <a:ea typeface="TL Times New V100" pitchFamily="34" charset="0"/>
                <a:cs typeface="TL Times New V100" pitchFamily="34" charset="0"/>
              </a:rPr>
              <a:t>ḳ</a:t>
            </a:r>
            <a:r>
              <a:rPr lang="tr-TR" altLang="tr-TR" dirty="0" smtClean="0">
                <a:latin typeface="TL Times New V100" pitchFamily="34" charset="0"/>
                <a:ea typeface="TL Times New V100" pitchFamily="34" charset="0"/>
                <a:cs typeface="TL Times New V100" pitchFamily="34" charset="0"/>
              </a:rPr>
              <a:t> </a:t>
            </a:r>
            <a:r>
              <a:rPr lang="tr-TR" altLang="tr-TR" dirty="0" smtClean="0">
                <a:ea typeface="TL Times New V100" pitchFamily="34" charset="0"/>
                <a:cs typeface="TL Times New V100" pitchFamily="34" charset="0"/>
              </a:rPr>
              <a:t>ve kal</a:t>
            </a:r>
            <a:r>
              <a:rPr lang="tr-TR" altLang="tr-TR" dirty="0" smtClean="0"/>
              <a:t>ı</a:t>
            </a:r>
            <a:r>
              <a:rPr lang="tr-TR" altLang="tr-TR" dirty="0" smtClean="0">
                <a:ea typeface="TL Times New V100" pitchFamily="34" charset="0"/>
                <a:cs typeface="TL Times New V100" pitchFamily="34" charset="0"/>
              </a:rPr>
              <a:t>n l) bir arada bulunur.</a:t>
            </a:r>
          </a:p>
          <a:p>
            <a:r>
              <a:rPr lang="tr-TR" altLang="tr-TR" dirty="0" smtClean="0"/>
              <a:t>Ünlü ünsüz uyumu Türkçenin belli başlı ses özelliklerinden biridir. Genel olarak Türkçe hiçbir devirde ve hiçbir sahada bu uyumun dışına çıkmamıştır. Örnek: </a:t>
            </a:r>
            <a:r>
              <a:rPr lang="tr-TR" altLang="tr-TR" i="1" dirty="0" smtClean="0"/>
              <a:t>ekmek, el, eğmek, gelin; akmak, al, ağmak</a:t>
            </a:r>
            <a:r>
              <a:rPr lang="tr-TR" altLang="tr-TR" dirty="0" smtClean="0"/>
              <a:t> vb.</a:t>
            </a:r>
          </a:p>
          <a:p>
            <a:r>
              <a:rPr lang="tr-TR" altLang="tr-TR" dirty="0" smtClean="0"/>
              <a:t>Anadolu ağızlarından yalnızca Kuzeydoğu ana ağız bölgesinde bu uyumun dışına çıkıldığı görülür. Örnek: </a:t>
            </a:r>
            <a:r>
              <a:rPr lang="en-US" altLang="tr-TR" i="1" dirty="0" smtClean="0">
                <a:latin typeface="TL Times New V100" pitchFamily="34" charset="0"/>
                <a:ea typeface="TL Times New V100" pitchFamily="34" charset="0"/>
                <a:cs typeface="TL Times New V100" pitchFamily="34" charset="0"/>
              </a:rPr>
              <a:t>ḳ</a:t>
            </a:r>
            <a:r>
              <a:rPr lang="tr-TR" altLang="tr-TR" i="1" dirty="0" smtClean="0"/>
              <a:t>iz, se</a:t>
            </a:r>
            <a:r>
              <a:rPr lang="en-US" altLang="tr-TR" i="1" dirty="0" smtClean="0">
                <a:latin typeface="TL Times New V100" pitchFamily="34" charset="0"/>
                <a:ea typeface="TL Times New V100" pitchFamily="34" charset="0"/>
                <a:cs typeface="TL Times New V100" pitchFamily="34" charset="0"/>
              </a:rPr>
              <a:t>ḳ</a:t>
            </a:r>
            <a:r>
              <a:rPr lang="tr-TR" altLang="tr-TR" i="1" dirty="0" smtClean="0"/>
              <a:t>iz, se</a:t>
            </a:r>
            <a:r>
              <a:rPr lang="en-US" altLang="tr-TR" i="1" dirty="0" smtClean="0">
                <a:latin typeface="TL Times New V100" pitchFamily="34" charset="0"/>
                <a:ea typeface="TL Times New V100" pitchFamily="34" charset="0"/>
                <a:cs typeface="TL Times New V100" pitchFamily="34" charset="0"/>
              </a:rPr>
              <a:t>ḳ</a:t>
            </a:r>
            <a:r>
              <a:rPr lang="tr-TR" altLang="tr-TR" i="1" dirty="0" smtClean="0"/>
              <a:t>sen</a:t>
            </a:r>
            <a:r>
              <a:rPr lang="tr-TR" altLang="tr-TR" dirty="0" smtClean="0"/>
              <a:t> vb.</a:t>
            </a:r>
          </a:p>
          <a:p>
            <a:pPr>
              <a:defRPr/>
            </a:pPr>
            <a:r>
              <a:rPr lang="tr-TR" dirty="0"/>
              <a:t>Bu uyum dışındaki alıntı sözleri alındıkları dildeki  gibi söylemek için özel bir gayret gerekir</a:t>
            </a:r>
            <a:r>
              <a:rPr lang="tr-TR" dirty="0" smtClean="0"/>
              <a:t>. Örnek</a:t>
            </a:r>
            <a:r>
              <a:rPr lang="tr-TR" dirty="0"/>
              <a:t>: zevk, şevk vb.</a:t>
            </a:r>
          </a:p>
          <a:p>
            <a:pPr>
              <a:defRPr/>
            </a:pPr>
            <a:endParaRPr lang="tr-TR" dirty="0"/>
          </a:p>
          <a:p>
            <a:endParaRPr lang="tr-TR" altLang="tr-TR" dirty="0" smtClean="0"/>
          </a:p>
          <a:p>
            <a:pPr eaLnBrk="1" hangingPunct="1"/>
            <a:endParaRPr lang="en-US" altLang="tr-TR" dirty="0" smtClean="0">
              <a:ea typeface="TL Times New V100" pitchFamily="34" charset="0"/>
              <a:cs typeface="TL Times New V100" pitchFamily="34" charset="0"/>
            </a:endParaRPr>
          </a:p>
        </p:txBody>
      </p:sp>
    </p:spTree>
    <p:extLst>
      <p:ext uri="{BB962C8B-B14F-4D97-AF65-F5344CB8AC3E}">
        <p14:creationId xmlns:p14="http://schemas.microsoft.com/office/powerpoint/2010/main" val="786917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000" b="1" dirty="0" smtClean="0"/>
              <a:t>III. Ünsüz Uyumu</a:t>
            </a:r>
            <a:endParaRPr lang="tr-TR" sz="4000" b="1" dirty="0"/>
          </a:p>
        </p:txBody>
      </p:sp>
      <p:sp>
        <p:nvSpPr>
          <p:cNvPr id="172035" name="Rectangle 3"/>
          <p:cNvSpPr>
            <a:spLocks noGrp="1" noRot="1" noChangeArrowheads="1"/>
          </p:cNvSpPr>
          <p:nvPr>
            <p:ph idx="1"/>
          </p:nvPr>
        </p:nvSpPr>
        <p:spPr/>
        <p:txBody>
          <a:bodyPr>
            <a:normAutofit/>
          </a:bodyPr>
          <a:lstStyle/>
          <a:p>
            <a:pPr eaLnBrk="1" hangingPunct="1">
              <a:defRPr/>
            </a:pPr>
            <a:r>
              <a:rPr lang="tr-TR" dirty="0" smtClean="0"/>
              <a:t>Türkçe sözlerde yan yana gelen ünsüzlerin titreşim bakımından birbirlerine uyması olayıdır. </a:t>
            </a:r>
          </a:p>
          <a:p>
            <a:pPr eaLnBrk="1" hangingPunct="1">
              <a:defRPr/>
            </a:pPr>
            <a:r>
              <a:rPr lang="tr-TR" dirty="0" smtClean="0"/>
              <a:t>Türkçe sözlerde titreşimli ve titreşimsiz olarak birbirlerinin karşılığı olan ünsüzlerden aynı cinsten olanlar yan yana bulunabilirler.</a:t>
            </a:r>
          </a:p>
          <a:p>
            <a:pPr>
              <a:defRPr/>
            </a:pPr>
            <a:r>
              <a:rPr lang="tr-TR" dirty="0"/>
              <a:t>Söz içinde karşılıklı ünsüzlerden titreşimliler titreşimlilerle, titreşimsizler de titreşimsizlerle yan yana gelebilir</a:t>
            </a:r>
            <a:r>
              <a:rPr lang="tr-TR" dirty="0" smtClean="0"/>
              <a:t>. Örnek</a:t>
            </a:r>
            <a:r>
              <a:rPr lang="tr-TR" dirty="0"/>
              <a:t>: ge</a:t>
            </a:r>
            <a:r>
              <a:rPr lang="tr-TR" dirty="0">
                <a:solidFill>
                  <a:srgbClr val="FF0000"/>
                </a:solidFill>
              </a:rPr>
              <a:t>ld</a:t>
            </a:r>
            <a:r>
              <a:rPr lang="tr-TR" dirty="0"/>
              <a:t>i, gi</a:t>
            </a:r>
            <a:r>
              <a:rPr lang="tr-TR" dirty="0">
                <a:solidFill>
                  <a:srgbClr val="FF0000"/>
                </a:solidFill>
              </a:rPr>
              <a:t>tt</a:t>
            </a:r>
            <a:r>
              <a:rPr lang="tr-TR" dirty="0"/>
              <a:t>i vb.</a:t>
            </a:r>
          </a:p>
          <a:p>
            <a:pPr>
              <a:defRPr/>
            </a:pPr>
            <a:r>
              <a:rPr lang="tr-TR" dirty="0"/>
              <a:t>Titreşimsiz ünsüzler söz içinde titreşimsizler dışında yalnızca titreşimsiz karşılığı olamayan titreşimli ünsüzlerle bir arada bulunabilir</a:t>
            </a:r>
            <a:r>
              <a:rPr lang="tr-TR" dirty="0" smtClean="0"/>
              <a:t>. Örnek</a:t>
            </a:r>
            <a:r>
              <a:rPr lang="tr-TR" dirty="0"/>
              <a:t>: gi</a:t>
            </a:r>
            <a:r>
              <a:rPr lang="tr-TR" dirty="0">
                <a:solidFill>
                  <a:srgbClr val="FF0000"/>
                </a:solidFill>
              </a:rPr>
              <a:t>tm</a:t>
            </a:r>
            <a:r>
              <a:rPr lang="tr-TR" dirty="0"/>
              <a:t>iş, ka</a:t>
            </a:r>
            <a:r>
              <a:rPr lang="tr-TR" dirty="0">
                <a:solidFill>
                  <a:srgbClr val="FF0000"/>
                </a:solidFill>
              </a:rPr>
              <a:t>tl</a:t>
            </a:r>
            <a:r>
              <a:rPr lang="tr-TR" dirty="0"/>
              <a:t>anmak, ta</a:t>
            </a:r>
            <a:r>
              <a:rPr lang="tr-TR" dirty="0">
                <a:solidFill>
                  <a:srgbClr val="FF0000"/>
                </a:solidFill>
              </a:rPr>
              <a:t>çl</a:t>
            </a:r>
            <a:r>
              <a:rPr lang="tr-TR" dirty="0"/>
              <a:t>andı vb.</a:t>
            </a:r>
          </a:p>
          <a:p>
            <a:pPr eaLnBrk="1" hangingPunct="1">
              <a:defRPr/>
            </a:pPr>
            <a:endParaRPr lang="tr-TR" dirty="0" smtClean="0"/>
          </a:p>
        </p:txBody>
      </p:sp>
    </p:spTree>
    <p:extLst>
      <p:ext uri="{BB962C8B-B14F-4D97-AF65-F5344CB8AC3E}">
        <p14:creationId xmlns:p14="http://schemas.microsoft.com/office/powerpoint/2010/main" val="22698074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2051</Words>
  <Application>Microsoft Office PowerPoint</Application>
  <PresentationFormat>Geniş ekran</PresentationFormat>
  <Paragraphs>120</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Calibri</vt:lpstr>
      <vt:lpstr>Calibri Light</vt:lpstr>
      <vt:lpstr>TL Times New V100</vt:lpstr>
      <vt:lpstr>Office Teması</vt:lpstr>
      <vt:lpstr>SES OLAYLARI</vt:lpstr>
      <vt:lpstr>Benzeşme</vt:lpstr>
      <vt:lpstr>PowerPoint Sunusu</vt:lpstr>
      <vt:lpstr>PowerPoint Sunusu</vt:lpstr>
      <vt:lpstr>SES BİRİM UYUMLARI</vt:lpstr>
      <vt:lpstr>I. Ünlü Uyumu</vt:lpstr>
      <vt:lpstr>PowerPoint Sunusu</vt:lpstr>
      <vt:lpstr>II. Ünlü Ünsüz Uyumu</vt:lpstr>
      <vt:lpstr>III. Ünsüz Uyumu</vt:lpstr>
      <vt:lpstr>DÜZENSİZ SES OLAYLARI</vt:lpstr>
      <vt:lpstr>PowerPoint Sunusu</vt:lpstr>
      <vt:lpstr>PowerPoint Sunusu</vt:lpstr>
      <vt:lpstr>PowerPoint Sunusu</vt:lpstr>
      <vt:lpstr>PowerPoint Sunusu</vt:lpstr>
      <vt:lpstr>PowerPoint Sunusu</vt:lpstr>
      <vt:lpstr>PowerPoint Sunusu</vt:lpstr>
      <vt:lpstr>PowerPoint Sunusu</vt:lpstr>
      <vt:lpstr>Kaynaştırma (Yardımcı) sesi</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kutbilge</dc:creator>
  <cp:lastModifiedBy>kutbilge</cp:lastModifiedBy>
  <cp:revision>11</cp:revision>
  <dcterms:created xsi:type="dcterms:W3CDTF">2018-02-23T08:51:35Z</dcterms:created>
  <dcterms:modified xsi:type="dcterms:W3CDTF">2018-03-08T10:39:48Z</dcterms:modified>
</cp:coreProperties>
</file>