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3C285-7EFC-4B6D-BA32-4BFE3EC11CC0}" type="datetimeFigureOut">
              <a:rPr lang="tr-TR" smtClean="0"/>
              <a:t>22.1.2018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9A60A-5308-4986-87EE-ABF02F488874}" type="slidenum">
              <a:rPr lang="tr-TR" smtClean="0"/>
              <a:t>‹#›</a:t>
            </a:fld>
            <a:endParaRPr lang="tr-TR"/>
          </a:p>
        </p:txBody>
      </p:sp>
    </p:spTree>
    <p:extLst>
      <p:ext uri="{BB962C8B-B14F-4D97-AF65-F5344CB8AC3E}">
        <p14:creationId xmlns:p14="http://schemas.microsoft.com/office/powerpoint/2010/main" val="182478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A5F54-B3A4-4DE3-8ACA-F511285E8DC1}" type="slidenum">
              <a:rPr lang="tr-TR">
                <a:solidFill>
                  <a:srgbClr val="000000"/>
                </a:solidFill>
              </a:rPr>
              <a:pPr/>
              <a:t>2</a:t>
            </a:fld>
            <a:endParaRPr lang="tr-TR">
              <a:solidFill>
                <a:srgbClr val="000000"/>
              </a:solidFill>
            </a:endParaRPr>
          </a:p>
        </p:txBody>
      </p:sp>
      <p:sp>
        <p:nvSpPr>
          <p:cNvPr id="536578" name="Rectangle 2"/>
          <p:cNvSpPr>
            <a:spLocks noRo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1886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4926F-13C8-4010-9E64-6558CF0D6B7A}" type="slidenum">
              <a:rPr lang="tr-TR">
                <a:solidFill>
                  <a:srgbClr val="000000"/>
                </a:solidFill>
              </a:rPr>
              <a:pPr/>
              <a:t>11</a:t>
            </a:fld>
            <a:endParaRPr lang="tr-TR">
              <a:solidFill>
                <a:srgbClr val="000000"/>
              </a:solidFill>
            </a:endParaRPr>
          </a:p>
        </p:txBody>
      </p:sp>
      <p:sp>
        <p:nvSpPr>
          <p:cNvPr id="545794" name="Rectangle 2"/>
          <p:cNvSpPr>
            <a:spLocks noRo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2072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83783-9FBD-4B1E-9E39-D0644A134991}" type="slidenum">
              <a:rPr lang="tr-TR">
                <a:solidFill>
                  <a:srgbClr val="000000"/>
                </a:solidFill>
              </a:rPr>
              <a:pPr/>
              <a:t>12</a:t>
            </a:fld>
            <a:endParaRPr lang="tr-TR">
              <a:solidFill>
                <a:srgbClr val="000000"/>
              </a:solidFill>
            </a:endParaRPr>
          </a:p>
        </p:txBody>
      </p:sp>
      <p:sp>
        <p:nvSpPr>
          <p:cNvPr id="546818" name="Rectangle 2"/>
          <p:cNvSpPr>
            <a:spLocks noRo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93956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90312-E157-425C-B323-C0B160E0B652}" type="slidenum">
              <a:rPr lang="tr-TR">
                <a:solidFill>
                  <a:srgbClr val="000000"/>
                </a:solidFill>
              </a:rPr>
              <a:pPr/>
              <a:t>13</a:t>
            </a:fld>
            <a:endParaRPr lang="tr-TR">
              <a:solidFill>
                <a:srgbClr val="000000"/>
              </a:solidFill>
            </a:endParaRPr>
          </a:p>
        </p:txBody>
      </p:sp>
      <p:sp>
        <p:nvSpPr>
          <p:cNvPr id="547842" name="Rectangle 2"/>
          <p:cNvSpPr>
            <a:spLocks noRo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7555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42A69-0662-4AC4-B180-DA6C09754C46}" type="slidenum">
              <a:rPr lang="tr-TR">
                <a:solidFill>
                  <a:srgbClr val="000000"/>
                </a:solidFill>
              </a:rPr>
              <a:pPr/>
              <a:t>14</a:t>
            </a:fld>
            <a:endParaRPr lang="tr-TR">
              <a:solidFill>
                <a:srgbClr val="000000"/>
              </a:solidFill>
            </a:endParaRPr>
          </a:p>
        </p:txBody>
      </p:sp>
      <p:sp>
        <p:nvSpPr>
          <p:cNvPr id="548866" name="Rectangle 2"/>
          <p:cNvSpPr>
            <a:spLocks noRo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6170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F313F-91BE-4FBF-8BEE-08274D2B960F}" type="slidenum">
              <a:rPr lang="tr-TR">
                <a:solidFill>
                  <a:srgbClr val="000000"/>
                </a:solidFill>
              </a:rPr>
              <a:pPr/>
              <a:t>15</a:t>
            </a:fld>
            <a:endParaRPr lang="tr-TR">
              <a:solidFill>
                <a:srgbClr val="000000"/>
              </a:solidFill>
            </a:endParaRPr>
          </a:p>
        </p:txBody>
      </p:sp>
      <p:sp>
        <p:nvSpPr>
          <p:cNvPr id="549890" name="Rectangle 2"/>
          <p:cNvSpPr>
            <a:spLocks noRo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2071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9E025-8FAB-42D3-9454-F4A8034C2B49}" type="slidenum">
              <a:rPr lang="tr-TR">
                <a:solidFill>
                  <a:srgbClr val="000000"/>
                </a:solidFill>
              </a:rPr>
              <a:pPr/>
              <a:t>16</a:t>
            </a:fld>
            <a:endParaRPr lang="tr-TR">
              <a:solidFill>
                <a:srgbClr val="000000"/>
              </a:solidFill>
            </a:endParaRPr>
          </a:p>
        </p:txBody>
      </p:sp>
      <p:sp>
        <p:nvSpPr>
          <p:cNvPr id="550914" name="Rectangle 2"/>
          <p:cNvSpPr>
            <a:spLocks noRo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10836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23383-DA44-4434-9813-79F242AB14DE}" type="slidenum">
              <a:rPr lang="tr-TR">
                <a:solidFill>
                  <a:srgbClr val="000000"/>
                </a:solidFill>
              </a:rPr>
              <a:pPr/>
              <a:t>17</a:t>
            </a:fld>
            <a:endParaRPr lang="tr-TR">
              <a:solidFill>
                <a:srgbClr val="000000"/>
              </a:solidFill>
            </a:endParaRPr>
          </a:p>
        </p:txBody>
      </p:sp>
      <p:sp>
        <p:nvSpPr>
          <p:cNvPr id="551938" name="Rectangle 2"/>
          <p:cNvSpPr>
            <a:spLocks noRo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13500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4B186-F9B0-49B6-9765-ABA74C18D25C}" type="slidenum">
              <a:rPr lang="tr-TR">
                <a:solidFill>
                  <a:srgbClr val="000000"/>
                </a:solidFill>
              </a:rPr>
              <a:pPr/>
              <a:t>18</a:t>
            </a:fld>
            <a:endParaRPr lang="tr-TR">
              <a:solidFill>
                <a:srgbClr val="000000"/>
              </a:solidFill>
            </a:endParaRPr>
          </a:p>
        </p:txBody>
      </p:sp>
      <p:sp>
        <p:nvSpPr>
          <p:cNvPr id="552962" name="Rectangle 2"/>
          <p:cNvSpPr>
            <a:spLocks noRo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97340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DC43F-893E-4BCC-892C-107776AFE2B1}" type="slidenum">
              <a:rPr lang="tr-TR">
                <a:solidFill>
                  <a:srgbClr val="000000"/>
                </a:solidFill>
              </a:rPr>
              <a:pPr/>
              <a:t>19</a:t>
            </a:fld>
            <a:endParaRPr lang="tr-TR">
              <a:solidFill>
                <a:srgbClr val="000000"/>
              </a:solidFill>
            </a:endParaRPr>
          </a:p>
        </p:txBody>
      </p:sp>
      <p:sp>
        <p:nvSpPr>
          <p:cNvPr id="553986" name="Rectangle 2"/>
          <p:cNvSpPr>
            <a:spLocks noRo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3797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9CEC0-2073-45E2-A74D-326E2D50961D}" type="slidenum">
              <a:rPr lang="tr-TR">
                <a:solidFill>
                  <a:srgbClr val="000000"/>
                </a:solidFill>
              </a:rPr>
              <a:pPr/>
              <a:t>20</a:t>
            </a:fld>
            <a:endParaRPr lang="tr-TR">
              <a:solidFill>
                <a:srgbClr val="000000"/>
              </a:solidFill>
            </a:endParaRPr>
          </a:p>
        </p:txBody>
      </p:sp>
      <p:sp>
        <p:nvSpPr>
          <p:cNvPr id="555010" name="Rectangle 2"/>
          <p:cNvSpPr>
            <a:spLocks noRo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98496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4FC08-9BB5-4B81-AC13-54B897A93790}" type="slidenum">
              <a:rPr lang="tr-TR">
                <a:solidFill>
                  <a:srgbClr val="000000"/>
                </a:solidFill>
              </a:rPr>
              <a:pPr/>
              <a:t>3</a:t>
            </a:fld>
            <a:endParaRPr lang="tr-TR">
              <a:solidFill>
                <a:srgbClr val="000000"/>
              </a:solidFill>
            </a:endParaRPr>
          </a:p>
        </p:txBody>
      </p:sp>
      <p:sp>
        <p:nvSpPr>
          <p:cNvPr id="537602" name="Rectangle 2"/>
          <p:cNvSpPr>
            <a:spLocks noRo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4941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3E683-A9AB-46B2-ADCF-EA19C9D90371}" type="slidenum">
              <a:rPr lang="tr-TR">
                <a:solidFill>
                  <a:srgbClr val="000000"/>
                </a:solidFill>
              </a:rPr>
              <a:pPr/>
              <a:t>21</a:t>
            </a:fld>
            <a:endParaRPr lang="tr-TR">
              <a:solidFill>
                <a:srgbClr val="000000"/>
              </a:solidFill>
            </a:endParaRPr>
          </a:p>
        </p:txBody>
      </p:sp>
      <p:sp>
        <p:nvSpPr>
          <p:cNvPr id="556034" name="Rectangle 2"/>
          <p:cNvSpPr>
            <a:spLocks noRo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0221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47FE2-04D0-472E-A729-7DF820F7BEC1}" type="slidenum">
              <a:rPr lang="tr-TR">
                <a:solidFill>
                  <a:srgbClr val="000000"/>
                </a:solidFill>
              </a:rPr>
              <a:pPr/>
              <a:t>22</a:t>
            </a:fld>
            <a:endParaRPr lang="tr-TR">
              <a:solidFill>
                <a:srgbClr val="000000"/>
              </a:solidFill>
            </a:endParaRPr>
          </a:p>
        </p:txBody>
      </p:sp>
      <p:sp>
        <p:nvSpPr>
          <p:cNvPr id="557058" name="Rectangle 2"/>
          <p:cNvSpPr>
            <a:spLocks noRo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03941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D80E3-D95B-4E08-854F-7C1055A4B5D0}" type="slidenum">
              <a:rPr lang="tr-TR">
                <a:solidFill>
                  <a:srgbClr val="000000"/>
                </a:solidFill>
              </a:rPr>
              <a:pPr/>
              <a:t>23</a:t>
            </a:fld>
            <a:endParaRPr lang="tr-TR">
              <a:solidFill>
                <a:srgbClr val="000000"/>
              </a:solidFill>
            </a:endParaRPr>
          </a:p>
        </p:txBody>
      </p:sp>
      <p:sp>
        <p:nvSpPr>
          <p:cNvPr id="558082" name="Rectangle 2"/>
          <p:cNvSpPr>
            <a:spLocks noRo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441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B5407-3C8B-4C2A-9416-9E774D785705}" type="slidenum">
              <a:rPr lang="tr-TR">
                <a:solidFill>
                  <a:srgbClr val="000000"/>
                </a:solidFill>
              </a:rPr>
              <a:pPr/>
              <a:t>4</a:t>
            </a:fld>
            <a:endParaRPr lang="tr-TR">
              <a:solidFill>
                <a:srgbClr val="000000"/>
              </a:solidFill>
            </a:endParaRPr>
          </a:p>
        </p:txBody>
      </p:sp>
      <p:sp>
        <p:nvSpPr>
          <p:cNvPr id="538626" name="Rectangle 2"/>
          <p:cNvSpPr>
            <a:spLocks noRo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5584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29349-B865-4C07-889A-DCA40D74F782}" type="slidenum">
              <a:rPr lang="tr-TR">
                <a:solidFill>
                  <a:srgbClr val="000000"/>
                </a:solidFill>
              </a:rPr>
              <a:pPr/>
              <a:t>5</a:t>
            </a:fld>
            <a:endParaRPr lang="tr-TR">
              <a:solidFill>
                <a:srgbClr val="000000"/>
              </a:solidFill>
            </a:endParaRPr>
          </a:p>
        </p:txBody>
      </p:sp>
      <p:sp>
        <p:nvSpPr>
          <p:cNvPr id="539650" name="Rectangle 2"/>
          <p:cNvSpPr>
            <a:spLocks noRo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6170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0114-66C4-4B80-9E15-6715A0ADECEB}" type="slidenum">
              <a:rPr lang="tr-TR">
                <a:solidFill>
                  <a:srgbClr val="000000"/>
                </a:solidFill>
              </a:rPr>
              <a:pPr/>
              <a:t>6</a:t>
            </a:fld>
            <a:endParaRPr lang="tr-TR">
              <a:solidFill>
                <a:srgbClr val="000000"/>
              </a:solidFill>
            </a:endParaRPr>
          </a:p>
        </p:txBody>
      </p:sp>
      <p:sp>
        <p:nvSpPr>
          <p:cNvPr id="540674" name="Rectangle 2"/>
          <p:cNvSpPr>
            <a:spLocks noRo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98338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41A23-20DD-42E9-AB6C-5E48AF760033}" type="slidenum">
              <a:rPr lang="tr-TR">
                <a:solidFill>
                  <a:srgbClr val="000000"/>
                </a:solidFill>
              </a:rPr>
              <a:pPr/>
              <a:t>7</a:t>
            </a:fld>
            <a:endParaRPr lang="tr-TR">
              <a:solidFill>
                <a:srgbClr val="000000"/>
              </a:solidFill>
            </a:endParaRPr>
          </a:p>
        </p:txBody>
      </p:sp>
      <p:sp>
        <p:nvSpPr>
          <p:cNvPr id="541698" name="Rectangle 2"/>
          <p:cNvSpPr>
            <a:spLocks noRo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15797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D08B0-62E2-4D46-A552-F6B33567AD43}" type="slidenum">
              <a:rPr lang="tr-TR">
                <a:solidFill>
                  <a:srgbClr val="000000"/>
                </a:solidFill>
              </a:rPr>
              <a:pPr/>
              <a:t>8</a:t>
            </a:fld>
            <a:endParaRPr lang="tr-TR">
              <a:solidFill>
                <a:srgbClr val="000000"/>
              </a:solidFill>
            </a:endParaRPr>
          </a:p>
        </p:txBody>
      </p:sp>
      <p:sp>
        <p:nvSpPr>
          <p:cNvPr id="542722" name="Rectangle 2"/>
          <p:cNvSpPr>
            <a:spLocks noRo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7630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EE747-ADD8-4195-9030-FC2C27A9E4A7}" type="slidenum">
              <a:rPr lang="tr-TR">
                <a:solidFill>
                  <a:srgbClr val="000000"/>
                </a:solidFill>
              </a:rPr>
              <a:pPr/>
              <a:t>9</a:t>
            </a:fld>
            <a:endParaRPr lang="tr-TR">
              <a:solidFill>
                <a:srgbClr val="000000"/>
              </a:solidFill>
            </a:endParaRPr>
          </a:p>
        </p:txBody>
      </p:sp>
      <p:sp>
        <p:nvSpPr>
          <p:cNvPr id="543746" name="Rectangle 2"/>
          <p:cNvSpPr>
            <a:spLocks noRo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113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8E9EC-C750-41C5-B92A-E9A1BBAC7B51}" type="slidenum">
              <a:rPr lang="tr-TR">
                <a:solidFill>
                  <a:srgbClr val="000000"/>
                </a:solidFill>
              </a:rPr>
              <a:pPr/>
              <a:t>10</a:t>
            </a:fld>
            <a:endParaRPr lang="tr-TR">
              <a:solidFill>
                <a:srgbClr val="000000"/>
              </a:solidFill>
            </a:endParaRPr>
          </a:p>
        </p:txBody>
      </p:sp>
      <p:sp>
        <p:nvSpPr>
          <p:cNvPr id="544770" name="Rectangle 2"/>
          <p:cNvSpPr>
            <a:spLocks noRo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42218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39698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0442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45567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00139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780747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43052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605910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237199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74977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95431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023784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1771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84955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0" fontAlgn="base" hangingPunct="0">
              <a:spcBef>
                <a:spcPct val="20000"/>
              </a:spcBef>
              <a:spcAft>
                <a:spcPct val="0"/>
              </a:spcAft>
              <a:buFontTx/>
              <a:buChar char="•"/>
            </a:pPr>
            <a:endParaRPr kumimoji="1" lang="tr-TR" sz="1800" b="1" smtClean="0">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defTabSz="914400" eaLnBrk="0" fontAlgn="base" hangingPunct="0">
              <a:spcBef>
                <a:spcPct val="20000"/>
              </a:spcBef>
              <a:spcAft>
                <a:spcPct val="0"/>
              </a:spcAft>
            </a:pPr>
            <a:endParaRPr lang="tr-TR" smtClean="0">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defTabSz="914400" eaLnBrk="0" fontAlgn="base" hangingPunct="0">
              <a:spcBef>
                <a:spcPct val="20000"/>
              </a:spcBef>
              <a:spcAft>
                <a:spcPct val="0"/>
              </a:spcAft>
            </a:pPr>
            <a:endParaRPr lang="tr-TR" smtClean="0">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defTabSz="914400" eaLnBrk="0" fontAlgn="base" hangingPunct="0">
              <a:spcBef>
                <a:spcPct val="20000"/>
              </a:spcBef>
              <a:spcAft>
                <a:spcPct val="0"/>
              </a:spcAft>
            </a:pPr>
            <a:fld id="{93B2E5BA-4ED8-4A7B-BE7B-985D3B125C9B}" type="slidenum">
              <a:rPr lang="tr-TR" smtClean="0">
                <a:solidFill>
                  <a:srgbClr val="FFFFFF"/>
                </a:solidFill>
              </a:rPr>
              <a:pPr defTabSz="914400" eaLnBrk="0" fontAlgn="base" hangingPunct="0">
                <a:spcBef>
                  <a:spcPct val="20000"/>
                </a:spcBef>
                <a:spcAft>
                  <a:spcPct val="0"/>
                </a:spcAft>
              </a:pPr>
              <a:t>‹#›</a:t>
            </a:fld>
            <a:endParaRPr lang="tr-TR" smtClean="0">
              <a:solidFill>
                <a:srgbClr val="FFFFFF"/>
              </a:solidFill>
            </a:endParaRPr>
          </a:p>
        </p:txBody>
      </p:sp>
    </p:spTree>
    <p:extLst>
      <p:ext uri="{BB962C8B-B14F-4D97-AF65-F5344CB8AC3E}">
        <p14:creationId xmlns:p14="http://schemas.microsoft.com/office/powerpoint/2010/main" val="1129033112"/>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6960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tr-TR"/>
              <a:t>Günlük ibadetler</a:t>
            </a:r>
          </a:p>
        </p:txBody>
      </p:sp>
      <p:sp>
        <p:nvSpPr>
          <p:cNvPr id="457731" name="Rectangle 3"/>
          <p:cNvSpPr>
            <a:spLocks noGrp="1" noChangeArrowheads="1"/>
          </p:cNvSpPr>
          <p:nvPr>
            <p:ph type="body" idx="1"/>
          </p:nvPr>
        </p:nvSpPr>
        <p:spPr>
          <a:xfrm>
            <a:off x="2438400" y="2057400"/>
            <a:ext cx="7543800" cy="3657600"/>
          </a:xfrm>
        </p:spPr>
        <p:txBody>
          <a:bodyPr/>
          <a:lstStyle/>
          <a:p>
            <a:pPr lvl="1">
              <a:buFontTx/>
              <a:buNone/>
            </a:pPr>
            <a:r>
              <a:rPr lang="tr-TR">
                <a:latin typeface="Times New Roman" panose="02020603050405020304" pitchFamily="18" charset="0"/>
              </a:rPr>
              <a:t>	</a:t>
            </a:r>
            <a:r>
              <a:rPr lang="tr-TR" b="1">
                <a:solidFill>
                  <a:srgbClr val="FFFF00"/>
                </a:solidFill>
                <a:latin typeface="Times New Roman" panose="02020603050405020304" pitchFamily="18" charset="0"/>
              </a:rPr>
              <a:t>Günümüzde Yahudiler, sabah, ikindi ve akşam olmak üzere günde üç vakit ibadet ederler. İbadet esnasında Siddur denilen dua kitabından belirli bölümleri ve duaları okurlar. İbadette asıl kısım, “amida” denilen ve ayakta yapılan duadır. Amida’da Yahudiler, Müslümanların namazında mevcut olan rükuya  benzer hareketlerde bulunurlar. Sağ elleriyle göğüslerine hafifçe vurarak işledikleri günahlardan pişman olduklarını belirtirler.</a:t>
            </a:r>
            <a:r>
              <a:rPr lang="tr-TR">
                <a:latin typeface="Times New Roman" panose="02020603050405020304" pitchFamily="18" charset="0"/>
              </a:rPr>
              <a:t> </a:t>
            </a:r>
            <a:endParaRPr lang="tr-TR"/>
          </a:p>
          <a:p>
            <a:endParaRPr lang="tr-TR"/>
          </a:p>
        </p:txBody>
      </p:sp>
    </p:spTree>
    <p:extLst>
      <p:ext uri="{BB962C8B-B14F-4D97-AF65-F5344CB8AC3E}">
        <p14:creationId xmlns:p14="http://schemas.microsoft.com/office/powerpoint/2010/main" val="219187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2438400" y="0"/>
            <a:ext cx="7315200" cy="1143000"/>
          </a:xfrm>
        </p:spPr>
        <p:txBody>
          <a:bodyPr/>
          <a:lstStyle/>
          <a:p>
            <a:r>
              <a:rPr lang="tr-TR"/>
              <a:t>İbadet malzemeleri</a:t>
            </a:r>
          </a:p>
        </p:txBody>
      </p:sp>
      <p:sp>
        <p:nvSpPr>
          <p:cNvPr id="458755" name="Rectangle 3"/>
          <p:cNvSpPr>
            <a:spLocks noGrp="1" noChangeArrowheads="1"/>
          </p:cNvSpPr>
          <p:nvPr>
            <p:ph type="body" idx="1"/>
          </p:nvPr>
        </p:nvSpPr>
        <p:spPr>
          <a:xfrm>
            <a:off x="4343400" y="1524000"/>
            <a:ext cx="5257800" cy="3657600"/>
          </a:xfrm>
        </p:spPr>
        <p:txBody>
          <a:bodyPr/>
          <a:lstStyle/>
          <a:p>
            <a:pPr lvl="2"/>
            <a:r>
              <a:rPr lang="tr-TR" b="1">
                <a:solidFill>
                  <a:srgbClr val="FFFF00"/>
                </a:solidFill>
                <a:effectLst/>
                <a:latin typeface="Times New Roman" panose="02020603050405020304" pitchFamily="18" charset="0"/>
              </a:rPr>
              <a:t>İbadette kullanılan bir takım malzemeler vardır. Bunlar; </a:t>
            </a:r>
          </a:p>
          <a:p>
            <a:pPr lvl="2"/>
            <a:r>
              <a:rPr lang="tr-TR" b="1">
                <a:solidFill>
                  <a:srgbClr val="FFFF00"/>
                </a:solidFill>
                <a:effectLst/>
                <a:latin typeface="Times New Roman" panose="02020603050405020304" pitchFamily="18" charset="0"/>
              </a:rPr>
              <a:t>Dua kitabı Siddur,</a:t>
            </a:r>
          </a:p>
          <a:p>
            <a:pPr lvl="2"/>
            <a:r>
              <a:rPr lang="tr-TR" b="1">
                <a:solidFill>
                  <a:srgbClr val="FFFF00"/>
                </a:solidFill>
                <a:effectLst/>
                <a:latin typeface="Times New Roman" panose="02020603050405020304" pitchFamily="18" charset="0"/>
              </a:rPr>
              <a:t> Tefilin ve</a:t>
            </a:r>
          </a:p>
          <a:p>
            <a:pPr lvl="2"/>
            <a:r>
              <a:rPr lang="tr-TR" b="1">
                <a:solidFill>
                  <a:srgbClr val="FFFF00"/>
                </a:solidFill>
                <a:effectLst/>
                <a:latin typeface="Times New Roman" panose="02020603050405020304" pitchFamily="18" charset="0"/>
              </a:rPr>
              <a:t>Tallit’tir. </a:t>
            </a:r>
          </a:p>
          <a:p>
            <a:endParaRPr lang="tr-TR"/>
          </a:p>
        </p:txBody>
      </p:sp>
    </p:spTree>
    <p:extLst>
      <p:ext uri="{BB962C8B-B14F-4D97-AF65-F5344CB8AC3E}">
        <p14:creationId xmlns:p14="http://schemas.microsoft.com/office/powerpoint/2010/main" val="397670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tr-TR"/>
              <a:t>Tefilin</a:t>
            </a:r>
          </a:p>
        </p:txBody>
      </p:sp>
      <p:sp>
        <p:nvSpPr>
          <p:cNvPr id="459779" name="Rectangle 3"/>
          <p:cNvSpPr>
            <a:spLocks noGrp="1" noChangeArrowheads="1"/>
          </p:cNvSpPr>
          <p:nvPr>
            <p:ph type="body" idx="1"/>
          </p:nvPr>
        </p:nvSpPr>
        <p:spPr>
          <a:xfrm>
            <a:off x="5638800" y="2286000"/>
            <a:ext cx="5029200" cy="3657600"/>
          </a:xfrm>
        </p:spPr>
        <p:txBody>
          <a:bodyPr/>
          <a:lstStyle/>
          <a:p>
            <a:pPr lvl="1"/>
            <a:r>
              <a:rPr lang="tr-TR" b="1">
                <a:solidFill>
                  <a:srgbClr val="FFFF00"/>
                </a:solidFill>
                <a:effectLst/>
                <a:latin typeface="Times New Roman" panose="02020603050405020304" pitchFamily="18" charset="0"/>
              </a:rPr>
              <a:t>Tefilin, içinde Tevrat’tan bazı ayetlerin yazılı olduğu iki kutucuktan ve bir deri kayıştan ibarettir. Cumartesi dışındaki günlerde, sabah ibadetinde erkekler bu iki kutucuğu siyah deri kayışla usulüne uygun olarak alınlarına ve  sol pazularına bağlarlar.</a:t>
            </a:r>
          </a:p>
        </p:txBody>
      </p:sp>
      <p:pic>
        <p:nvPicPr>
          <p:cNvPr id="459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2819400"/>
            <a:ext cx="41052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9588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4"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953000" y="1295400"/>
            <a:ext cx="2971800" cy="48006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05" name="Text Box 5"/>
          <p:cNvSpPr txBox="1">
            <a:spLocks noChangeArrowheads="1"/>
          </p:cNvSpPr>
          <p:nvPr/>
        </p:nvSpPr>
        <p:spPr bwMode="auto">
          <a:xfrm>
            <a:off x="3810000" y="6172201"/>
            <a:ext cx="4833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14400" eaLnBrk="0" fontAlgn="base" hangingPunct="0">
              <a:spcBef>
                <a:spcPct val="20000"/>
              </a:spcBef>
              <a:spcAft>
                <a:spcPct val="0"/>
              </a:spcAft>
              <a:buFontTx/>
              <a:buChar char="•"/>
            </a:pPr>
            <a:r>
              <a:rPr lang="tr-TR" sz="2000" b="1">
                <a:solidFill>
                  <a:srgbClr val="FFFF00"/>
                </a:solidFill>
              </a:rPr>
              <a:t>Bar mitzva’da tefilin takmış Yahudi </a:t>
            </a:r>
          </a:p>
        </p:txBody>
      </p:sp>
    </p:spTree>
    <p:extLst>
      <p:ext uri="{BB962C8B-B14F-4D97-AF65-F5344CB8AC3E}">
        <p14:creationId xmlns:p14="http://schemas.microsoft.com/office/powerpoint/2010/main" val="2350179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tr-TR"/>
              <a:t>Tallit</a:t>
            </a:r>
          </a:p>
        </p:txBody>
      </p:sp>
      <p:sp>
        <p:nvSpPr>
          <p:cNvPr id="461827" name="Rectangle 3"/>
          <p:cNvSpPr>
            <a:spLocks noGrp="1" noChangeArrowheads="1"/>
          </p:cNvSpPr>
          <p:nvPr>
            <p:ph type="body" idx="1"/>
          </p:nvPr>
        </p:nvSpPr>
        <p:spPr>
          <a:xfrm>
            <a:off x="5562600" y="2286000"/>
            <a:ext cx="4419600" cy="3657600"/>
          </a:xfrm>
        </p:spPr>
        <p:txBody>
          <a:bodyPr/>
          <a:lstStyle/>
          <a:p>
            <a:r>
              <a:rPr lang="tr-TR" b="1">
                <a:solidFill>
                  <a:srgbClr val="FFFF00"/>
                </a:solidFill>
                <a:effectLst/>
                <a:latin typeface="Times New Roman" panose="02020603050405020304" pitchFamily="18" charset="0"/>
              </a:rPr>
              <a:t>Tallit, kenarları saçaklı, üzerinde Tevrat’tan parçalar yazılı olan bir dua şalıdır. Sadece erkekler tarafından kullanılan bu şal, </a:t>
            </a:r>
            <a:r>
              <a:rPr lang="tr-TR" b="1">
                <a:solidFill>
                  <a:srgbClr val="FFFF00"/>
                </a:solidFill>
                <a:effectLst/>
              </a:rPr>
              <a:t>i</a:t>
            </a:r>
            <a:r>
              <a:rPr lang="tr-TR" b="1">
                <a:solidFill>
                  <a:srgbClr val="FFFF00"/>
                </a:solidFill>
                <a:effectLst/>
                <a:latin typeface="Times New Roman" panose="02020603050405020304" pitchFamily="18" charset="0"/>
              </a:rPr>
              <a:t>badet esnasında omuzlara örtülür.</a:t>
            </a:r>
          </a:p>
        </p:txBody>
      </p:sp>
      <p:pic>
        <p:nvPicPr>
          <p:cNvPr id="461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0"/>
            <a:ext cx="297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8836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tr-TR"/>
              <a:t>Şofar</a:t>
            </a:r>
          </a:p>
        </p:txBody>
      </p:sp>
      <p:sp>
        <p:nvSpPr>
          <p:cNvPr id="462851" name="Rectangle 3"/>
          <p:cNvSpPr>
            <a:spLocks noGrp="1" noChangeArrowheads="1"/>
          </p:cNvSpPr>
          <p:nvPr>
            <p:ph type="body" sz="half" idx="1"/>
          </p:nvPr>
        </p:nvSpPr>
        <p:spPr/>
        <p:txBody>
          <a:bodyPr/>
          <a:lstStyle/>
          <a:p>
            <a:r>
              <a:rPr lang="tr-TR" sz="2600" b="1">
                <a:solidFill>
                  <a:srgbClr val="FFFF00"/>
                </a:solidFill>
                <a:effectLst/>
                <a:latin typeface="Times New Roman" panose="02020603050405020304" pitchFamily="18" charset="0"/>
              </a:rPr>
              <a:t>Bu malzemelerin dışında, Roş-Haşana (yılbaşı) ve Yom Kippur  (tövbe günü) gibi önemli günlerde kullanılan özel bir ibadet malzemesi daha vardır. Bu da, Şofar’dır. Şofar, boynuzdan yapılmış nefesli bir çalgıdır.</a:t>
            </a:r>
          </a:p>
        </p:txBody>
      </p:sp>
      <p:graphicFrame>
        <p:nvGraphicFramePr>
          <p:cNvPr id="462852" name="Object 4"/>
          <p:cNvGraphicFramePr>
            <a:graphicFrameLocks noChangeAspect="1"/>
          </p:cNvGraphicFramePr>
          <p:nvPr>
            <p:ph sz="half" idx="2"/>
          </p:nvPr>
        </p:nvGraphicFramePr>
        <p:xfrm>
          <a:off x="6383338" y="1844675"/>
          <a:ext cx="3529012" cy="4679950"/>
        </p:xfrm>
        <a:graphic>
          <a:graphicData uri="http://schemas.openxmlformats.org/presentationml/2006/ole">
            <mc:AlternateContent xmlns:mc="http://schemas.openxmlformats.org/markup-compatibility/2006">
              <mc:Choice xmlns:v="urn:schemas-microsoft-com:vml" Requires="v">
                <p:oleObj spid="_x0000_s1026" name="Photo Editor Fotoğrafı" r:id="rId4" imgW="5601482" imgH="9476190" progId="MSPhotoEd.3">
                  <p:embed/>
                </p:oleObj>
              </mc:Choice>
              <mc:Fallback>
                <p:oleObj name="Photo Editor Fotoğrafı" r:id="rId4" imgW="5601482" imgH="94761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1844675"/>
                        <a:ext cx="352901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5173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kumimoji="0" lang="tr-TR" b="1">
                <a:effectLst/>
                <a:latin typeface="Times New Roman" panose="02020603050405020304" pitchFamily="18" charset="0"/>
              </a:rPr>
              <a:t>Şabat: Haftalık İ</a:t>
            </a:r>
            <a:r>
              <a:rPr kumimoji="0" lang="tr-TR" b="1">
                <a:effectLst/>
              </a:rPr>
              <a:t>badet Günü</a:t>
            </a:r>
          </a:p>
        </p:txBody>
      </p:sp>
      <p:sp>
        <p:nvSpPr>
          <p:cNvPr id="463876" name="Rectangle 4"/>
          <p:cNvSpPr>
            <a:spLocks noGrp="1" noChangeArrowheads="1"/>
          </p:cNvSpPr>
          <p:nvPr>
            <p:ph type="body" idx="1"/>
          </p:nvPr>
        </p:nvSpPr>
        <p:spPr>
          <a:xfrm>
            <a:off x="2819400" y="1752600"/>
            <a:ext cx="7543800" cy="3657600"/>
          </a:xfrm>
        </p:spPr>
        <p:txBody>
          <a:bodyPr/>
          <a:lstStyle/>
          <a:p>
            <a:pPr algn="just"/>
            <a:endParaRPr kumimoji="0" lang="tr-TR" b="1">
              <a:effectLst/>
            </a:endParaRPr>
          </a:p>
          <a:p>
            <a:pPr lvl="1"/>
            <a:r>
              <a:rPr lang="tr-TR" b="1">
                <a:effectLst/>
                <a:latin typeface="Times New Roman" panose="02020603050405020304" pitchFamily="18" charset="0"/>
              </a:rPr>
              <a:t>Şabat , kutsal dinlenme ve ibadet günüdür. Kaynağını, Tanrının dünyayı yaratışından almaktadır. Tevrat’ta anlatıldığına göre Tanrı, dünyayı altı günde yaratmış ve yedinci günde dinlenmiştir. Bu günü, Yahudiler için özel dinlenme ve Tanrıyı anma günü ilan etmiştir. Kur’an-ı Kerim’de bu günden “Sept” adıyla bahsedilmektedir. Bu günün kutsallığına Kur’an-ı Kerim’de de işaret edilmiştir. </a:t>
            </a:r>
            <a:endParaRPr lang="tr-TR" b="1">
              <a:effectLst/>
            </a:endParaRPr>
          </a:p>
          <a:p>
            <a:endParaRPr lang="tr-TR"/>
          </a:p>
        </p:txBody>
      </p:sp>
    </p:spTree>
    <p:extLst>
      <p:ext uri="{BB962C8B-B14F-4D97-AF65-F5344CB8AC3E}">
        <p14:creationId xmlns:p14="http://schemas.microsoft.com/office/powerpoint/2010/main" val="353345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kumimoji="0" lang="tr-TR" b="1">
                <a:effectLst/>
                <a:latin typeface="Times New Roman" panose="02020603050405020304" pitchFamily="18" charset="0"/>
              </a:rPr>
              <a:t>Dindar Yahudiler Şabat gününde neler yaparlar?</a:t>
            </a:r>
            <a:endParaRPr kumimoji="0" lang="tr-TR" b="1">
              <a:solidFill>
                <a:schemeClr val="tx1"/>
              </a:solidFill>
              <a:effectLst/>
              <a:latin typeface="Times New Roman" panose="02020603050405020304" pitchFamily="18" charset="0"/>
            </a:endParaRPr>
          </a:p>
        </p:txBody>
      </p:sp>
      <p:sp>
        <p:nvSpPr>
          <p:cNvPr id="464899" name="Rectangle 3"/>
          <p:cNvSpPr>
            <a:spLocks noGrp="1" noChangeArrowheads="1"/>
          </p:cNvSpPr>
          <p:nvPr>
            <p:ph type="body" idx="1"/>
          </p:nvPr>
        </p:nvSpPr>
        <p:spPr>
          <a:xfrm>
            <a:off x="2438400" y="1828800"/>
            <a:ext cx="7543800" cy="4114800"/>
          </a:xfrm>
        </p:spPr>
        <p:txBody>
          <a:bodyPr/>
          <a:lstStyle/>
          <a:p>
            <a:pPr lvl="2" algn="just">
              <a:buFontTx/>
              <a:buNone/>
            </a:pPr>
            <a:r>
              <a:rPr lang="tr-TR" b="1">
                <a:solidFill>
                  <a:srgbClr val="FFFF00"/>
                </a:solidFill>
                <a:effectLst/>
                <a:latin typeface="Times New Roman" panose="02020603050405020304" pitchFamily="18" charset="0"/>
              </a:rPr>
              <a:t>Şabat vakti, Cuma günü ikindiden sonra başlayıp Cumartesi akşamına kadar devam eder. Şabat, Yahudi yaşamında önemli bir yere sahiptir. Cuma akşamında bütün dindar Yahudiler Sinagogda olurlar. Sinagogda ibadet bittikten sonra eve giderler. Evde anne, Şabat mumunu yakar. Sofrada iyi bir yemek yenir. Balık, en gözde yem</a:t>
            </a:r>
            <a:r>
              <a:rPr lang="tr-TR" b="1">
                <a:solidFill>
                  <a:srgbClr val="FFFF00"/>
                </a:solidFill>
                <a:effectLst/>
              </a:rPr>
              <a:t>e</a:t>
            </a:r>
            <a:r>
              <a:rPr lang="tr-TR" b="1">
                <a:solidFill>
                  <a:srgbClr val="FFFF00"/>
                </a:solidFill>
                <a:effectLst/>
                <a:latin typeface="Times New Roman" panose="02020603050405020304" pitchFamily="18" charset="0"/>
              </a:rPr>
              <a:t>klerdendir. Sofrada şarkılar ve ilahiler söylenir. </a:t>
            </a:r>
          </a:p>
          <a:p>
            <a:pPr lvl="2" algn="just">
              <a:buFontTx/>
              <a:buNone/>
            </a:pPr>
            <a:r>
              <a:rPr lang="tr-TR" b="1">
                <a:solidFill>
                  <a:srgbClr val="FFFF00"/>
                </a:solidFill>
                <a:effectLst/>
                <a:latin typeface="Times New Roman" panose="02020603050405020304" pitchFamily="18" charset="0"/>
              </a:rPr>
              <a:t>Dindar Ortodoks Yahudilerde Şabat boyunca ateş yakmak, elektrikli alet, telefon, araba ve benzeri şeyler kullanmak yasaktır. Dindar Yahudi o gün hiçbir iş yapmaz.</a:t>
            </a:r>
            <a:endParaRPr lang="tr-TR">
              <a:latin typeface="Times New Roman" panose="02020603050405020304" pitchFamily="18" charset="0"/>
            </a:endParaRPr>
          </a:p>
          <a:p>
            <a:endParaRPr lang="tr-TR"/>
          </a:p>
        </p:txBody>
      </p:sp>
    </p:spTree>
    <p:extLst>
      <p:ext uri="{BB962C8B-B14F-4D97-AF65-F5344CB8AC3E}">
        <p14:creationId xmlns:p14="http://schemas.microsoft.com/office/powerpoint/2010/main" val="211282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60" name="Text Box 4"/>
          <p:cNvSpPr txBox="1">
            <a:spLocks noChangeArrowheads="1"/>
          </p:cNvSpPr>
          <p:nvPr/>
        </p:nvSpPr>
        <p:spPr bwMode="auto">
          <a:xfrm>
            <a:off x="4081463" y="511175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14400" eaLnBrk="0" fontAlgn="base" hangingPunct="0">
              <a:spcBef>
                <a:spcPct val="20000"/>
              </a:spcBef>
              <a:spcAft>
                <a:spcPct val="0"/>
              </a:spcAft>
              <a:buFontTx/>
              <a:buChar char="•"/>
            </a:pPr>
            <a:r>
              <a:rPr lang="tr-TR" sz="2000" b="1">
                <a:solidFill>
                  <a:srgbClr val="FFFF00"/>
                </a:solidFill>
              </a:rPr>
              <a:t>Şabat malzemeleri</a:t>
            </a:r>
          </a:p>
        </p:txBody>
      </p:sp>
      <p:pic>
        <p:nvPicPr>
          <p:cNvPr id="480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295400"/>
            <a:ext cx="61372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pic>
    </p:spTree>
    <p:extLst>
      <p:ext uri="{BB962C8B-B14F-4D97-AF65-F5344CB8AC3E}">
        <p14:creationId xmlns:p14="http://schemas.microsoft.com/office/powerpoint/2010/main" val="561469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tr-TR"/>
              <a:t>KOŞER/KAŞER</a:t>
            </a:r>
          </a:p>
        </p:txBody>
      </p:sp>
      <p:sp>
        <p:nvSpPr>
          <p:cNvPr id="494595" name="Rectangle 3"/>
          <p:cNvSpPr>
            <a:spLocks noGrp="1" noChangeArrowheads="1"/>
          </p:cNvSpPr>
          <p:nvPr>
            <p:ph type="body" idx="1"/>
          </p:nvPr>
        </p:nvSpPr>
        <p:spPr/>
        <p:txBody>
          <a:bodyPr/>
          <a:lstStyle/>
          <a:p>
            <a:r>
              <a:rPr lang="tr-TR"/>
              <a:t>Koşer, Yahudilikte helal ve haramlarla ilgili bir kuraldır. Bu kuralın esası, hijyen anlayışına dayanır. </a:t>
            </a:r>
          </a:p>
          <a:p>
            <a:r>
              <a:rPr lang="tr-TR"/>
              <a:t>Yiyecek ve içecekler ile</a:t>
            </a:r>
          </a:p>
          <a:p>
            <a:r>
              <a:rPr lang="tr-TR"/>
              <a:t>Kullanılan bazı eşyalarda geçerlidir</a:t>
            </a:r>
          </a:p>
        </p:txBody>
      </p:sp>
    </p:spTree>
    <p:extLst>
      <p:ext uri="{BB962C8B-B14F-4D97-AF65-F5344CB8AC3E}">
        <p14:creationId xmlns:p14="http://schemas.microsoft.com/office/powerpoint/2010/main" val="224728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tr-TR" b="1">
                <a:latin typeface="Times New Roman" panose="02020603050405020304" pitchFamily="18" charset="0"/>
              </a:rPr>
              <a:t>YAHUDİLİKTE MABET ve İBADET</a:t>
            </a:r>
            <a:br>
              <a:rPr lang="tr-TR" b="1">
                <a:latin typeface="Times New Roman" panose="02020603050405020304" pitchFamily="18" charset="0"/>
              </a:rPr>
            </a:br>
            <a:endParaRPr lang="tr-TR" b="1">
              <a:latin typeface="Times New Roman" panose="02020603050405020304" pitchFamily="18" charset="0"/>
            </a:endParaRPr>
          </a:p>
        </p:txBody>
      </p:sp>
      <p:sp>
        <p:nvSpPr>
          <p:cNvPr id="449539" name="Rectangle 3"/>
          <p:cNvSpPr>
            <a:spLocks noGrp="1" noChangeArrowheads="1"/>
          </p:cNvSpPr>
          <p:nvPr>
            <p:ph type="body" idx="1"/>
          </p:nvPr>
        </p:nvSpPr>
        <p:spPr>
          <a:xfrm>
            <a:off x="2743200" y="1447800"/>
            <a:ext cx="7924800" cy="3657600"/>
          </a:xfrm>
        </p:spPr>
        <p:txBody>
          <a:bodyPr/>
          <a:lstStyle/>
          <a:p>
            <a:pPr lvl="2">
              <a:buFontTx/>
              <a:buNone/>
            </a:pPr>
            <a:r>
              <a:rPr lang="tr-TR" b="1">
                <a:solidFill>
                  <a:srgbClr val="FFFF00"/>
                </a:solidFill>
                <a:effectLst/>
                <a:latin typeface="Times New Roman" panose="02020603050405020304" pitchFamily="18" charset="0"/>
              </a:rPr>
              <a:t>	Tevrat’taki buyruğa göre ibadet sadece Tanrıya yapılır. İbadet mabet merkezlidir. Bu mabet ise ilk defa Kral Süleyman tarafından yaptırılan Kudüs’deki mabettir (Süleyman Mabedi/Bet-Hamikdaş). M.S. 70 yılında bu mabet tamamen yıkıldığı için Tevrat’ta emredilen ibadetlerin bir kısmı askıya alınmıştır. Kurban ibadeti bunların en başında gelmektedir. Günlük ibadetler </a:t>
            </a:r>
            <a:r>
              <a:rPr lang="tr-TR" b="1">
                <a:solidFill>
                  <a:srgbClr val="FFFF00"/>
                </a:solidFill>
                <a:effectLst/>
              </a:rPr>
              <a:t>g</a:t>
            </a:r>
            <a:r>
              <a:rPr lang="tr-TR" b="1">
                <a:solidFill>
                  <a:srgbClr val="FFFF00"/>
                </a:solidFill>
                <a:effectLst/>
                <a:latin typeface="Times New Roman" panose="02020603050405020304" pitchFamily="18" charset="0"/>
              </a:rPr>
              <a:t>ünümüzde, mabedi temsil ettiğine inanılan sinagoglarda veya herhangi bir yerde yapılmaktadır.</a:t>
            </a:r>
          </a:p>
          <a:p>
            <a:pPr lvl="2">
              <a:buFontTx/>
              <a:buNone/>
            </a:pPr>
            <a:r>
              <a:rPr lang="tr-TR">
                <a:solidFill>
                  <a:srgbClr val="FFFF00"/>
                </a:solidFill>
                <a:latin typeface="Times New Roman" panose="02020603050405020304" pitchFamily="18" charset="0"/>
              </a:rPr>
              <a:t>	Sinagog, İslâm’daki cami karşılığında, topluca ibadet edilen yerdir. Toplu ibadet, büluğ çağına ulaşmış (on üç yaş) en az on erkekle yapılabilir. İbadeti haham denilen din görevlisi yönetir</a:t>
            </a:r>
            <a:r>
              <a:rPr lang="tr-TR">
                <a:solidFill>
                  <a:srgbClr val="FFFF00"/>
                </a:solidFill>
              </a:rPr>
              <a:t>. </a:t>
            </a:r>
          </a:p>
          <a:p>
            <a:endParaRPr lang="tr-TR"/>
          </a:p>
        </p:txBody>
      </p:sp>
    </p:spTree>
    <p:extLst>
      <p:ext uri="{BB962C8B-B14F-4D97-AF65-F5344CB8AC3E}">
        <p14:creationId xmlns:p14="http://schemas.microsoft.com/office/powerpoint/2010/main" val="216660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438400" y="0"/>
            <a:ext cx="7315200" cy="1143000"/>
          </a:xfrm>
        </p:spPr>
        <p:txBody>
          <a:bodyPr/>
          <a:lstStyle/>
          <a:p>
            <a:r>
              <a:rPr lang="tr-TR" b="1"/>
              <a:t>Dinî Ba</a:t>
            </a:r>
            <a:r>
              <a:rPr lang="tr-TR" b="1">
                <a:latin typeface="Times New Roman" panose="02020603050405020304" pitchFamily="18" charset="0"/>
              </a:rPr>
              <a:t>yramlar</a:t>
            </a:r>
            <a:endParaRPr lang="tr-TR" b="1"/>
          </a:p>
        </p:txBody>
      </p:sp>
      <p:sp>
        <p:nvSpPr>
          <p:cNvPr id="465923" name="Rectangle 3"/>
          <p:cNvSpPr>
            <a:spLocks noGrp="1" noChangeArrowheads="1"/>
          </p:cNvSpPr>
          <p:nvPr>
            <p:ph type="body" idx="1"/>
          </p:nvPr>
        </p:nvSpPr>
        <p:spPr>
          <a:xfrm>
            <a:off x="2438400" y="1066800"/>
            <a:ext cx="7848600" cy="4343400"/>
          </a:xfrm>
        </p:spPr>
        <p:txBody>
          <a:bodyPr/>
          <a:lstStyle/>
          <a:p>
            <a:pPr lvl="2" algn="just">
              <a:buFontTx/>
              <a:buNone/>
            </a:pPr>
            <a:r>
              <a:rPr lang="tr-TR" b="1">
                <a:solidFill>
                  <a:schemeClr val="accent2"/>
                </a:solidFill>
                <a:effectLst/>
                <a:latin typeface="Times New Roman" panose="02020603050405020304" pitchFamily="18" charset="0"/>
              </a:rPr>
              <a:t>Fısıh</a:t>
            </a:r>
            <a:r>
              <a:rPr lang="tr-TR" b="1">
                <a:solidFill>
                  <a:srgbClr val="FFFF00"/>
                </a:solidFill>
                <a:effectLst/>
                <a:latin typeface="Times New Roman" panose="02020603050405020304" pitchFamily="18" charset="0"/>
              </a:rPr>
              <a:t>: Mısır’dan çıkışın anısına kutlanan hac bayramıdır. Mart-Nisan ayları arasında sekiz gün sürer. Bu bayramın özelliği, bayram süresince mayalı yiyecek yememektir. </a:t>
            </a:r>
          </a:p>
          <a:p>
            <a:pPr lvl="2" algn="just">
              <a:buFontTx/>
              <a:buNone/>
            </a:pPr>
            <a:r>
              <a:rPr lang="tr-TR" b="1">
                <a:solidFill>
                  <a:schemeClr val="accent2"/>
                </a:solidFill>
                <a:effectLst/>
                <a:latin typeface="Times New Roman" panose="02020603050405020304" pitchFamily="18" charset="0"/>
              </a:rPr>
              <a:t>Şavuot</a:t>
            </a:r>
            <a:r>
              <a:rPr lang="tr-TR" b="1">
                <a:solidFill>
                  <a:srgbClr val="FFFF00"/>
                </a:solidFill>
                <a:effectLst/>
              </a:rPr>
              <a:t>: </a:t>
            </a:r>
            <a:r>
              <a:rPr lang="tr-TR" b="1">
                <a:solidFill>
                  <a:srgbClr val="FFFF00"/>
                </a:solidFill>
                <a:effectLst/>
                <a:latin typeface="Times New Roman" panose="02020603050405020304" pitchFamily="18" charset="0"/>
              </a:rPr>
              <a:t>Tevrat’ın Tanrı tarafından Yahudilere verilişini kutlama bayramıdır. Haftalar bayramı olarak da bilinen Şavuot, Haziran-Temmuz aylarında kutlanır.</a:t>
            </a:r>
          </a:p>
          <a:p>
            <a:pPr lvl="2" algn="just">
              <a:buFontTx/>
              <a:buNone/>
            </a:pPr>
            <a:r>
              <a:rPr lang="tr-TR" b="1">
                <a:solidFill>
                  <a:schemeClr val="accent2"/>
                </a:solidFill>
                <a:effectLst/>
              </a:rPr>
              <a:t>Sukkot</a:t>
            </a:r>
            <a:r>
              <a:rPr lang="tr-TR" b="1">
                <a:solidFill>
                  <a:srgbClr val="FFFF00"/>
                </a:solidFill>
                <a:effectLst/>
              </a:rPr>
              <a:t>: </a:t>
            </a:r>
            <a:r>
              <a:rPr lang="tr-TR" b="1">
                <a:solidFill>
                  <a:srgbClr val="FFFF00"/>
                </a:solidFill>
                <a:effectLst/>
                <a:latin typeface="Times New Roman" panose="02020603050405020304" pitchFamily="18" charset="0"/>
              </a:rPr>
              <a:t>Yahudilerin Mısır’dan çıktıktan sonra kırk yıl çölde dolaşmaları anısına yapılan bir bayramdır. Sekiz gündür. Eğlence yönü ağırlıklı bir bayramdır. Yahudiler Sukkot bayramında evlerinin bahçesine bir çadır kurarlar ve onu ağaç dallarıyla süslerler. Çadırlarda millî oyunlar oynanır.</a:t>
            </a:r>
            <a:endParaRPr lang="tr-TR">
              <a:latin typeface="Times New Roman" panose="02020603050405020304" pitchFamily="18" charset="0"/>
            </a:endParaRPr>
          </a:p>
          <a:p>
            <a:pPr lvl="2" algn="just">
              <a:buFontTx/>
              <a:buNone/>
            </a:pPr>
            <a:endParaRPr lang="tr-TR" b="1">
              <a:solidFill>
                <a:srgbClr val="FFFF00"/>
              </a:solidFill>
              <a:effectLst/>
              <a:latin typeface="Times New Roman" panose="02020603050405020304" pitchFamily="18" charset="0"/>
            </a:endParaRPr>
          </a:p>
          <a:p>
            <a:pPr lvl="2" algn="just">
              <a:buFontTx/>
              <a:buNone/>
            </a:pPr>
            <a:r>
              <a:rPr lang="tr-TR" b="1">
                <a:solidFill>
                  <a:srgbClr val="FFFF00"/>
                </a:solidFill>
                <a:effectLst/>
                <a:latin typeface="Times New Roman" panose="02020603050405020304" pitchFamily="18" charset="0"/>
              </a:rPr>
              <a:t>Sukkot, Fısıh ve Şavuot Yahudilikte aynı zamanda hac zamanıdır. Dinî kurallara göre Yahudiler her sene bu bayramlarda Kudüs’e hacca gitmek zorundadırlar. Süleyman Mabedi yıkıldığı için günümüzde hac yapılmamaktadır.</a:t>
            </a:r>
            <a:endParaRPr lang="tr-TR">
              <a:latin typeface="Times New Roman" panose="02020603050405020304" pitchFamily="18" charset="0"/>
            </a:endParaRPr>
          </a:p>
          <a:p>
            <a:pPr>
              <a:buFontTx/>
              <a:buNone/>
            </a:pPr>
            <a:endParaRPr lang="tr-TR"/>
          </a:p>
        </p:txBody>
      </p:sp>
    </p:spTree>
    <p:extLst>
      <p:ext uri="{BB962C8B-B14F-4D97-AF65-F5344CB8AC3E}">
        <p14:creationId xmlns:p14="http://schemas.microsoft.com/office/powerpoint/2010/main" val="1312253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7543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pic>
      <p:sp>
        <p:nvSpPr>
          <p:cNvPr id="481283" name="Text Box 3"/>
          <p:cNvSpPr txBox="1">
            <a:spLocks noChangeArrowheads="1"/>
          </p:cNvSpPr>
          <p:nvPr/>
        </p:nvSpPr>
        <p:spPr bwMode="auto">
          <a:xfrm>
            <a:off x="3336925" y="6102351"/>
            <a:ext cx="4497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14400" eaLnBrk="0" fontAlgn="base" hangingPunct="0">
              <a:spcBef>
                <a:spcPct val="20000"/>
              </a:spcBef>
              <a:spcAft>
                <a:spcPct val="0"/>
              </a:spcAft>
              <a:buFontTx/>
              <a:buChar char="•"/>
            </a:pPr>
            <a:r>
              <a:rPr lang="tr-TR" sz="2000" b="1">
                <a:solidFill>
                  <a:srgbClr val="FFFF00"/>
                </a:solidFill>
              </a:rPr>
              <a:t>Sukkot kutlayan hasidi Yahudiler</a:t>
            </a:r>
          </a:p>
        </p:txBody>
      </p:sp>
    </p:spTree>
    <p:extLst>
      <p:ext uri="{BB962C8B-B14F-4D97-AF65-F5344CB8AC3E}">
        <p14:creationId xmlns:p14="http://schemas.microsoft.com/office/powerpoint/2010/main" val="2658173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tr-TR"/>
              <a:t>Hac zamanları</a:t>
            </a:r>
          </a:p>
        </p:txBody>
      </p:sp>
      <p:sp>
        <p:nvSpPr>
          <p:cNvPr id="468995" name="Rectangle 3"/>
          <p:cNvSpPr>
            <a:spLocks noGrp="1" noChangeArrowheads="1"/>
          </p:cNvSpPr>
          <p:nvPr>
            <p:ph type="body" idx="1"/>
          </p:nvPr>
        </p:nvSpPr>
        <p:spPr>
          <a:xfrm>
            <a:off x="3048000" y="2286000"/>
            <a:ext cx="6934200" cy="3657600"/>
          </a:xfrm>
        </p:spPr>
        <p:txBody>
          <a:bodyPr/>
          <a:lstStyle/>
          <a:p>
            <a:pPr lvl="1" algn="just"/>
            <a:r>
              <a:rPr lang="tr-TR">
                <a:solidFill>
                  <a:schemeClr val="accent2"/>
                </a:solidFill>
                <a:latin typeface="Times New Roman" panose="02020603050405020304" pitchFamily="18" charset="0"/>
              </a:rPr>
              <a:t>Sukkot, Fısıh ve Şavuot</a:t>
            </a:r>
            <a:r>
              <a:rPr lang="tr-TR">
                <a:latin typeface="Times New Roman" panose="02020603050405020304" pitchFamily="18" charset="0"/>
              </a:rPr>
              <a:t> </a:t>
            </a:r>
          </a:p>
          <a:p>
            <a:pPr lvl="1" algn="just">
              <a:buFontTx/>
              <a:buNone/>
            </a:pPr>
            <a:r>
              <a:rPr lang="tr-TR">
                <a:solidFill>
                  <a:srgbClr val="FFFF00"/>
                </a:solidFill>
                <a:latin typeface="Times New Roman" panose="02020603050405020304" pitchFamily="18" charset="0"/>
              </a:rPr>
              <a:t>Yahudilikte aynı zamanda hac zamanıdır. Dinî kurallara göre Yahudiler her sene bu bayramlarda Kudüs’e hacca gitmek zorundadırlar. Süleyman Mabedi yıkıldığı için günümüzde hac yapılmamaktadır.</a:t>
            </a:r>
          </a:p>
          <a:p>
            <a:endParaRPr lang="tr-TR"/>
          </a:p>
        </p:txBody>
      </p:sp>
    </p:spTree>
    <p:extLst>
      <p:ext uri="{BB962C8B-B14F-4D97-AF65-F5344CB8AC3E}">
        <p14:creationId xmlns:p14="http://schemas.microsoft.com/office/powerpoint/2010/main" val="284423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438400" y="228600"/>
            <a:ext cx="7315200" cy="762000"/>
          </a:xfrm>
        </p:spPr>
        <p:txBody>
          <a:bodyPr/>
          <a:lstStyle/>
          <a:p>
            <a:r>
              <a:rPr lang="tr-TR"/>
              <a:t>Kutsal Günler</a:t>
            </a:r>
          </a:p>
        </p:txBody>
      </p:sp>
      <p:sp>
        <p:nvSpPr>
          <p:cNvPr id="466947" name="Rectangle 3"/>
          <p:cNvSpPr>
            <a:spLocks noGrp="1" noChangeArrowheads="1"/>
          </p:cNvSpPr>
          <p:nvPr>
            <p:ph type="body" idx="1"/>
          </p:nvPr>
        </p:nvSpPr>
        <p:spPr>
          <a:xfrm>
            <a:off x="1524000" y="1219200"/>
            <a:ext cx="8915400" cy="3657600"/>
          </a:xfrm>
        </p:spPr>
        <p:txBody>
          <a:bodyPr/>
          <a:lstStyle/>
          <a:p>
            <a:pPr lvl="2" algn="just"/>
            <a:r>
              <a:rPr lang="tr-TR" b="1">
                <a:solidFill>
                  <a:schemeClr val="accent2"/>
                </a:solidFill>
                <a:effectLst/>
              </a:rPr>
              <a:t>R</a:t>
            </a:r>
            <a:r>
              <a:rPr lang="tr-TR" b="1">
                <a:solidFill>
                  <a:schemeClr val="accent2"/>
                </a:solidFill>
                <a:effectLst/>
                <a:latin typeface="Times New Roman" panose="02020603050405020304" pitchFamily="18" charset="0"/>
              </a:rPr>
              <a:t>oş-Haşana</a:t>
            </a:r>
            <a:r>
              <a:rPr lang="tr-TR" b="1">
                <a:solidFill>
                  <a:srgbClr val="FFFF00"/>
                </a:solidFill>
                <a:effectLst/>
                <a:latin typeface="Times New Roman" panose="02020603050405020304" pitchFamily="18" charset="0"/>
              </a:rPr>
              <a:t>: Yılbaşı bayramıdır. Yahudi takvimine göre, Eylül-Ekim aylarında başlayıp iki gün devam eder. Yahudi inancında Roş-Haşana, kâinatın ve insanın kaderinin yeniden belirlenişini ifade eder. Yahudiler bu iki günü ibadet ve tövbe ile değerlendirmeye çalışırlar.</a:t>
            </a:r>
          </a:p>
          <a:p>
            <a:pPr lvl="2" algn="just"/>
            <a:r>
              <a:rPr lang="tr-TR" b="1">
                <a:solidFill>
                  <a:schemeClr val="accent2"/>
                </a:solidFill>
                <a:effectLst/>
              </a:rPr>
              <a:t>Yom Kippur</a:t>
            </a:r>
            <a:r>
              <a:rPr lang="tr-TR" b="1">
                <a:solidFill>
                  <a:srgbClr val="FFFF00"/>
                </a:solidFill>
                <a:effectLst/>
                <a:latin typeface="Times New Roman" panose="02020603050405020304" pitchFamily="18" charset="0"/>
              </a:rPr>
              <a:t>: Roş-Haşana’nın birinci gününden itibaren devam eden on günlük tövbe zamanının sonundaki keffaret günüdür. Yahudi inancına göre, insanın Roş-Haşana’da tasarımı yapılan bir yıllık kaderi Yom Kippur’da son şeklini alır ve mühürlenir. Bu nedenle Yom Kippur, Yahudilikte çok önemli bir gündür. O gün Yahudiler hiçbir iş yapmazlar. Sadece ibadet ve tövbe ile meşgul olurlar. O gün İsrail’de hayat adeta durur. Gazeteler çıkmaz, televizyonlar yayın yapmaz, acil olanlar dışında her türlü kamu hi</a:t>
            </a:r>
            <a:r>
              <a:rPr lang="tr-TR" b="1">
                <a:solidFill>
                  <a:srgbClr val="FFFF00"/>
                </a:solidFill>
                <a:effectLst/>
              </a:rPr>
              <a:t>zmetine ara verilir.</a:t>
            </a:r>
            <a:endParaRPr lang="tr-TR"/>
          </a:p>
          <a:p>
            <a:pPr lvl="1"/>
            <a:endParaRPr lang="tr-TR"/>
          </a:p>
        </p:txBody>
      </p:sp>
    </p:spTree>
    <p:extLst>
      <p:ext uri="{BB962C8B-B14F-4D97-AF65-F5344CB8AC3E}">
        <p14:creationId xmlns:p14="http://schemas.microsoft.com/office/powerpoint/2010/main" val="179442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tr-TR"/>
              <a:t>Bir sinagogta bulunan temel unsurlar nelerdir?</a:t>
            </a:r>
          </a:p>
        </p:txBody>
      </p:sp>
      <p:sp>
        <p:nvSpPr>
          <p:cNvPr id="450563" name="Rectangle 3"/>
          <p:cNvSpPr>
            <a:spLocks noGrp="1" noChangeArrowheads="1"/>
          </p:cNvSpPr>
          <p:nvPr>
            <p:ph type="body" idx="1"/>
          </p:nvPr>
        </p:nvSpPr>
        <p:spPr/>
        <p:txBody>
          <a:bodyPr/>
          <a:lstStyle/>
          <a:p>
            <a:pPr lvl="2">
              <a:buFontTx/>
              <a:buNone/>
            </a:pPr>
            <a:r>
              <a:rPr lang="tr-TR" b="1">
                <a:solidFill>
                  <a:srgbClr val="FFFF00"/>
                </a:solidFill>
                <a:effectLst/>
                <a:latin typeface="Times New Roman" panose="02020603050405020304" pitchFamily="18" charset="0"/>
              </a:rPr>
              <a:t>	Sinagogların belli bir mimarî sitili yoktur. Bölgeye göre yapı şekli değişiklik gösterir. Ancak bütün sinagoglarda mutlaka üç şey bulunur. Bunlar; </a:t>
            </a:r>
            <a:r>
              <a:rPr lang="tr-TR" b="1">
                <a:solidFill>
                  <a:srgbClr val="660066"/>
                </a:solidFill>
                <a:effectLst/>
                <a:latin typeface="Times New Roman" panose="02020603050405020304" pitchFamily="18" charset="0"/>
              </a:rPr>
              <a:t>Aron-Hakodeş</a:t>
            </a:r>
            <a:r>
              <a:rPr lang="tr-TR" b="1">
                <a:solidFill>
                  <a:srgbClr val="FFFF00"/>
                </a:solidFill>
                <a:effectLst/>
                <a:latin typeface="Times New Roman" panose="02020603050405020304" pitchFamily="18" charset="0"/>
              </a:rPr>
              <a:t> (kutsal dolap), </a:t>
            </a:r>
            <a:r>
              <a:rPr lang="tr-TR" b="1">
                <a:solidFill>
                  <a:srgbClr val="CC0000"/>
                </a:solidFill>
                <a:effectLst/>
                <a:latin typeface="Times New Roman" panose="02020603050405020304" pitchFamily="18" charset="0"/>
              </a:rPr>
              <a:t>Ner-Hatamid</a:t>
            </a:r>
            <a:r>
              <a:rPr lang="tr-TR" b="1">
                <a:solidFill>
                  <a:srgbClr val="FFFF00"/>
                </a:solidFill>
                <a:effectLst/>
                <a:latin typeface="Times New Roman" panose="02020603050405020304" pitchFamily="18" charset="0"/>
              </a:rPr>
              <a:t> (devamlı yanan ışık) ve </a:t>
            </a:r>
            <a:r>
              <a:rPr lang="tr-TR" b="1">
                <a:solidFill>
                  <a:srgbClr val="CC0000"/>
                </a:solidFill>
                <a:effectLst/>
                <a:latin typeface="Times New Roman" panose="02020603050405020304" pitchFamily="18" charset="0"/>
              </a:rPr>
              <a:t>Teva</a:t>
            </a:r>
            <a:r>
              <a:rPr lang="tr-TR" b="1">
                <a:solidFill>
                  <a:srgbClr val="FFFF00"/>
                </a:solidFill>
                <a:effectLst/>
                <a:latin typeface="Times New Roman" panose="02020603050405020304" pitchFamily="18" charset="0"/>
              </a:rPr>
              <a:t>’dır. Aron-Hakodeş, içinde elyazması Tevrat tomarlarının bulunduğu bir dolaptır. Bir bakıma sinagogdaki mihrabı oluşturur. Ner-Hatamid, Aron-Hakodeş’in üst tarafında bulunan ve devamlı yanan bir ışıktır. Teva ise,</a:t>
            </a:r>
            <a:r>
              <a:rPr lang="tr-TR" b="1">
                <a:solidFill>
                  <a:srgbClr val="FFFF00"/>
                </a:solidFill>
                <a:effectLst/>
              </a:rPr>
              <a:t> </a:t>
            </a:r>
            <a:r>
              <a:rPr lang="tr-TR" b="1">
                <a:solidFill>
                  <a:srgbClr val="FFFF00"/>
                </a:solidFill>
                <a:effectLst/>
                <a:latin typeface="Times New Roman" panose="02020603050405020304" pitchFamily="18" charset="0"/>
              </a:rPr>
              <a:t>Aron-Hakodeşin tam önünde yer alan bir kürsüdür. İbadet esnasında Aron-Hakodeş’ten çıkarılan Tevrat tomarı bu kürsüde okunur. </a:t>
            </a:r>
            <a:endParaRPr lang="tr-TR" b="1">
              <a:solidFill>
                <a:srgbClr val="FFFF00"/>
              </a:solidFill>
              <a:effectLst/>
            </a:endParaRPr>
          </a:p>
          <a:p>
            <a:endParaRPr lang="tr-TR"/>
          </a:p>
        </p:txBody>
      </p:sp>
    </p:spTree>
    <p:extLst>
      <p:ext uri="{BB962C8B-B14F-4D97-AF65-F5344CB8AC3E}">
        <p14:creationId xmlns:p14="http://schemas.microsoft.com/office/powerpoint/2010/main" val="180457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2438400" y="0"/>
            <a:ext cx="7315200" cy="1143000"/>
          </a:xfrm>
        </p:spPr>
        <p:txBody>
          <a:bodyPr/>
          <a:lstStyle/>
          <a:p>
            <a:r>
              <a:rPr lang="tr-TR"/>
              <a:t>Modern bir sinagogun içten görünüşü</a:t>
            </a:r>
          </a:p>
        </p:txBody>
      </p:sp>
      <p:pic>
        <p:nvPicPr>
          <p:cNvPr id="45363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62200" y="1752600"/>
            <a:ext cx="7620000" cy="5105400"/>
          </a:xfrm>
        </p:spPr>
      </p:pic>
    </p:spTree>
    <p:extLst>
      <p:ext uri="{BB962C8B-B14F-4D97-AF65-F5344CB8AC3E}">
        <p14:creationId xmlns:p14="http://schemas.microsoft.com/office/powerpoint/2010/main" val="121968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tr-TR"/>
              <a:t>Başka bir sinagog</a:t>
            </a:r>
          </a:p>
        </p:txBody>
      </p:sp>
      <p:pic>
        <p:nvPicPr>
          <p:cNvPr id="45465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38400" y="2057400"/>
            <a:ext cx="7543800" cy="4495800"/>
          </a:xfrm>
        </p:spPr>
      </p:pic>
    </p:spTree>
    <p:extLst>
      <p:ext uri="{BB962C8B-B14F-4D97-AF65-F5344CB8AC3E}">
        <p14:creationId xmlns:p14="http://schemas.microsoft.com/office/powerpoint/2010/main" val="188505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2667000" y="0"/>
            <a:ext cx="7315200" cy="914400"/>
          </a:xfrm>
        </p:spPr>
        <p:txBody>
          <a:bodyPr/>
          <a:lstStyle/>
          <a:p>
            <a:r>
              <a:rPr lang="tr-TR"/>
              <a:t>Aron Ha-Kodeş</a:t>
            </a:r>
          </a:p>
        </p:txBody>
      </p:sp>
      <p:pic>
        <p:nvPicPr>
          <p:cNvPr id="45158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038600" y="1066800"/>
            <a:ext cx="5943600" cy="5791200"/>
          </a:xfrm>
        </p:spPr>
      </p:pic>
    </p:spTree>
    <p:extLst>
      <p:ext uri="{BB962C8B-B14F-4D97-AF65-F5344CB8AC3E}">
        <p14:creationId xmlns:p14="http://schemas.microsoft.com/office/powerpoint/2010/main" val="76910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sz="quarter"/>
          </p:nvPr>
        </p:nvSpPr>
        <p:spPr>
          <a:xfrm>
            <a:off x="2362200" y="0"/>
            <a:ext cx="7315200" cy="1143000"/>
          </a:xfrm>
        </p:spPr>
        <p:txBody>
          <a:bodyPr/>
          <a:lstStyle/>
          <a:p>
            <a:r>
              <a:rPr lang="tr-TR"/>
              <a:t>Ner Ha-Tamid</a:t>
            </a:r>
          </a:p>
        </p:txBody>
      </p:sp>
      <p:pic>
        <p:nvPicPr>
          <p:cNvPr id="4526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0"/>
            <a:ext cx="419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26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780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4961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sz="quarter"/>
          </p:nvPr>
        </p:nvSpPr>
        <p:spPr/>
        <p:txBody>
          <a:bodyPr/>
          <a:lstStyle/>
          <a:p>
            <a:r>
              <a:rPr lang="tr-TR"/>
              <a:t>Bimah</a:t>
            </a:r>
          </a:p>
        </p:txBody>
      </p:sp>
      <p:pic>
        <p:nvPicPr>
          <p:cNvPr id="4556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487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5688" name="Text Box 8"/>
          <p:cNvSpPr txBox="1">
            <a:spLocks noChangeArrowheads="1"/>
          </p:cNvSpPr>
          <p:nvPr/>
        </p:nvSpPr>
        <p:spPr bwMode="auto">
          <a:xfrm>
            <a:off x="2819400" y="6248401"/>
            <a:ext cx="701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defTabSz="914400" eaLnBrk="0" fontAlgn="base" hangingPunct="0">
              <a:spcBef>
                <a:spcPct val="20000"/>
              </a:spcBef>
              <a:spcAft>
                <a:spcPct val="0"/>
              </a:spcAft>
              <a:buFontTx/>
              <a:buChar char="•"/>
            </a:pPr>
            <a:r>
              <a:rPr lang="tr-TR" sz="2000" b="1">
                <a:solidFill>
                  <a:srgbClr val="FFFF00"/>
                </a:solidFill>
              </a:rPr>
              <a:t>Amerikan reform yahudisi bayan bir haham bimahta </a:t>
            </a:r>
          </a:p>
        </p:txBody>
      </p:sp>
    </p:spTree>
    <p:extLst>
      <p:ext uri="{BB962C8B-B14F-4D97-AF65-F5344CB8AC3E}">
        <p14:creationId xmlns:p14="http://schemas.microsoft.com/office/powerpoint/2010/main" val="3236195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2514600" y="228600"/>
            <a:ext cx="7315200" cy="1295400"/>
          </a:xfrm>
        </p:spPr>
        <p:txBody>
          <a:bodyPr/>
          <a:lstStyle/>
          <a:p>
            <a:r>
              <a:rPr lang="tr-TR" sz="3200" b="1">
                <a:effectLst/>
                <a:latin typeface="Times New Roman" panose="02020603050405020304" pitchFamily="18" charset="0"/>
              </a:rPr>
              <a:t>Yahudiler, sinagoga girişte nelere dikkat ederler?</a:t>
            </a:r>
            <a:br>
              <a:rPr lang="tr-TR" sz="3200" b="1">
                <a:effectLst/>
                <a:latin typeface="Times New Roman" panose="02020603050405020304" pitchFamily="18" charset="0"/>
              </a:rPr>
            </a:br>
            <a:endParaRPr lang="tr-TR" b="1"/>
          </a:p>
        </p:txBody>
      </p:sp>
      <p:sp>
        <p:nvSpPr>
          <p:cNvPr id="456707" name="Rectangle 3"/>
          <p:cNvSpPr>
            <a:spLocks noGrp="1" noChangeArrowheads="1"/>
          </p:cNvSpPr>
          <p:nvPr>
            <p:ph type="body" idx="1"/>
          </p:nvPr>
        </p:nvSpPr>
        <p:spPr>
          <a:xfrm>
            <a:off x="2286000" y="1600200"/>
            <a:ext cx="7543800" cy="3657600"/>
          </a:xfrm>
        </p:spPr>
        <p:txBody>
          <a:bodyPr/>
          <a:lstStyle/>
          <a:p>
            <a:pPr lvl="2"/>
            <a:r>
              <a:rPr lang="tr-TR" b="1">
                <a:solidFill>
                  <a:srgbClr val="FFFF00"/>
                </a:solidFill>
                <a:effectLst/>
                <a:latin typeface="Times New Roman" panose="02020603050405020304" pitchFamily="18" charset="0"/>
              </a:rPr>
              <a:t>Sinagogun, camilerde olduğu gibi bir kutsallığı vardır. Sinagoglarda resim ve heykel bulunmaz. Çünkü, bunların bulunduğu yerde ibadet yasaktır. Sinagoga edebe uygun kıyafetle ve baş örtülü olarak girilir. Başı açık olarak girmek, Tanrıya saygısızlık kabul edilir. Bunun için Yahudi erkekleri “kipa”denilen takke benzeri bir şey giy</a:t>
            </a:r>
            <a:r>
              <a:rPr lang="tr-TR" b="1">
                <a:solidFill>
                  <a:srgbClr val="FFFF00"/>
                </a:solidFill>
                <a:effectLst/>
              </a:rPr>
              <a:t>e</a:t>
            </a:r>
            <a:r>
              <a:rPr lang="tr-TR" b="1">
                <a:solidFill>
                  <a:srgbClr val="FFFF00"/>
                </a:solidFill>
                <a:effectLst/>
                <a:latin typeface="Times New Roman" panose="02020603050405020304" pitchFamily="18" charset="0"/>
              </a:rPr>
              <a:t>rler. Kadınlar da başlarını örterler. İbadette kadınlarla erkekler ayrı oturur. Kadınlar için genelde arka tarafta, camilerdeki mahfile benzer ayrı bir bölüm vardır. Sinagogtaki ibadete kadınlar aktif olarak katılmazlar. Sadece seyirci olabilirler</a:t>
            </a:r>
            <a:r>
              <a:rPr lang="tr-TR">
                <a:solidFill>
                  <a:srgbClr val="FFFF00"/>
                </a:solidFill>
                <a:latin typeface="Times New Roman" panose="02020603050405020304" pitchFamily="18" charset="0"/>
              </a:rPr>
              <a:t>.  </a:t>
            </a:r>
            <a:endParaRPr lang="tr-TR">
              <a:solidFill>
                <a:srgbClr val="FFFF00"/>
              </a:solidFill>
            </a:endParaRPr>
          </a:p>
          <a:p>
            <a:endParaRPr lang="tr-TR">
              <a:solidFill>
                <a:srgbClr val="FFFF00"/>
              </a:solidFill>
            </a:endParaRPr>
          </a:p>
        </p:txBody>
      </p:sp>
    </p:spTree>
    <p:extLst>
      <p:ext uri="{BB962C8B-B14F-4D97-AF65-F5344CB8AC3E}">
        <p14:creationId xmlns:p14="http://schemas.microsoft.com/office/powerpoint/2010/main" val="3376873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TotalTime>
  <Words>770</Words>
  <Application>Microsoft Office PowerPoint</Application>
  <PresentationFormat>Geniş ekran</PresentationFormat>
  <Paragraphs>73</Paragraphs>
  <Slides>23</Slides>
  <Notes>22</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1</vt:i4>
      </vt:variant>
      <vt:variant>
        <vt:lpstr>Slayt Başlıkları</vt:lpstr>
      </vt:variant>
      <vt:variant>
        <vt:i4>23</vt:i4>
      </vt:variant>
    </vt:vector>
  </HeadingPairs>
  <TitlesOfParts>
    <vt:vector size="32" baseType="lpstr">
      <vt:lpstr>Arial</vt:lpstr>
      <vt:lpstr>Calibri</vt:lpstr>
      <vt:lpstr>Century Gothic</vt:lpstr>
      <vt:lpstr>Tahoma</vt:lpstr>
      <vt:lpstr>Times New Roman</vt:lpstr>
      <vt:lpstr>Wingdings 3</vt:lpstr>
      <vt:lpstr>Dilim</vt:lpstr>
      <vt:lpstr>KONUŞMACI TANITMA - DALE CARNEGIE TRAINING (R)</vt:lpstr>
      <vt:lpstr>Microsoft Photo Editor 3.0 Fotoğrafı</vt:lpstr>
      <vt:lpstr>PowerPoint Sunusu</vt:lpstr>
      <vt:lpstr>YAHUDİLİKTE MABET ve İBADET </vt:lpstr>
      <vt:lpstr>Bir sinagogta bulunan temel unsurlar nelerdir?</vt:lpstr>
      <vt:lpstr>Modern bir sinagogun içten görünüşü</vt:lpstr>
      <vt:lpstr>Başka bir sinagog</vt:lpstr>
      <vt:lpstr>Aron Ha-Kodeş</vt:lpstr>
      <vt:lpstr>Ner Ha-Tamid</vt:lpstr>
      <vt:lpstr>Bimah</vt:lpstr>
      <vt:lpstr>Yahudiler, sinagoga girişte nelere dikkat ederler? </vt:lpstr>
      <vt:lpstr>Günlük ibadetler</vt:lpstr>
      <vt:lpstr>İbadet malzemeleri</vt:lpstr>
      <vt:lpstr>Tefilin</vt:lpstr>
      <vt:lpstr>PowerPoint Sunusu</vt:lpstr>
      <vt:lpstr>Tallit</vt:lpstr>
      <vt:lpstr>Şofar</vt:lpstr>
      <vt:lpstr>Şabat: Haftalık İbadet Günü</vt:lpstr>
      <vt:lpstr>Dindar Yahudiler Şabat gününde neler yaparlar?</vt:lpstr>
      <vt:lpstr>PowerPoint Sunusu</vt:lpstr>
      <vt:lpstr>KOŞER/KAŞER</vt:lpstr>
      <vt:lpstr>Dinî Bayramlar</vt:lpstr>
      <vt:lpstr>PowerPoint Sunusu</vt:lpstr>
      <vt:lpstr>Hac zamanları</vt:lpstr>
      <vt:lpstr>Kutsal Günler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Baki Adam</dc:creator>
  <cp:lastModifiedBy>Baki Adam</cp:lastModifiedBy>
  <cp:revision>1</cp:revision>
  <dcterms:created xsi:type="dcterms:W3CDTF">2018-01-22T16:10:19Z</dcterms:created>
  <dcterms:modified xsi:type="dcterms:W3CDTF">2018-01-22T16:11:31Z</dcterms:modified>
</cp:coreProperties>
</file>