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3"/>
  </p:notesMasterIdLst>
  <p:sldIdLst>
    <p:sldId id="256" r:id="rId2"/>
    <p:sldId id="306" r:id="rId3"/>
    <p:sldId id="291" r:id="rId4"/>
    <p:sldId id="307" r:id="rId5"/>
    <p:sldId id="308" r:id="rId6"/>
    <p:sldId id="309" r:id="rId7"/>
    <p:sldId id="310" r:id="rId8"/>
    <p:sldId id="311" r:id="rId9"/>
    <p:sldId id="312" r:id="rId10"/>
    <p:sldId id="313" r:id="rId11"/>
    <p:sldId id="314"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E4F4E-94C2-405F-825E-16FEB76A9275}" type="datetimeFigureOut">
              <a:rPr lang="tr-TR" smtClean="0"/>
              <a:t>9.09.2025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28646-E06E-4418-B831-3531B115A53C}" type="slidenum">
              <a:rPr lang="tr-TR" smtClean="0"/>
              <a:t>‹#›</a:t>
            </a:fld>
            <a:endParaRPr lang="tr-TR"/>
          </a:p>
        </p:txBody>
      </p:sp>
    </p:spTree>
    <p:extLst>
      <p:ext uri="{BB962C8B-B14F-4D97-AF65-F5344CB8AC3E}">
        <p14:creationId xmlns:p14="http://schemas.microsoft.com/office/powerpoint/2010/main" val="119964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C20BA2-EA65-49DE-97F0-52083B173035}"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803521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7570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98922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44476"/>
            <a:ext cx="11184467"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fld id="{ECB95DFE-E28F-4409-B616-F7B18C27294F}" type="slidenum">
              <a:rPr lang="tr-TR" altLang="tr-TR"/>
              <a:pPr/>
              <a:t>‹#›</a:t>
            </a:fld>
            <a:endParaRPr lang="tr-TR" altLang="tr-TR"/>
          </a:p>
        </p:txBody>
      </p:sp>
    </p:spTree>
    <p:extLst>
      <p:ext uri="{BB962C8B-B14F-4D97-AF65-F5344CB8AC3E}">
        <p14:creationId xmlns:p14="http://schemas.microsoft.com/office/powerpoint/2010/main" val="297257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85969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586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555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9139101-059B-4956-A3D1-67C0BFF5C408}" type="datetimeFigureOut">
              <a:rPr lang="tr-TR" smtClean="0"/>
              <a:t>9.09.2025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0657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9139101-059B-4956-A3D1-67C0BFF5C408}" type="datetimeFigureOut">
              <a:rPr lang="tr-TR" smtClean="0"/>
              <a:t>9.09.2025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4169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9101-059B-4956-A3D1-67C0BFF5C408}" type="datetimeFigureOut">
              <a:rPr lang="tr-TR" smtClean="0"/>
              <a:t>9.09.2025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51023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179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70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C20BA2-EA65-49DE-97F0-52083B173035}"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66395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MEDİKAL FİZİK</a:t>
            </a:r>
          </a:p>
        </p:txBody>
      </p:sp>
      <p:sp>
        <p:nvSpPr>
          <p:cNvPr id="3" name="Alt Başlık 2"/>
          <p:cNvSpPr>
            <a:spLocks noGrp="1"/>
          </p:cNvSpPr>
          <p:nvPr>
            <p:ph type="subTitle" idx="1"/>
          </p:nvPr>
        </p:nvSpPr>
        <p:spPr>
          <a:xfrm>
            <a:off x="4928836" y="4969533"/>
            <a:ext cx="6831673" cy="1086237"/>
          </a:xfrm>
        </p:spPr>
        <p:txBody>
          <a:bodyPr/>
          <a:lstStyle/>
          <a:p>
            <a:r>
              <a:rPr lang="tr-TR" dirty="0" err="1"/>
              <a:t>Araş</a:t>
            </a:r>
            <a:r>
              <a:rPr lang="tr-TR" dirty="0"/>
              <a:t>. Gör. Dr. Etkin ŞAFAK </a:t>
            </a:r>
          </a:p>
        </p:txBody>
      </p:sp>
    </p:spTree>
    <p:extLst>
      <p:ext uri="{BB962C8B-B14F-4D97-AF65-F5344CB8AC3E}">
        <p14:creationId xmlns:p14="http://schemas.microsoft.com/office/powerpoint/2010/main" val="329476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371600" y="267629"/>
            <a:ext cx="4447786" cy="6322742"/>
          </a:xfrm>
        </p:spPr>
        <p:txBody>
          <a:bodyPr>
            <a:normAutofit/>
          </a:bodyPr>
          <a:lstStyle/>
          <a:p>
            <a:pPr algn="just"/>
            <a:r>
              <a:rPr lang="tr-TR" dirty="0" err="1"/>
              <a:t>Difazik</a:t>
            </a:r>
            <a:r>
              <a:rPr lang="tr-TR" dirty="0"/>
              <a:t> veya </a:t>
            </a:r>
            <a:r>
              <a:rPr lang="tr-TR" dirty="0" err="1"/>
              <a:t>bifazik</a:t>
            </a:r>
            <a:r>
              <a:rPr lang="tr-TR" dirty="0"/>
              <a:t> aksiyon potansiyeli elde etmek için A ve B elektrotları kas ya da sinir teli zarının üzerine konulur. </a:t>
            </a:r>
          </a:p>
          <a:p>
            <a:pPr algn="just"/>
            <a:r>
              <a:rPr lang="tr-TR" dirty="0"/>
              <a:t>Bu durumda her iki elektrot da pozitif yükleri gördüğünden galvanometrede hiçbir sapma oluşmaz, yani gösterge sıfırda durur. </a:t>
            </a:r>
          </a:p>
          <a:p>
            <a:pPr algn="just"/>
            <a:r>
              <a:rPr lang="tr-TR" dirty="0"/>
              <a:t>Kas teli bir ucundan uyarıldığında oluşan aksiyon potansiyeli A elektrotunun altına gelir. A ve b elektrotları arasında elektriksel fark oluşur. </a:t>
            </a:r>
          </a:p>
          <a:p>
            <a:pPr algn="just"/>
            <a:r>
              <a:rPr lang="tr-TR" dirty="0"/>
              <a:t>Bu sırada galvanometre göstergesi elektrik akımının B elektrotunda A elektrotuna doğru olduğunu gösterecek biçimde sapar ve bu nedenle eğrinin yukarı doğru çıkan kesimi kaydedilir. </a:t>
            </a:r>
          </a:p>
        </p:txBody>
      </p:sp>
      <p:pic>
        <p:nvPicPr>
          <p:cNvPr id="5" name="Resim 4"/>
          <p:cNvPicPr>
            <a:picLocks noChangeAspect="1"/>
          </p:cNvPicPr>
          <p:nvPr/>
        </p:nvPicPr>
        <p:blipFill>
          <a:blip r:embed="rId2"/>
          <a:stretch>
            <a:fillRect/>
          </a:stretch>
        </p:blipFill>
        <p:spPr>
          <a:xfrm>
            <a:off x="7023823" y="267629"/>
            <a:ext cx="4188315" cy="6023370"/>
          </a:xfrm>
          <a:prstGeom prst="rect">
            <a:avLst/>
          </a:prstGeom>
        </p:spPr>
      </p:pic>
    </p:spTree>
    <p:extLst>
      <p:ext uri="{BB962C8B-B14F-4D97-AF65-F5344CB8AC3E}">
        <p14:creationId xmlns:p14="http://schemas.microsoft.com/office/powerpoint/2010/main" val="35074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371600" y="245327"/>
            <a:ext cx="4447786" cy="6266985"/>
          </a:xfrm>
        </p:spPr>
        <p:txBody>
          <a:bodyPr>
            <a:normAutofit lnSpcReduction="10000"/>
          </a:bodyPr>
          <a:lstStyle/>
          <a:p>
            <a:pPr algn="just"/>
            <a:r>
              <a:rPr lang="tr-TR" dirty="0" err="1"/>
              <a:t>Depolarizaston</a:t>
            </a:r>
            <a:r>
              <a:rPr lang="tr-TR" dirty="0"/>
              <a:t> dalgası B elektrotuna doğru ilerlerken, A elektrotunun altında </a:t>
            </a:r>
            <a:r>
              <a:rPr lang="tr-TR" dirty="0" err="1"/>
              <a:t>repolarizasyon</a:t>
            </a:r>
            <a:r>
              <a:rPr lang="tr-TR" dirty="0"/>
              <a:t> oluşur ve her iki elektrot da yine pozitif yükleri gördüklerinden hem galvanometre göstergesi hem de kaydedilen eğri başlangıç noktasına döner. </a:t>
            </a:r>
          </a:p>
          <a:p>
            <a:pPr algn="just"/>
            <a:r>
              <a:rPr lang="tr-TR" dirty="0" err="1"/>
              <a:t>İmpuls</a:t>
            </a:r>
            <a:r>
              <a:rPr lang="tr-TR" dirty="0"/>
              <a:t> B elektrotuna ulaştığında burası negatif kılındığından bir potansiyel fark oluşur ve galvanometrede birincinin tersi yönde bir sapma ve aksiyon potansiyeli eğrisinde de öncekinin tersi biçiminde aşağı doğru çizilir. </a:t>
            </a:r>
            <a:r>
              <a:rPr lang="tr-TR" dirty="0" err="1"/>
              <a:t>Depolarizasyon</a:t>
            </a:r>
            <a:r>
              <a:rPr lang="tr-TR" dirty="0"/>
              <a:t> dalgası bu B elektrotunu da aştığında yine A ve B elektrotları pozitif yükleri gördüğünden galvanometre ve eğri başlangıçtaki durumuna döner. Yani galvanometre göstergesi sıfırı gösterir, eğri yukarı çıkar ve </a:t>
            </a:r>
            <a:r>
              <a:rPr lang="tr-TR" dirty="0" err="1"/>
              <a:t>izoelektrik</a:t>
            </a:r>
            <a:r>
              <a:rPr lang="tr-TR" dirty="0"/>
              <a:t> çizgi düzeyine gelir.</a:t>
            </a:r>
          </a:p>
          <a:p>
            <a:endParaRPr lang="tr-TR" dirty="0"/>
          </a:p>
        </p:txBody>
      </p:sp>
      <p:pic>
        <p:nvPicPr>
          <p:cNvPr id="5" name="Resim 4"/>
          <p:cNvPicPr>
            <a:picLocks noChangeAspect="1"/>
          </p:cNvPicPr>
          <p:nvPr/>
        </p:nvPicPr>
        <p:blipFill>
          <a:blip r:embed="rId2"/>
          <a:stretch>
            <a:fillRect/>
          </a:stretch>
        </p:blipFill>
        <p:spPr>
          <a:xfrm>
            <a:off x="6867705" y="245326"/>
            <a:ext cx="4188315" cy="6266985"/>
          </a:xfrm>
          <a:prstGeom prst="rect">
            <a:avLst/>
          </a:prstGeom>
        </p:spPr>
      </p:pic>
    </p:spTree>
    <p:extLst>
      <p:ext uri="{BB962C8B-B14F-4D97-AF65-F5344CB8AC3E}">
        <p14:creationId xmlns:p14="http://schemas.microsoft.com/office/powerpoint/2010/main" val="75854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9373" y="611660"/>
            <a:ext cx="9601200" cy="1485900"/>
          </a:xfrm>
        </p:spPr>
        <p:txBody>
          <a:bodyPr/>
          <a:lstStyle/>
          <a:p>
            <a:pPr algn="ctr"/>
            <a:r>
              <a:rPr lang="tr-TR" b="1"/>
              <a:t>Uyaranın </a:t>
            </a:r>
            <a:r>
              <a:rPr lang="tr-TR" b="1" dirty="0"/>
              <a:t>yayılmasıyla ilgili temel kavramlar</a:t>
            </a:r>
            <a:endParaRPr lang="tr-TR" dirty="0"/>
          </a:p>
        </p:txBody>
      </p:sp>
      <p:sp>
        <p:nvSpPr>
          <p:cNvPr id="5" name="Dikdörtgen 4"/>
          <p:cNvSpPr/>
          <p:nvPr/>
        </p:nvSpPr>
        <p:spPr>
          <a:xfrm>
            <a:off x="1161536" y="2097560"/>
            <a:ext cx="7424904" cy="2554545"/>
          </a:xfrm>
          <a:prstGeom prst="rect">
            <a:avLst/>
          </a:prstGeom>
        </p:spPr>
        <p:txBody>
          <a:bodyPr wrap="square">
            <a:spAutoFit/>
          </a:bodyPr>
          <a:lstStyle/>
          <a:p>
            <a:pPr algn="just">
              <a:spcAft>
                <a:spcPts val="0"/>
              </a:spcAft>
            </a:pPr>
            <a:r>
              <a:rPr lang="tr-TR" sz="2000" b="1" u="sng" dirty="0">
                <a:ea typeface="Times New Roman" panose="02020603050405020304" pitchFamily="18" charset="0"/>
              </a:rPr>
              <a:t>Eşik uyaran:</a:t>
            </a:r>
            <a:r>
              <a:rPr lang="tr-TR" sz="2000" b="1" dirty="0">
                <a:ea typeface="Times New Roman" panose="02020603050405020304" pitchFamily="18" charset="0"/>
              </a:rPr>
              <a:t> </a:t>
            </a:r>
            <a:r>
              <a:rPr lang="tr-TR" sz="2000" dirty="0">
                <a:ea typeface="Times New Roman" panose="02020603050405020304" pitchFamily="18" charset="0"/>
              </a:rPr>
              <a:t>Bir sinir veya kası uyarabilen en küçük akım şiddetine </a:t>
            </a:r>
            <a:r>
              <a:rPr lang="tr-TR" sz="2000" b="1" dirty="0" err="1">
                <a:ea typeface="Times New Roman" panose="02020603050405020304" pitchFamily="18" charset="0"/>
              </a:rPr>
              <a:t>reobaz</a:t>
            </a:r>
            <a:r>
              <a:rPr lang="tr-TR" sz="2000" b="1" dirty="0">
                <a:ea typeface="Times New Roman" panose="02020603050405020304" pitchFamily="18" charset="0"/>
              </a:rPr>
              <a:t> (eşik değer)</a:t>
            </a:r>
            <a:r>
              <a:rPr lang="tr-TR" sz="2000" dirty="0">
                <a:ea typeface="Times New Roman" panose="02020603050405020304" pitchFamily="18" charset="0"/>
              </a:rPr>
              <a:t> denir. </a:t>
            </a:r>
          </a:p>
          <a:p>
            <a:pPr algn="just">
              <a:spcAft>
                <a:spcPts val="0"/>
              </a:spcAft>
            </a:pPr>
            <a:r>
              <a:rPr lang="tr-TR" sz="2000" dirty="0">
                <a:ea typeface="Times New Roman" panose="02020603050405020304" pitchFamily="18" charset="0"/>
              </a:rPr>
              <a:t>Yalıtılmış tek hücrede uyaranın şiddeti eşik uyaran adı verilen bu değere ulaşmadıkça aksiyon potansiyeli oluşmaz. Diğer yandan elektriksel uyarım uygulanması durumlarında akımın uygulanma süresi küçüldükçe eşik akım şiddeti yükselir. Ancak bundan da küçük akım şiddetleri, uygulama süreleri ne kadar uzun olursa olsun aksiyon potansiyeli oluşturamazlar.</a:t>
            </a:r>
            <a:endParaRPr lang="tr-TR" sz="2000" dirty="0">
              <a:effectLst/>
              <a:ea typeface="Times New Roman" panose="02020603050405020304" pitchFamily="18" charset="0"/>
            </a:endParaRPr>
          </a:p>
        </p:txBody>
      </p:sp>
      <p:sp>
        <p:nvSpPr>
          <p:cNvPr id="6" name="Dikdörtgen 5"/>
          <p:cNvSpPr/>
          <p:nvPr/>
        </p:nvSpPr>
        <p:spPr>
          <a:xfrm>
            <a:off x="1161534" y="4776353"/>
            <a:ext cx="10699264" cy="1323439"/>
          </a:xfrm>
          <a:prstGeom prst="rect">
            <a:avLst/>
          </a:prstGeom>
        </p:spPr>
        <p:txBody>
          <a:bodyPr wrap="square">
            <a:spAutoFit/>
          </a:bodyPr>
          <a:lstStyle/>
          <a:p>
            <a:pPr algn="just">
              <a:spcAft>
                <a:spcPts val="0"/>
              </a:spcAft>
            </a:pPr>
            <a:r>
              <a:rPr lang="tr-TR" sz="2000" b="1" u="sng" dirty="0">
                <a:ea typeface="Times New Roman" panose="02020603050405020304" pitchFamily="18" charset="0"/>
              </a:rPr>
              <a:t>Kronaksi: </a:t>
            </a:r>
            <a:r>
              <a:rPr lang="tr-TR" sz="2000" dirty="0" err="1">
                <a:ea typeface="Times New Roman" panose="02020603050405020304" pitchFamily="18" charset="0"/>
              </a:rPr>
              <a:t>Reobazın</a:t>
            </a:r>
            <a:r>
              <a:rPr lang="tr-TR" sz="2000" dirty="0">
                <a:ea typeface="Times New Roman" panose="02020603050405020304" pitchFamily="18" charset="0"/>
              </a:rPr>
              <a:t>, iki misli şiddette akım uygulanınca bunun hücreyi uyarabilmesi için gerekli süreye kronaksi denir. </a:t>
            </a:r>
          </a:p>
          <a:p>
            <a:pPr algn="just">
              <a:spcAft>
                <a:spcPts val="0"/>
              </a:spcAft>
            </a:pPr>
            <a:r>
              <a:rPr lang="tr-TR" sz="2000" dirty="0">
                <a:ea typeface="Times New Roman" panose="02020603050405020304" pitchFamily="18" charset="0"/>
              </a:rPr>
              <a:t>Bu kavram </a:t>
            </a:r>
            <a:r>
              <a:rPr lang="tr-TR" sz="2000" dirty="0" err="1">
                <a:ea typeface="Times New Roman" panose="02020603050405020304" pitchFamily="18" charset="0"/>
              </a:rPr>
              <a:t>uyarılabilirliğin</a:t>
            </a:r>
            <a:r>
              <a:rPr lang="tr-TR" sz="2000" dirty="0">
                <a:ea typeface="Times New Roman" panose="02020603050405020304" pitchFamily="18" charset="0"/>
              </a:rPr>
              <a:t> bir ölçüsü sayılmaktadır ve kronaksisi düşük olan liflerin </a:t>
            </a:r>
            <a:r>
              <a:rPr lang="tr-TR" sz="2000" dirty="0" err="1">
                <a:ea typeface="Times New Roman" panose="02020603050405020304" pitchFamily="18" charset="0"/>
              </a:rPr>
              <a:t>uyarılabilirliği</a:t>
            </a:r>
            <a:r>
              <a:rPr lang="tr-TR" sz="2000" dirty="0">
                <a:ea typeface="Times New Roman" panose="02020603050405020304" pitchFamily="18" charset="0"/>
              </a:rPr>
              <a:t> yüksektir.</a:t>
            </a:r>
            <a:endParaRPr lang="tr-TR" sz="2000" dirty="0">
              <a:effectLst/>
              <a:ea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672314" y="2097560"/>
            <a:ext cx="3188484" cy="2389839"/>
          </a:xfrm>
          <a:prstGeom prst="rect">
            <a:avLst/>
          </a:prstGeom>
        </p:spPr>
      </p:pic>
    </p:spTree>
    <p:extLst>
      <p:ext uri="{BB962C8B-B14F-4D97-AF65-F5344CB8AC3E}">
        <p14:creationId xmlns:p14="http://schemas.microsoft.com/office/powerpoint/2010/main" val="15488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73301" y="244476"/>
            <a:ext cx="7802563" cy="5851525"/>
          </a:xfrm>
        </p:spPr>
      </p:pic>
    </p:spTree>
    <p:extLst>
      <p:ext uri="{BB962C8B-B14F-4D97-AF65-F5344CB8AC3E}">
        <p14:creationId xmlns:p14="http://schemas.microsoft.com/office/powerpoint/2010/main" val="292842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273205"/>
            <a:ext cx="9601200" cy="1485900"/>
          </a:xfrm>
        </p:spPr>
        <p:txBody>
          <a:bodyPr/>
          <a:lstStyle/>
          <a:p>
            <a:pPr algn="ctr"/>
            <a:r>
              <a:rPr lang="tr-TR" u="sng" dirty="0"/>
              <a:t>Hep ya da hiç yasası</a:t>
            </a:r>
            <a:endParaRPr lang="tr-TR" dirty="0"/>
          </a:p>
        </p:txBody>
      </p:sp>
      <p:sp>
        <p:nvSpPr>
          <p:cNvPr id="5" name="Dikdörtgen 4"/>
          <p:cNvSpPr/>
          <p:nvPr/>
        </p:nvSpPr>
        <p:spPr>
          <a:xfrm>
            <a:off x="1371600" y="1016155"/>
            <a:ext cx="10305535" cy="3170099"/>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sz="2000" dirty="0">
                <a:ea typeface="Times New Roman" panose="02020603050405020304" pitchFamily="18" charset="0"/>
              </a:rPr>
              <a:t>Bir sinir/kas uyarıldığı zaman </a:t>
            </a:r>
            <a:r>
              <a:rPr lang="tr-TR" sz="2000" dirty="0" err="1">
                <a:ea typeface="Times New Roman" panose="02020603050405020304" pitchFamily="18" charset="0"/>
              </a:rPr>
              <a:t>impuls</a:t>
            </a:r>
            <a:r>
              <a:rPr lang="tr-TR" sz="2000" dirty="0">
                <a:ea typeface="Times New Roman" panose="02020603050405020304" pitchFamily="18" charset="0"/>
              </a:rPr>
              <a:t> meydana gelir yani hücrede potansiyel değişikliği olur. Sinir veya kas hücresi eşik değerden daha az bir akım şiddetindeki bir akımla uyarılmaya çalışılırsa uyarıma cevap vermediği görülür. </a:t>
            </a:r>
          </a:p>
          <a:p>
            <a:pPr marL="342900" indent="-342900" algn="just">
              <a:spcAft>
                <a:spcPts val="0"/>
              </a:spcAft>
              <a:buFont typeface="Arial" panose="020B0604020202020204" pitchFamily="34" charset="0"/>
              <a:buChar char="•"/>
            </a:pPr>
            <a:r>
              <a:rPr lang="tr-TR" sz="2000" dirty="0">
                <a:ea typeface="Times New Roman" panose="02020603050405020304" pitchFamily="18" charset="0"/>
              </a:rPr>
              <a:t>Eşik değerdeki bir akım şiddeti ile uyarılınca cevap verir. Meydana gelen bu potansiyel değişikliğine aksiyon potansiyeli denir. Böyle tek bir hücre eşik değerden daha şiddetli bir akımla uyarılırsa bile oluşan aksiyon potansiyelinin yüksekliği artmaz.</a:t>
            </a:r>
          </a:p>
          <a:p>
            <a:pPr marL="342900" indent="-342900" algn="just">
              <a:spcAft>
                <a:spcPts val="0"/>
              </a:spcAft>
              <a:buFont typeface="Arial" panose="020B0604020202020204" pitchFamily="34" charset="0"/>
              <a:buChar char="•"/>
            </a:pPr>
            <a:r>
              <a:rPr lang="tr-TR" sz="2000" dirty="0">
                <a:ea typeface="Times New Roman" panose="02020603050405020304" pitchFamily="18" charset="0"/>
              </a:rPr>
              <a:t>Sonuç olarak, uyarılabilir bir hücre (sinir veya kas) eşik değerden az şiddette akıma cevap vermiyor; eşik değerde uyarıma tüm kuvvetiyle cevap veriyor ve akımın şiddeti arttırılsa da elde edilen cevap artmıyorsa bu </a:t>
            </a:r>
            <a:r>
              <a:rPr lang="tr-TR" sz="2000" b="1" dirty="0">
                <a:ea typeface="Times New Roman" panose="02020603050405020304" pitchFamily="18" charset="0"/>
              </a:rPr>
              <a:t>olaya hep ya da hiç yasası </a:t>
            </a:r>
            <a:r>
              <a:rPr lang="tr-TR" sz="2000" dirty="0">
                <a:ea typeface="Times New Roman" panose="02020603050405020304" pitchFamily="18" charset="0"/>
              </a:rPr>
              <a:t>denir. </a:t>
            </a:r>
          </a:p>
          <a:p>
            <a:pPr marL="342900" indent="-342900" algn="just">
              <a:spcAft>
                <a:spcPts val="0"/>
              </a:spcAft>
              <a:buFont typeface="Arial" panose="020B0604020202020204" pitchFamily="34" charset="0"/>
              <a:buChar char="•"/>
            </a:pPr>
            <a:r>
              <a:rPr lang="tr-TR" sz="2000" dirty="0">
                <a:ea typeface="Times New Roman" panose="02020603050405020304" pitchFamily="18" charset="0"/>
              </a:rPr>
              <a:t>Tek bir sinir teli, tek bir kas hücresi ve kalp kası bütünüyle bu yasaya uyar.</a:t>
            </a:r>
            <a:endParaRPr lang="tr-TR" sz="2000" dirty="0"/>
          </a:p>
        </p:txBody>
      </p:sp>
      <p:pic>
        <p:nvPicPr>
          <p:cNvPr id="3" name="Resim 2"/>
          <p:cNvPicPr>
            <a:picLocks noChangeAspect="1"/>
          </p:cNvPicPr>
          <p:nvPr/>
        </p:nvPicPr>
        <p:blipFill>
          <a:blip r:embed="rId2"/>
          <a:stretch>
            <a:fillRect/>
          </a:stretch>
        </p:blipFill>
        <p:spPr>
          <a:xfrm>
            <a:off x="3258059" y="4120659"/>
            <a:ext cx="5828281" cy="2737341"/>
          </a:xfrm>
          <a:prstGeom prst="rect">
            <a:avLst/>
          </a:prstGeom>
        </p:spPr>
      </p:pic>
    </p:spTree>
    <p:extLst>
      <p:ext uri="{BB962C8B-B14F-4D97-AF65-F5344CB8AC3E}">
        <p14:creationId xmlns:p14="http://schemas.microsoft.com/office/powerpoint/2010/main" val="180966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Aksiyon potansiyeli ile ilgili tanımlar</a:t>
            </a:r>
            <a:br>
              <a:rPr lang="tr-TR" dirty="0"/>
            </a:br>
            <a:endParaRPr lang="tr-TR" dirty="0"/>
          </a:p>
        </p:txBody>
      </p:sp>
      <p:sp>
        <p:nvSpPr>
          <p:cNvPr id="3" name="İçerik Yer Tutucusu 2"/>
          <p:cNvSpPr>
            <a:spLocks noGrp="1"/>
          </p:cNvSpPr>
          <p:nvPr>
            <p:ph sz="half" idx="1"/>
          </p:nvPr>
        </p:nvSpPr>
        <p:spPr/>
        <p:txBody>
          <a:bodyPr/>
          <a:lstStyle/>
          <a:p>
            <a:pPr algn="just"/>
            <a:r>
              <a:rPr lang="tr-TR" dirty="0"/>
              <a:t>Zar potansiyelinin </a:t>
            </a:r>
            <a:r>
              <a:rPr lang="tr-TR" dirty="0" err="1"/>
              <a:t>dinlenim</a:t>
            </a:r>
            <a:r>
              <a:rPr lang="tr-TR" dirty="0"/>
              <a:t> değerinden daha pozitif potansiyellere doğru her türlü değişimine </a:t>
            </a:r>
            <a:r>
              <a:rPr lang="tr-TR" b="1" dirty="0" err="1"/>
              <a:t>depolarizasyon</a:t>
            </a:r>
            <a:r>
              <a:rPr lang="tr-TR" dirty="0"/>
              <a:t>, tekrar </a:t>
            </a:r>
            <a:r>
              <a:rPr lang="tr-TR" dirty="0" err="1"/>
              <a:t>dinlenim</a:t>
            </a:r>
            <a:r>
              <a:rPr lang="tr-TR" dirty="0"/>
              <a:t> potansiyeline dönüşüne </a:t>
            </a:r>
            <a:r>
              <a:rPr lang="tr-TR" b="1" dirty="0" err="1"/>
              <a:t>repolarizasyon</a:t>
            </a:r>
            <a:r>
              <a:rPr lang="tr-TR" dirty="0"/>
              <a:t>, </a:t>
            </a:r>
            <a:r>
              <a:rPr lang="tr-TR" dirty="0" err="1"/>
              <a:t>dinlenim</a:t>
            </a:r>
            <a:r>
              <a:rPr lang="tr-TR" dirty="0"/>
              <a:t> potansiyellerinden daha negatif potansiyele gidiş ise </a:t>
            </a:r>
            <a:r>
              <a:rPr lang="tr-TR" b="1" dirty="0" err="1"/>
              <a:t>hiperpolarizasyon</a:t>
            </a:r>
            <a:r>
              <a:rPr lang="tr-TR" dirty="0"/>
              <a:t> olarak adlandırılır.</a:t>
            </a:r>
          </a:p>
          <a:p>
            <a:endParaRPr lang="tr-TR" dirty="0"/>
          </a:p>
        </p:txBody>
      </p:sp>
      <p:pic>
        <p:nvPicPr>
          <p:cNvPr id="5" name="Resim 4"/>
          <p:cNvPicPr>
            <a:picLocks noChangeAspect="1"/>
          </p:cNvPicPr>
          <p:nvPr/>
        </p:nvPicPr>
        <p:blipFill>
          <a:blip r:embed="rId2"/>
          <a:stretch>
            <a:fillRect/>
          </a:stretch>
        </p:blipFill>
        <p:spPr>
          <a:xfrm>
            <a:off x="6696658" y="2029522"/>
            <a:ext cx="4105275" cy="3200400"/>
          </a:xfrm>
          <a:prstGeom prst="rect">
            <a:avLst/>
          </a:prstGeom>
        </p:spPr>
      </p:pic>
    </p:spTree>
    <p:extLst>
      <p:ext uri="{BB962C8B-B14F-4D97-AF65-F5344CB8AC3E}">
        <p14:creationId xmlns:p14="http://schemas.microsoft.com/office/powerpoint/2010/main" val="343128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Merdiven olayı</a:t>
            </a:r>
          </a:p>
        </p:txBody>
      </p:sp>
      <p:sp>
        <p:nvSpPr>
          <p:cNvPr id="3" name="İçerik Yer Tutucusu 2"/>
          <p:cNvSpPr>
            <a:spLocks noGrp="1"/>
          </p:cNvSpPr>
          <p:nvPr>
            <p:ph sz="half" idx="1"/>
          </p:nvPr>
        </p:nvSpPr>
        <p:spPr>
          <a:xfrm>
            <a:off x="1182029" y="1398896"/>
            <a:ext cx="10571356" cy="3581401"/>
          </a:xfrm>
        </p:spPr>
        <p:txBody>
          <a:bodyPr>
            <a:noAutofit/>
          </a:bodyPr>
          <a:lstStyle/>
          <a:p>
            <a:r>
              <a:rPr lang="tr-TR" dirty="0"/>
              <a:t>Birçok sinir telinin bir araya gelmesiyle meydana gelmiş bir sinir kordonu veya birçok kas telinden meydana gelmiş bir kas kitlesi hep ya da hiç yasasına uymaz.</a:t>
            </a:r>
          </a:p>
          <a:p>
            <a:r>
              <a:rPr lang="tr-TR" dirty="0"/>
              <a:t>Çünkü her sinir veya kas telinin uyarılma eşiği aynı değildir. </a:t>
            </a:r>
          </a:p>
          <a:p>
            <a:endParaRPr lang="tr-TR" dirty="0"/>
          </a:p>
          <a:p>
            <a:endParaRPr lang="tr-TR" dirty="0"/>
          </a:p>
          <a:p>
            <a:endParaRPr lang="tr-TR" dirty="0"/>
          </a:p>
          <a:p>
            <a:endParaRPr lang="tr-TR" dirty="0"/>
          </a:p>
          <a:p>
            <a:endParaRPr lang="tr-TR" dirty="0"/>
          </a:p>
          <a:p>
            <a:r>
              <a:rPr lang="tr-TR" dirty="0"/>
              <a:t>Belirli bir şiddetteki akım önce kolay uyarılabilen sinir veya kas tellerini uyarır, eşik değeri daha yüksek telleri uyarmaz. Elektrik akımının şiddeti arttırıldıkça uyarıla bilen liflerin sayısı artar ve cevap daha kuvvetli olur. Nihayet uyarma şiddeti bütün lifleri uyarabilecek düzeye ulaşınca bütün sinir ve kas telleri uyarılarak en yüksek cevap elde edilir. Bundan sonra uyarımın şiddeti arttırılsa da reaksiyon şiddeti aynı kalır. Bu olaya merdiven olayı denir.</a:t>
            </a:r>
          </a:p>
        </p:txBody>
      </p:sp>
      <p:pic>
        <p:nvPicPr>
          <p:cNvPr id="5" name="Resim 4"/>
          <p:cNvPicPr>
            <a:picLocks noChangeAspect="1"/>
          </p:cNvPicPr>
          <p:nvPr/>
        </p:nvPicPr>
        <p:blipFill>
          <a:blip r:embed="rId2"/>
          <a:stretch>
            <a:fillRect/>
          </a:stretch>
        </p:blipFill>
        <p:spPr>
          <a:xfrm>
            <a:off x="2344312" y="2884796"/>
            <a:ext cx="2838450" cy="1609725"/>
          </a:xfrm>
          <a:prstGeom prst="rect">
            <a:avLst/>
          </a:prstGeom>
        </p:spPr>
      </p:pic>
      <p:pic>
        <p:nvPicPr>
          <p:cNvPr id="6" name="Resim 5"/>
          <p:cNvPicPr>
            <a:picLocks noChangeAspect="1"/>
          </p:cNvPicPr>
          <p:nvPr/>
        </p:nvPicPr>
        <p:blipFill>
          <a:blip r:embed="rId3"/>
          <a:stretch>
            <a:fillRect/>
          </a:stretch>
        </p:blipFill>
        <p:spPr>
          <a:xfrm>
            <a:off x="6936059" y="2884796"/>
            <a:ext cx="3143017" cy="1619890"/>
          </a:xfrm>
          <a:prstGeom prst="rect">
            <a:avLst/>
          </a:prstGeom>
        </p:spPr>
      </p:pic>
    </p:spTree>
    <p:extLst>
      <p:ext uri="{BB962C8B-B14F-4D97-AF65-F5344CB8AC3E}">
        <p14:creationId xmlns:p14="http://schemas.microsoft.com/office/powerpoint/2010/main" val="12171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Refrakter</a:t>
            </a:r>
            <a:r>
              <a:rPr lang="tr-TR" dirty="0"/>
              <a:t> dönem</a:t>
            </a:r>
          </a:p>
        </p:txBody>
      </p:sp>
      <p:sp>
        <p:nvSpPr>
          <p:cNvPr id="3" name="İçerik Yer Tutucusu 2"/>
          <p:cNvSpPr>
            <a:spLocks noGrp="1"/>
          </p:cNvSpPr>
          <p:nvPr>
            <p:ph sz="half" idx="1"/>
          </p:nvPr>
        </p:nvSpPr>
        <p:spPr/>
        <p:txBody>
          <a:bodyPr>
            <a:normAutofit fontScale="85000" lnSpcReduction="20000"/>
          </a:bodyPr>
          <a:lstStyle/>
          <a:p>
            <a:pPr algn="just"/>
            <a:r>
              <a:rPr lang="tr-TR" dirty="0"/>
              <a:t>Uyarılabilir bir lifin belirli bir bölgesinde aksiyon potansiyeli oluşurken, ikinci bir uyaran şiddeti ne olursa olsun bu bölgede aynı anda bir başka aksiyon potansiyeli oluşturamaz. </a:t>
            </a:r>
          </a:p>
          <a:p>
            <a:pPr algn="just"/>
            <a:r>
              <a:rPr lang="tr-TR" dirty="0"/>
              <a:t>Aksiyon potansiyeli süresinden biraz uzun olan, lifin hiç uyarılmadığı bu döneme </a:t>
            </a:r>
            <a:r>
              <a:rPr lang="tr-TR" dirty="0" err="1"/>
              <a:t>refrakter</a:t>
            </a:r>
            <a:r>
              <a:rPr lang="tr-TR" dirty="0"/>
              <a:t> dönem denir. </a:t>
            </a:r>
          </a:p>
          <a:p>
            <a:pPr algn="just"/>
            <a:r>
              <a:rPr lang="tr-TR" dirty="0" err="1"/>
              <a:t>Refrakter</a:t>
            </a:r>
            <a:r>
              <a:rPr lang="tr-TR" dirty="0"/>
              <a:t> dönem bir aksonun ardışık aksiyon potansiyeli oluşturma frekansına sınır getirir. </a:t>
            </a:r>
          </a:p>
          <a:p>
            <a:pPr algn="just"/>
            <a:r>
              <a:rPr lang="tr-TR" dirty="0"/>
              <a:t>Memeli hayvanlarda sinir liflerinin çoğu aksiyon potansiyellerini 1000 </a:t>
            </a:r>
            <a:r>
              <a:rPr lang="tr-TR" dirty="0" err="1"/>
              <a:t>Hz’den</a:t>
            </a:r>
            <a:r>
              <a:rPr lang="tr-TR" dirty="0"/>
              <a:t> daha yüksek frekansta iletemez.</a:t>
            </a:r>
          </a:p>
          <a:p>
            <a:endParaRPr lang="tr-TR" dirty="0"/>
          </a:p>
        </p:txBody>
      </p:sp>
      <p:sp>
        <p:nvSpPr>
          <p:cNvPr id="4" name="İçerik Yer Tutucusu 3"/>
          <p:cNvSpPr>
            <a:spLocks noGrp="1"/>
          </p:cNvSpPr>
          <p:nvPr>
            <p:ph sz="half" idx="2"/>
          </p:nvPr>
        </p:nvSpPr>
        <p:spPr/>
        <p:txBody>
          <a:bodyPr>
            <a:normAutofit fontScale="85000" lnSpcReduction="20000"/>
          </a:bodyPr>
          <a:lstStyle/>
          <a:p>
            <a:endParaRPr lang="tr-TR"/>
          </a:p>
        </p:txBody>
      </p:sp>
      <p:pic>
        <p:nvPicPr>
          <p:cNvPr id="5" name="Resim 4"/>
          <p:cNvPicPr>
            <a:picLocks noChangeAspect="1"/>
          </p:cNvPicPr>
          <p:nvPr/>
        </p:nvPicPr>
        <p:blipFill>
          <a:blip r:embed="rId2"/>
          <a:stretch>
            <a:fillRect/>
          </a:stretch>
        </p:blipFill>
        <p:spPr>
          <a:xfrm>
            <a:off x="6324405" y="2116348"/>
            <a:ext cx="5001403" cy="3751052"/>
          </a:xfrm>
          <a:prstGeom prst="rect">
            <a:avLst/>
          </a:prstGeom>
        </p:spPr>
      </p:pic>
    </p:spTree>
    <p:extLst>
      <p:ext uri="{BB962C8B-B14F-4D97-AF65-F5344CB8AC3E}">
        <p14:creationId xmlns:p14="http://schemas.microsoft.com/office/powerpoint/2010/main" val="198113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Monofazik</a:t>
            </a:r>
            <a:r>
              <a:rPr lang="tr-TR" dirty="0"/>
              <a:t> (tek fazlı) ve </a:t>
            </a:r>
            <a:r>
              <a:rPr lang="tr-TR" dirty="0" err="1"/>
              <a:t>difazik</a:t>
            </a:r>
            <a:r>
              <a:rPr lang="tr-TR" dirty="0"/>
              <a:t> (iki fazlı) aksiyon potansiyelleri</a:t>
            </a:r>
          </a:p>
        </p:txBody>
      </p:sp>
      <p:sp>
        <p:nvSpPr>
          <p:cNvPr id="3" name="İçerik Yer Tutucusu 2"/>
          <p:cNvSpPr>
            <a:spLocks noGrp="1"/>
          </p:cNvSpPr>
          <p:nvPr>
            <p:ph sz="half" idx="1"/>
          </p:nvPr>
        </p:nvSpPr>
        <p:spPr/>
        <p:txBody>
          <a:bodyPr>
            <a:normAutofit lnSpcReduction="10000"/>
          </a:bodyPr>
          <a:lstStyle/>
          <a:p>
            <a:r>
              <a:rPr lang="tr-TR" dirty="0"/>
              <a:t>Kaydedici elektrotları uygulama biçimine göre </a:t>
            </a:r>
            <a:r>
              <a:rPr lang="tr-TR" dirty="0" err="1"/>
              <a:t>monofazik</a:t>
            </a:r>
            <a:r>
              <a:rPr lang="tr-TR" dirty="0"/>
              <a:t> ve </a:t>
            </a:r>
            <a:r>
              <a:rPr lang="tr-TR" dirty="0" err="1"/>
              <a:t>difazik</a:t>
            </a:r>
            <a:r>
              <a:rPr lang="tr-TR" dirty="0"/>
              <a:t> aksiyon potansiyeller kaydedilir.</a:t>
            </a:r>
          </a:p>
          <a:p>
            <a:endParaRPr lang="tr-TR" dirty="0"/>
          </a:p>
          <a:p>
            <a:r>
              <a:rPr lang="tr-TR" dirty="0" err="1"/>
              <a:t>Monofazik</a:t>
            </a:r>
            <a:r>
              <a:rPr lang="tr-TR" dirty="0"/>
              <a:t> aksiyon </a:t>
            </a:r>
            <a:r>
              <a:rPr lang="tr-TR" dirty="0" err="1"/>
              <a:t>potansiteli</a:t>
            </a:r>
            <a:r>
              <a:rPr lang="tr-TR" dirty="0"/>
              <a:t> eğrisi elde etmek için elektrotlardan biri kas ya da sinir telinin sağlam kesimi üzerine, diğeri ise içine ya da zedelenmiş veya kesilmiş bölgesine konur. Bu durumda galvanometrede -90 </a:t>
            </a:r>
            <a:r>
              <a:rPr lang="tr-TR" dirty="0" err="1"/>
              <a:t>mV’luk</a:t>
            </a:r>
            <a:r>
              <a:rPr lang="tr-TR" dirty="0"/>
              <a:t> zar potansiyeli belirtecek biçimde bir sapma izlenir. </a:t>
            </a:r>
          </a:p>
        </p:txBody>
      </p:sp>
      <p:pic>
        <p:nvPicPr>
          <p:cNvPr id="5" name="Resim 4"/>
          <p:cNvPicPr>
            <a:picLocks noChangeAspect="1"/>
          </p:cNvPicPr>
          <p:nvPr/>
        </p:nvPicPr>
        <p:blipFill>
          <a:blip r:embed="rId2"/>
          <a:stretch>
            <a:fillRect/>
          </a:stretch>
        </p:blipFill>
        <p:spPr>
          <a:xfrm>
            <a:off x="6754197" y="1990818"/>
            <a:ext cx="4597744" cy="4171762"/>
          </a:xfrm>
          <a:prstGeom prst="rect">
            <a:avLst/>
          </a:prstGeom>
        </p:spPr>
      </p:pic>
    </p:spTree>
    <p:extLst>
      <p:ext uri="{BB962C8B-B14F-4D97-AF65-F5344CB8AC3E}">
        <p14:creationId xmlns:p14="http://schemas.microsoft.com/office/powerpoint/2010/main" val="426191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371600" y="356839"/>
            <a:ext cx="4447786" cy="6400800"/>
          </a:xfrm>
        </p:spPr>
        <p:txBody>
          <a:bodyPr>
            <a:normAutofit lnSpcReduction="10000"/>
          </a:bodyPr>
          <a:lstStyle/>
          <a:p>
            <a:r>
              <a:rPr lang="tr-TR" dirty="0"/>
              <a:t>Hücre zedelenmemiş ucundan uyarıldığında oluşan </a:t>
            </a:r>
            <a:r>
              <a:rPr lang="tr-TR" dirty="0" err="1"/>
              <a:t>impuls</a:t>
            </a:r>
            <a:r>
              <a:rPr lang="tr-TR" dirty="0"/>
              <a:t> sağlam kesimdeki A elektrotunun altından geçerken burayı negatifleştirir ve iki elektrot (A, B) arasındaki potansiyel fark kaybolduğundan galvanometre göstergesi sıfıra yönelir.</a:t>
            </a:r>
          </a:p>
          <a:p>
            <a:r>
              <a:rPr lang="tr-TR" dirty="0"/>
              <a:t>Bundan sonra </a:t>
            </a:r>
            <a:r>
              <a:rPr lang="tr-TR" dirty="0" err="1"/>
              <a:t>impuls</a:t>
            </a:r>
            <a:r>
              <a:rPr lang="tr-TR" dirty="0"/>
              <a:t> ilerlemeye devam eder, A elektrotunu geçer ve bu elektrot altında oluşan </a:t>
            </a:r>
            <a:r>
              <a:rPr lang="tr-TR" dirty="0" err="1"/>
              <a:t>repolarizasyon</a:t>
            </a:r>
            <a:r>
              <a:rPr lang="tr-TR" dirty="0"/>
              <a:t> sonucu, iki elektrot arasında başlangıçtaki gibi bir elektriksel potansiyel farklılık oluşur. Başka bir deyişle A elektrotu pozitif, B elektrotu negatif yükleri görür ve galvanometre göstergesinin yine saptığı görülür. </a:t>
            </a:r>
          </a:p>
          <a:p>
            <a:r>
              <a:rPr lang="tr-TR" dirty="0" err="1"/>
              <a:t>İmpuls</a:t>
            </a:r>
            <a:r>
              <a:rPr lang="tr-TR" dirty="0"/>
              <a:t> </a:t>
            </a:r>
            <a:r>
              <a:rPr lang="tr-TR" dirty="0" err="1"/>
              <a:t>zedeli</a:t>
            </a:r>
            <a:r>
              <a:rPr lang="tr-TR" dirty="0"/>
              <a:t> kesimde B elektrotunun altında yani negatif yükler bulunan bölgede durur ve aksiyon potansiyeli </a:t>
            </a:r>
            <a:r>
              <a:rPr lang="tr-TR" dirty="0" err="1"/>
              <a:t>monofazik</a:t>
            </a:r>
            <a:r>
              <a:rPr lang="tr-TR" dirty="0"/>
              <a:t> olarak kaydedilmiş olur.</a:t>
            </a:r>
          </a:p>
          <a:p>
            <a:endParaRPr lang="tr-TR" dirty="0"/>
          </a:p>
        </p:txBody>
      </p:sp>
      <p:sp>
        <p:nvSpPr>
          <p:cNvPr id="4" name="İçerik Yer Tutucusu 3"/>
          <p:cNvSpPr>
            <a:spLocks noGrp="1"/>
          </p:cNvSpPr>
          <p:nvPr>
            <p:ph sz="half" idx="2"/>
          </p:nvPr>
        </p:nvSpPr>
        <p:spPr/>
        <p:txBody>
          <a:bodyPr>
            <a:normAutofit lnSpcReduction="10000"/>
          </a:bodyPr>
          <a:lstStyle/>
          <a:p>
            <a:endParaRPr lang="tr-TR"/>
          </a:p>
        </p:txBody>
      </p:sp>
      <p:pic>
        <p:nvPicPr>
          <p:cNvPr id="5" name="Resim 4"/>
          <p:cNvPicPr>
            <a:picLocks noChangeAspect="1"/>
          </p:cNvPicPr>
          <p:nvPr/>
        </p:nvPicPr>
        <p:blipFill>
          <a:blip r:embed="rId2"/>
          <a:stretch>
            <a:fillRect/>
          </a:stretch>
        </p:blipFill>
        <p:spPr>
          <a:xfrm>
            <a:off x="6525403" y="356839"/>
            <a:ext cx="4596782" cy="6055112"/>
          </a:xfrm>
          <a:prstGeom prst="rect">
            <a:avLst/>
          </a:prstGeom>
        </p:spPr>
      </p:pic>
    </p:spTree>
    <p:extLst>
      <p:ext uri="{BB962C8B-B14F-4D97-AF65-F5344CB8AC3E}">
        <p14:creationId xmlns:p14="http://schemas.microsoft.com/office/powerpoint/2010/main" val="403605061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TM10001105[[fn=kırpılmış]]</Template>
  <TotalTime>1941</TotalTime>
  <Words>825</Words>
  <Application>Microsoft Office PowerPoint</Application>
  <PresentationFormat>Geniş ekran</PresentationFormat>
  <Paragraphs>41</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Franklin Gothic Book</vt:lpstr>
      <vt:lpstr>Times New Roman</vt:lpstr>
      <vt:lpstr>Crop</vt:lpstr>
      <vt:lpstr>MEDİKAL FİZİK</vt:lpstr>
      <vt:lpstr>Uyaranın yayılmasıyla ilgili temel kavramlar</vt:lpstr>
      <vt:lpstr>PowerPoint Sunusu</vt:lpstr>
      <vt:lpstr>Hep ya da hiç yasası</vt:lpstr>
      <vt:lpstr>Aksiyon potansiyeli ile ilgili tanımlar </vt:lpstr>
      <vt:lpstr>Merdiven olayı</vt:lpstr>
      <vt:lpstr>Refrakter dönem</vt:lpstr>
      <vt:lpstr>Monofazik (tek fazlı) ve difazik (iki fazlı) aksiyon potansiyelleri</vt:lpstr>
      <vt:lpstr>PowerPoint Sunusu</vt:lpstr>
      <vt:lpstr>PowerPoint Sunusu</vt:lpstr>
      <vt:lpstr>PowerPoint Sunusu</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MEDİKAL FİZİK</dc:title>
  <dc:creator>Acer</dc:creator>
  <cp:lastModifiedBy>nailmert bıçakcı</cp:lastModifiedBy>
  <cp:revision>39</cp:revision>
  <dcterms:created xsi:type="dcterms:W3CDTF">2020-10-05T14:53:08Z</dcterms:created>
  <dcterms:modified xsi:type="dcterms:W3CDTF">2025-09-09T08:33:30Z</dcterms:modified>
</cp:coreProperties>
</file>