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6"/>
  </p:notesMasterIdLst>
  <p:handoutMasterIdLst>
    <p:handoutMasterId r:id="rId17"/>
  </p:handoutMasterIdLst>
  <p:sldIdLst>
    <p:sldId id="668" r:id="rId4"/>
    <p:sldId id="669" r:id="rId5"/>
    <p:sldId id="670" r:id="rId6"/>
    <p:sldId id="671" r:id="rId7"/>
    <p:sldId id="672" r:id="rId8"/>
    <p:sldId id="673" r:id="rId9"/>
    <p:sldId id="674" r:id="rId10"/>
    <p:sldId id="675" r:id="rId11"/>
    <p:sldId id="676" r:id="rId12"/>
    <p:sldId id="677" r:id="rId13"/>
    <p:sldId id="678" r:id="rId14"/>
    <p:sldId id="679"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47" autoAdjust="0"/>
    <p:restoredTop sz="94660"/>
  </p:normalViewPr>
  <p:slideViewPr>
    <p:cSldViewPr snapToGrid="0">
      <p:cViewPr varScale="1">
        <p:scale>
          <a:sx n="83" d="100"/>
          <a:sy n="83" d="100"/>
        </p:scale>
        <p:origin x="-1650"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12.02.2020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2/12/2020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2/12/2020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2/12/2020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2/12/2020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2/12/2020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2/12/2020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2/12/2020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2/12/2020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2/12/2020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2/12/2020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2/12/2020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2/12/2020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2/12/2020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2/12/2020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2/12/2020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2/12/2020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2/12/2020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2/12/2020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3537607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2/12/2020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2/12/2020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2/12/2020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2/12/2020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2/12/2020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2/12/2020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2/12/2020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2/12/2020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3" r:id="rId3"/>
    <p:sldLayoutId id="2147483694"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259080"/>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402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GAYRİMENKUL VE VARLIK DEĞERLEME II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Prof. Dr. </a:t>
            </a:r>
            <a:r>
              <a:rPr lang="en-US" sz="1600" b="1" dirty="0">
                <a:latin typeface="Arial" panose="020B0604020202020204" pitchFamily="34" charset="0"/>
                <a:ea typeface="Times New Roman" panose="02020603050405020304" pitchFamily="18" charset="0"/>
                <a:cs typeface="Arial" panose="020B0604020202020204" pitchFamily="34" charset="0"/>
              </a:rPr>
              <a:t>Harun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0" y="320828"/>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Özel Konular ve Uygulamaları, Değerleme Uzmanlığı ve Standartları</a:t>
            </a:r>
          </a:p>
        </p:txBody>
      </p:sp>
      <p:sp>
        <p:nvSpPr>
          <p:cNvPr id="2" name="Rectangle 1"/>
          <p:cNvSpPr/>
          <p:nvPr/>
        </p:nvSpPr>
        <p:spPr>
          <a:xfrm>
            <a:off x="114301" y="1269819"/>
            <a:ext cx="8343900" cy="2990562"/>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sz="2000" b="1" dirty="0"/>
              <a:t>Gayrimenkul Yatırım Projelerinin Değerleme İşlemleri</a:t>
            </a:r>
          </a:p>
          <a:p>
            <a:pPr marL="342900" indent="-342900" algn="just">
              <a:spcAft>
                <a:spcPts val="450"/>
              </a:spcAft>
              <a:buClr>
                <a:srgbClr val="503FAE"/>
              </a:buClr>
              <a:buFont typeface="Wingdings" panose="05000000000000000000" pitchFamily="2" charset="2"/>
              <a:buChar char="q"/>
            </a:pPr>
            <a:r>
              <a:rPr lang="tr-TR" sz="2000" dirty="0"/>
              <a:t>Ortalama Karlılık Oranı = Ortalama Net Kar / Ortalama Yatırım Tutarı</a:t>
            </a:r>
          </a:p>
          <a:p>
            <a:pPr marL="342900" indent="-342900" algn="just">
              <a:spcAft>
                <a:spcPts val="450"/>
              </a:spcAft>
              <a:buClr>
                <a:srgbClr val="503FAE"/>
              </a:buClr>
              <a:buFont typeface="Wingdings" panose="05000000000000000000" pitchFamily="2" charset="2"/>
              <a:buChar char="q"/>
            </a:pPr>
            <a:r>
              <a:rPr lang="tr-TR" sz="2000" dirty="0"/>
              <a:t>Yatırımcının bu yöntemi kullanarak elde ettiği sonuç beklediği karlılık oranından büyükse bu yatırımı yapabilir. Yatırımcının birden fazla yatırım seçeneği olduğu takdirde, yatırımcı her proje için hesapladığı karlılık oranlarından en yüksek orana sahip alternatifi seçer ya da karlılık oranlarını göz önünde bulundurarak alternatifleri öncelik sırasına koyar. Örneğin, K, L, M, N, O projelerinin karlılık oranları hesaplanmıştır ve bu alternatifler öncelik sırasına </a:t>
            </a:r>
            <a:r>
              <a:rPr lang="tr-TR" sz="2000" dirty="0" smtClean="0"/>
              <a:t>konmuştur (</a:t>
            </a:r>
            <a:r>
              <a:rPr lang="tr-TR" sz="2000" dirty="0" err="1" smtClean="0"/>
              <a:t>Sarıaslan</a:t>
            </a:r>
            <a:r>
              <a:rPr lang="tr-TR" sz="2000" dirty="0" smtClean="0"/>
              <a:t>, 2002).</a:t>
            </a:r>
            <a:endParaRPr lang="tr-TR" sz="2000" dirty="0"/>
          </a:p>
        </p:txBody>
      </p:sp>
      <p:graphicFrame>
        <p:nvGraphicFramePr>
          <p:cNvPr id="5" name="Tablo 4"/>
          <p:cNvGraphicFramePr>
            <a:graphicFrameLocks noGrp="1"/>
          </p:cNvGraphicFramePr>
          <p:nvPr>
            <p:extLst>
              <p:ext uri="{D42A27DB-BD31-4B8C-83A1-F6EECF244321}">
                <p14:modId xmlns:p14="http://schemas.microsoft.com/office/powerpoint/2010/main" val="3820308300"/>
              </p:ext>
            </p:extLst>
          </p:nvPr>
        </p:nvGraphicFramePr>
        <p:xfrm>
          <a:off x="1595234" y="4260381"/>
          <a:ext cx="6096000" cy="2225040"/>
        </p:xfrm>
        <a:graphic>
          <a:graphicData uri="http://schemas.openxmlformats.org/drawingml/2006/table">
            <a:tbl>
              <a:tblPr firstRow="1" bandRow="1">
                <a:tableStyleId>{073A0DAA-6AF3-43AB-8588-CEC1D06C72B9}</a:tableStyleId>
              </a:tblPr>
              <a:tblGrid>
                <a:gridCol w="3048000">
                  <a:extLst>
                    <a:ext uri="{9D8B030D-6E8A-4147-A177-3AD203B41FA5}">
                      <a16:colId xmlns:a16="http://schemas.microsoft.com/office/drawing/2014/main" xmlns="" val="20000"/>
                    </a:ext>
                  </a:extLst>
                </a:gridCol>
                <a:gridCol w="3048000">
                  <a:extLst>
                    <a:ext uri="{9D8B030D-6E8A-4147-A177-3AD203B41FA5}">
                      <a16:colId xmlns:a16="http://schemas.microsoft.com/office/drawing/2014/main" xmlns="" val="20001"/>
                    </a:ext>
                  </a:extLst>
                </a:gridCol>
              </a:tblGrid>
              <a:tr h="370840">
                <a:tc>
                  <a:txBody>
                    <a:bodyPr/>
                    <a:lstStyle/>
                    <a:p>
                      <a:pPr algn="ctr"/>
                      <a:r>
                        <a:rPr lang="tr-TR" sz="1600" dirty="0" smtClean="0"/>
                        <a:t>Proje</a:t>
                      </a:r>
                      <a:endParaRPr lang="tr-TR" sz="1600" dirty="0"/>
                    </a:p>
                  </a:txBody>
                  <a:tcPr marL="68580" marR="68580"/>
                </a:tc>
                <a:tc>
                  <a:txBody>
                    <a:bodyPr/>
                    <a:lstStyle/>
                    <a:p>
                      <a:pPr algn="ctr"/>
                      <a:r>
                        <a:rPr lang="tr-TR" sz="1600" dirty="0" smtClean="0"/>
                        <a:t>Ortalama Karlılık Oranı (%)</a:t>
                      </a:r>
                      <a:endParaRPr lang="tr-TR" sz="1600" dirty="0"/>
                    </a:p>
                  </a:txBody>
                  <a:tcPr marL="68580" marR="68580"/>
                </a:tc>
                <a:extLst>
                  <a:ext uri="{0D108BD9-81ED-4DB2-BD59-A6C34878D82A}">
                    <a16:rowId xmlns:a16="http://schemas.microsoft.com/office/drawing/2014/main" xmlns="" val="10000"/>
                  </a:ext>
                </a:extLst>
              </a:tr>
              <a:tr h="370840">
                <a:tc>
                  <a:txBody>
                    <a:bodyPr/>
                    <a:lstStyle/>
                    <a:p>
                      <a:pPr algn="ctr"/>
                      <a:r>
                        <a:rPr lang="tr-TR" sz="1600" dirty="0" smtClean="0"/>
                        <a:t>K</a:t>
                      </a:r>
                      <a:endParaRPr lang="tr-TR" sz="1600" dirty="0"/>
                    </a:p>
                  </a:txBody>
                  <a:tcPr marL="68580" marR="68580"/>
                </a:tc>
                <a:tc>
                  <a:txBody>
                    <a:bodyPr/>
                    <a:lstStyle/>
                    <a:p>
                      <a:pPr algn="ctr"/>
                      <a:r>
                        <a:rPr lang="tr-TR" sz="1600" dirty="0" smtClean="0"/>
                        <a:t>19</a:t>
                      </a:r>
                      <a:endParaRPr lang="tr-TR" sz="1600" dirty="0"/>
                    </a:p>
                  </a:txBody>
                  <a:tcPr marL="68580" marR="68580"/>
                </a:tc>
                <a:extLst>
                  <a:ext uri="{0D108BD9-81ED-4DB2-BD59-A6C34878D82A}">
                    <a16:rowId xmlns:a16="http://schemas.microsoft.com/office/drawing/2014/main" xmlns="" val="10001"/>
                  </a:ext>
                </a:extLst>
              </a:tr>
              <a:tr h="370840">
                <a:tc>
                  <a:txBody>
                    <a:bodyPr/>
                    <a:lstStyle/>
                    <a:p>
                      <a:pPr algn="ctr"/>
                      <a:r>
                        <a:rPr lang="tr-TR" sz="1600" dirty="0" smtClean="0"/>
                        <a:t>L</a:t>
                      </a:r>
                      <a:endParaRPr lang="tr-TR" sz="1600" dirty="0"/>
                    </a:p>
                  </a:txBody>
                  <a:tcPr marL="68580" marR="68580"/>
                </a:tc>
                <a:tc>
                  <a:txBody>
                    <a:bodyPr/>
                    <a:lstStyle/>
                    <a:p>
                      <a:pPr algn="ctr"/>
                      <a:r>
                        <a:rPr lang="tr-TR" sz="1600" dirty="0" smtClean="0"/>
                        <a:t>22</a:t>
                      </a:r>
                      <a:endParaRPr lang="tr-TR" sz="1600" dirty="0"/>
                    </a:p>
                  </a:txBody>
                  <a:tcPr marL="68580" marR="68580"/>
                </a:tc>
                <a:extLst>
                  <a:ext uri="{0D108BD9-81ED-4DB2-BD59-A6C34878D82A}">
                    <a16:rowId xmlns:a16="http://schemas.microsoft.com/office/drawing/2014/main" xmlns="" val="10002"/>
                  </a:ext>
                </a:extLst>
              </a:tr>
              <a:tr h="370840">
                <a:tc>
                  <a:txBody>
                    <a:bodyPr/>
                    <a:lstStyle/>
                    <a:p>
                      <a:pPr algn="ctr"/>
                      <a:r>
                        <a:rPr lang="tr-TR" sz="1600" dirty="0" smtClean="0"/>
                        <a:t>M</a:t>
                      </a:r>
                      <a:endParaRPr lang="tr-TR" sz="1600" dirty="0"/>
                    </a:p>
                  </a:txBody>
                  <a:tcPr marL="68580" marR="68580"/>
                </a:tc>
                <a:tc>
                  <a:txBody>
                    <a:bodyPr/>
                    <a:lstStyle/>
                    <a:p>
                      <a:pPr algn="ctr"/>
                      <a:r>
                        <a:rPr lang="tr-TR" sz="1600" dirty="0" smtClean="0"/>
                        <a:t>36</a:t>
                      </a:r>
                      <a:endParaRPr lang="tr-TR" sz="1600" dirty="0"/>
                    </a:p>
                  </a:txBody>
                  <a:tcPr marL="68580" marR="68580"/>
                </a:tc>
                <a:extLst>
                  <a:ext uri="{0D108BD9-81ED-4DB2-BD59-A6C34878D82A}">
                    <a16:rowId xmlns:a16="http://schemas.microsoft.com/office/drawing/2014/main" xmlns="" val="10003"/>
                  </a:ext>
                </a:extLst>
              </a:tr>
              <a:tr h="370840">
                <a:tc>
                  <a:txBody>
                    <a:bodyPr/>
                    <a:lstStyle/>
                    <a:p>
                      <a:pPr algn="ctr"/>
                      <a:r>
                        <a:rPr lang="tr-TR" sz="1600" dirty="0" smtClean="0"/>
                        <a:t>N</a:t>
                      </a:r>
                      <a:endParaRPr lang="tr-TR" sz="1600" dirty="0"/>
                    </a:p>
                  </a:txBody>
                  <a:tcPr marL="68580" marR="68580"/>
                </a:tc>
                <a:tc>
                  <a:txBody>
                    <a:bodyPr/>
                    <a:lstStyle/>
                    <a:p>
                      <a:pPr algn="ctr"/>
                      <a:r>
                        <a:rPr lang="tr-TR" sz="1600" dirty="0" smtClean="0"/>
                        <a:t>24</a:t>
                      </a:r>
                      <a:endParaRPr lang="tr-TR" sz="1600" dirty="0"/>
                    </a:p>
                  </a:txBody>
                  <a:tcPr marL="68580" marR="68580"/>
                </a:tc>
                <a:extLst>
                  <a:ext uri="{0D108BD9-81ED-4DB2-BD59-A6C34878D82A}">
                    <a16:rowId xmlns:a16="http://schemas.microsoft.com/office/drawing/2014/main" xmlns="" val="10004"/>
                  </a:ext>
                </a:extLst>
              </a:tr>
              <a:tr h="370840">
                <a:tc>
                  <a:txBody>
                    <a:bodyPr/>
                    <a:lstStyle/>
                    <a:p>
                      <a:pPr algn="ctr"/>
                      <a:r>
                        <a:rPr lang="tr-TR" sz="1600" dirty="0" smtClean="0"/>
                        <a:t>O</a:t>
                      </a:r>
                      <a:endParaRPr lang="tr-TR" sz="1600" dirty="0"/>
                    </a:p>
                  </a:txBody>
                  <a:tcPr marL="68580" marR="68580"/>
                </a:tc>
                <a:tc>
                  <a:txBody>
                    <a:bodyPr/>
                    <a:lstStyle/>
                    <a:p>
                      <a:pPr algn="ctr"/>
                      <a:r>
                        <a:rPr lang="tr-TR" sz="1600" dirty="0" smtClean="0"/>
                        <a:t>18</a:t>
                      </a:r>
                      <a:endParaRPr lang="tr-TR" sz="1600" dirty="0"/>
                    </a:p>
                  </a:txBody>
                  <a:tcPr marL="68580" marR="68580"/>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5099213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0" y="320828"/>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Özel Konular ve Uygulamaları, Değerleme Uzmanlığı ve Standartları</a:t>
            </a:r>
          </a:p>
        </p:txBody>
      </p:sp>
      <p:sp>
        <p:nvSpPr>
          <p:cNvPr id="2" name="Rectangle 1"/>
          <p:cNvSpPr/>
          <p:nvPr/>
        </p:nvSpPr>
        <p:spPr>
          <a:xfrm>
            <a:off x="114301" y="1269819"/>
            <a:ext cx="8343900" cy="4106252"/>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sz="2000" b="1" dirty="0"/>
              <a:t>Gayrimenkul Yatırım Projelerinin Değerleme İşlemleri</a:t>
            </a:r>
          </a:p>
          <a:p>
            <a:pPr marL="342900" indent="-342900" algn="just">
              <a:spcAft>
                <a:spcPts val="450"/>
              </a:spcAft>
              <a:buClr>
                <a:srgbClr val="503FAE"/>
              </a:buClr>
              <a:buFont typeface="Wingdings" panose="05000000000000000000" pitchFamily="2" charset="2"/>
              <a:buChar char="q"/>
            </a:pPr>
            <a:r>
              <a:rPr lang="tr-TR" sz="2000" dirty="0"/>
              <a:t>Sonuç olarak ortalama karlılık oranı en yüksek olanın M Projesi olduğu açıktır. Bu projeler arasında ise ortalama karlılık oranı en düşük olanın K projesi olduğu görülmektedir.</a:t>
            </a:r>
          </a:p>
          <a:p>
            <a:pPr marL="342900" indent="-342900" algn="just">
              <a:spcAft>
                <a:spcPts val="450"/>
              </a:spcAft>
              <a:buClr>
                <a:srgbClr val="503FAE"/>
              </a:buClr>
              <a:buFont typeface="Wingdings" panose="05000000000000000000" pitchFamily="2" charset="2"/>
              <a:buChar char="q"/>
            </a:pPr>
            <a:r>
              <a:rPr lang="tr-TR" sz="2000" dirty="0"/>
              <a:t>Eğer yatırımcı bu projeleri önem sırasına koymak isterse, sıralama şu şekilde olur: M&gt;N&gt;L&gt;K&gt;O.</a:t>
            </a:r>
          </a:p>
          <a:p>
            <a:pPr marL="342900" indent="-342900" algn="just">
              <a:spcAft>
                <a:spcPts val="450"/>
              </a:spcAft>
              <a:buClr>
                <a:srgbClr val="503FAE"/>
              </a:buClr>
              <a:buFont typeface="Wingdings" panose="05000000000000000000" pitchFamily="2" charset="2"/>
              <a:buChar char="q"/>
            </a:pPr>
            <a:r>
              <a:rPr lang="tr-TR" sz="2000" dirty="0"/>
              <a:t>Karlılık oranı yöntemi ekonomik ömrü kısa yatırımlarda kullanılabilir. Ancak karlılık oranı yönteminin uygulanması bazı açılardan sakıncalıdır.</a:t>
            </a:r>
          </a:p>
          <a:p>
            <a:pPr marL="342900" indent="-342900" algn="just">
              <a:spcAft>
                <a:spcPts val="450"/>
              </a:spcAft>
              <a:buClr>
                <a:srgbClr val="503FAE"/>
              </a:buClr>
              <a:buFont typeface="Wingdings" panose="05000000000000000000" pitchFamily="2" charset="2"/>
              <a:buChar char="q"/>
            </a:pPr>
            <a:r>
              <a:rPr lang="tr-TR" sz="2000" dirty="0"/>
              <a:t>Bu olumsuzluklardan biri, yöntemde kullanılan yılın projenin tüm ekonomik ömrünü temsil edebilen normal yılın seçiminin zorluğudur.</a:t>
            </a:r>
          </a:p>
          <a:p>
            <a:pPr marL="342900" indent="-342900" algn="just">
              <a:spcAft>
                <a:spcPts val="450"/>
              </a:spcAft>
              <a:buClr>
                <a:srgbClr val="503FAE"/>
              </a:buClr>
              <a:buFont typeface="Wingdings" panose="05000000000000000000" pitchFamily="2" charset="2"/>
              <a:buChar char="q"/>
            </a:pPr>
            <a:r>
              <a:rPr lang="tr-TR" sz="2000" dirty="0"/>
              <a:t>Ayrıca yöntemde kullanılan yıl projenin sadece bir yıla ilişkin olduğundan yaklaşık bir sonuç söz konusu olacaktır. </a:t>
            </a:r>
          </a:p>
        </p:txBody>
      </p:sp>
    </p:spTree>
    <p:extLst>
      <p:ext uri="{BB962C8B-B14F-4D97-AF65-F5344CB8AC3E}">
        <p14:creationId xmlns:p14="http://schemas.microsoft.com/office/powerpoint/2010/main" val="38723425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2" name="Rectangle 1"/>
          <p:cNvSpPr/>
          <p:nvPr/>
        </p:nvSpPr>
        <p:spPr>
          <a:xfrm>
            <a:off x="114301" y="1269819"/>
            <a:ext cx="8343900" cy="2908489"/>
          </a:xfrm>
          <a:prstGeom prst="rect">
            <a:avLst/>
          </a:prstGeom>
        </p:spPr>
        <p:txBody>
          <a:bodyPr wrap="square">
            <a:spAutoFit/>
          </a:bodyPr>
          <a:lstStyle/>
          <a:p>
            <a:pPr algn="ctr">
              <a:spcAft>
                <a:spcPts val="450"/>
              </a:spcAft>
              <a:buClr>
                <a:srgbClr val="503FAE"/>
              </a:buClr>
            </a:pPr>
            <a:r>
              <a:rPr lang="tr-TR" sz="2000" b="1" dirty="0" smtClean="0"/>
              <a:t>Kaynaklar</a:t>
            </a:r>
          </a:p>
          <a:p>
            <a:pPr marL="342900" indent="-342900" algn="just">
              <a:spcAft>
                <a:spcPts val="450"/>
              </a:spcAft>
              <a:buClr>
                <a:srgbClr val="503FAE"/>
              </a:buClr>
              <a:buFont typeface="Wingdings" panose="05000000000000000000" pitchFamily="2" charset="2"/>
              <a:buChar char="q"/>
            </a:pPr>
            <a:r>
              <a:rPr lang="sv-SE" sz="1400" dirty="0" smtClean="0"/>
              <a:t>Eski</a:t>
            </a:r>
            <a:r>
              <a:rPr lang="tr-TR" sz="1400" dirty="0" smtClean="0"/>
              <a:t>, H. </a:t>
            </a:r>
            <a:r>
              <a:rPr lang="sv-SE" sz="1400" dirty="0" smtClean="0"/>
              <a:t> </a:t>
            </a:r>
            <a:r>
              <a:rPr lang="sv-SE" sz="1400" dirty="0"/>
              <a:t>ve </a:t>
            </a:r>
            <a:r>
              <a:rPr lang="sv-SE" sz="1400" dirty="0" smtClean="0"/>
              <a:t>Armaneri</a:t>
            </a:r>
            <a:r>
              <a:rPr lang="sv-SE" sz="1400" dirty="0"/>
              <a:t>, </a:t>
            </a:r>
            <a:r>
              <a:rPr lang="tr-TR" sz="1400" dirty="0" smtClean="0"/>
              <a:t>Ö., 2006. </a:t>
            </a:r>
            <a:r>
              <a:rPr lang="sv-SE" sz="1400" dirty="0" smtClean="0"/>
              <a:t>Mühendislik </a:t>
            </a:r>
            <a:r>
              <a:rPr lang="sv-SE" sz="1400" dirty="0"/>
              <a:t>Ekonomisi. Gazi </a:t>
            </a:r>
            <a:r>
              <a:rPr lang="sv-SE" sz="1400" dirty="0" smtClean="0"/>
              <a:t>Kitabevi,</a:t>
            </a:r>
            <a:r>
              <a:rPr lang="tr-TR" sz="1400" dirty="0" smtClean="0"/>
              <a:t> </a:t>
            </a:r>
            <a:r>
              <a:rPr lang="sv-SE" sz="1400" dirty="0" smtClean="0"/>
              <a:t>s.333-405</a:t>
            </a:r>
            <a:r>
              <a:rPr lang="tr-TR" sz="1400" dirty="0" smtClean="0"/>
              <a:t>,</a:t>
            </a:r>
            <a:r>
              <a:rPr lang="sv-SE" sz="1400" dirty="0" smtClean="0"/>
              <a:t>Ankara</a:t>
            </a:r>
            <a:r>
              <a:rPr lang="tr-TR" sz="1400" dirty="0" smtClean="0"/>
              <a:t>.</a:t>
            </a:r>
            <a:endParaRPr lang="tr-TR" sz="1400" dirty="0"/>
          </a:p>
          <a:p>
            <a:pPr marL="342900" indent="-342900" algn="just">
              <a:spcAft>
                <a:spcPts val="450"/>
              </a:spcAft>
              <a:buClr>
                <a:srgbClr val="503FAE"/>
              </a:buClr>
              <a:buFont typeface="Wingdings" panose="05000000000000000000" pitchFamily="2" charset="2"/>
              <a:buChar char="q"/>
            </a:pPr>
            <a:r>
              <a:rPr lang="tr-TR" sz="1400" dirty="0" err="1" smtClean="0"/>
              <a:t>Hepşen</a:t>
            </a:r>
            <a:r>
              <a:rPr lang="tr-TR" sz="1400" dirty="0" smtClean="0"/>
              <a:t>, A., 2015. </a:t>
            </a:r>
            <a:r>
              <a:rPr lang="tr-TR" sz="1400" dirty="0"/>
              <a:t>Gayrimenkul Değerleme Esasları, Sermaye Piyasası Lisanslama Sicil ve Eğitim Kuruluşu, Lisanslama Sınavları Çalışma </a:t>
            </a:r>
            <a:r>
              <a:rPr lang="tr-TR" sz="1400" dirty="0" smtClean="0"/>
              <a:t>Kitapları, İstanbul</a:t>
            </a:r>
            <a:r>
              <a:rPr lang="tr-TR" sz="1400" dirty="0"/>
              <a:t>. </a:t>
            </a:r>
            <a:endParaRPr lang="tr-TR" sz="1400" dirty="0" smtClean="0"/>
          </a:p>
          <a:p>
            <a:pPr marL="342900" indent="-342900" algn="just">
              <a:spcAft>
                <a:spcPts val="450"/>
              </a:spcAft>
              <a:buClr>
                <a:srgbClr val="503FAE"/>
              </a:buClr>
              <a:buFont typeface="Wingdings" panose="05000000000000000000" pitchFamily="2" charset="2"/>
              <a:buChar char="q"/>
            </a:pPr>
            <a:r>
              <a:rPr lang="tr-TR" sz="1400" dirty="0" err="1" smtClean="0"/>
              <a:t>Sarıaslan</a:t>
            </a:r>
            <a:r>
              <a:rPr lang="tr-TR" sz="1400" dirty="0"/>
              <a:t>, H., 2002. Yatırım Projelerinin Hazırlanması ve Değerlendirilmesi, Turhan Kitabevi, </a:t>
            </a:r>
            <a:r>
              <a:rPr lang="tr-TR" sz="1400" dirty="0" smtClean="0"/>
              <a:t>134-150, Ankara. </a:t>
            </a:r>
            <a:endParaRPr lang="tr-TR" sz="1400" dirty="0"/>
          </a:p>
          <a:p>
            <a:pPr marL="342900" indent="-342900" algn="just">
              <a:spcAft>
                <a:spcPts val="450"/>
              </a:spcAft>
              <a:buClr>
                <a:srgbClr val="503FAE"/>
              </a:buClr>
              <a:buFont typeface="Wingdings" panose="05000000000000000000" pitchFamily="2" charset="2"/>
              <a:buChar char="q"/>
            </a:pPr>
            <a:r>
              <a:rPr lang="tr-TR" sz="1400" dirty="0" err="1" smtClean="0"/>
              <a:t>Tanrıvermiş</a:t>
            </a:r>
            <a:r>
              <a:rPr lang="tr-TR" sz="1400" dirty="0"/>
              <a:t>, H. 2017. Gayrimenkul Değerleme Esasları. SPL Sermaye Piyasası Lisanslama Sicil ve Eğitim Kuruluşu, Lisanslama Sınavları Çalışma Kitapları Ders Kodu: 1014 (Konut Değerleme Sınavı, Gayrimenkul Değerleme Sınavı), Ankara.</a:t>
            </a:r>
          </a:p>
          <a:p>
            <a:pPr marL="342900" indent="-342900" algn="just">
              <a:spcAft>
                <a:spcPts val="450"/>
              </a:spcAft>
              <a:buClr>
                <a:srgbClr val="503FAE"/>
              </a:buClr>
              <a:buFont typeface="Wingdings" panose="05000000000000000000" pitchFamily="2" charset="2"/>
              <a:buChar char="q"/>
            </a:pPr>
            <a:endParaRPr lang="tr-TR" sz="2000" b="1" dirty="0" smtClean="0"/>
          </a:p>
          <a:p>
            <a:pPr marL="342900" indent="-342900" algn="just">
              <a:spcAft>
                <a:spcPts val="450"/>
              </a:spcAft>
              <a:buClr>
                <a:srgbClr val="503FAE"/>
              </a:buClr>
              <a:buFont typeface="Wingdings" panose="05000000000000000000" pitchFamily="2" charset="2"/>
              <a:buChar char="q"/>
            </a:pPr>
            <a:endParaRPr lang="tr-TR" sz="2000" dirty="0"/>
          </a:p>
        </p:txBody>
      </p:sp>
    </p:spTree>
    <p:extLst>
      <p:ext uri="{BB962C8B-B14F-4D97-AF65-F5344CB8AC3E}">
        <p14:creationId xmlns:p14="http://schemas.microsoft.com/office/powerpoint/2010/main" val="35243521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0" y="646189"/>
            <a:ext cx="8017329" cy="669471"/>
          </a:xfrm>
          <a:prstGeom prst="rect">
            <a:avLst/>
          </a:prstGeom>
        </p:spPr>
        <p:txBody>
          <a:bodyPr/>
          <a:lstStyle/>
          <a:p>
            <a:pPr fontAlgn="base">
              <a:lnSpc>
                <a:spcPct val="90000"/>
              </a:lnSpc>
              <a:spcBef>
                <a:spcPct val="0"/>
              </a:spcBef>
              <a:spcAft>
                <a:spcPct val="0"/>
              </a:spcAft>
            </a:pP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Rectangle 1"/>
          <p:cNvSpPr/>
          <p:nvPr/>
        </p:nvSpPr>
        <p:spPr>
          <a:xfrm>
            <a:off x="114301" y="1269819"/>
            <a:ext cx="8343900" cy="2934137"/>
          </a:xfrm>
          <a:prstGeom prst="rect">
            <a:avLst/>
          </a:prstGeom>
        </p:spPr>
        <p:txBody>
          <a:bodyPr wrap="square">
            <a:spAutoFit/>
          </a:bodyPr>
          <a:lstStyle/>
          <a:p>
            <a:pPr algn="ctr">
              <a:spcAft>
                <a:spcPts val="450"/>
              </a:spcAft>
              <a:buClr>
                <a:srgbClr val="503FAE"/>
              </a:buClr>
            </a:pPr>
            <a:r>
              <a:rPr lang="tr-TR" sz="2800" dirty="0"/>
              <a:t>GGY 402</a:t>
            </a:r>
          </a:p>
          <a:p>
            <a:pPr algn="ctr">
              <a:spcAft>
                <a:spcPts val="450"/>
              </a:spcAft>
              <a:buClr>
                <a:srgbClr val="503FAE"/>
              </a:buClr>
            </a:pPr>
            <a:r>
              <a:rPr lang="tr-TR" sz="2800" dirty="0"/>
              <a:t>GAYRİMENKUL VE VARLIK DEĞERLEME II</a:t>
            </a:r>
          </a:p>
          <a:p>
            <a:pPr algn="ctr">
              <a:spcAft>
                <a:spcPts val="450"/>
              </a:spcAft>
              <a:buClr>
                <a:srgbClr val="503FAE"/>
              </a:buClr>
            </a:pPr>
            <a:r>
              <a:rPr lang="tr-TR" sz="2800" dirty="0"/>
              <a:t>	</a:t>
            </a:r>
          </a:p>
          <a:p>
            <a:pPr algn="ctr">
              <a:spcAft>
                <a:spcPts val="450"/>
              </a:spcAft>
              <a:buClr>
                <a:srgbClr val="503FAE"/>
              </a:buClr>
            </a:pPr>
            <a:r>
              <a:rPr lang="tr-TR" sz="2800" dirty="0"/>
              <a:t>11. HAFTA</a:t>
            </a:r>
          </a:p>
          <a:p>
            <a:pPr algn="ctr">
              <a:spcAft>
                <a:spcPts val="450"/>
              </a:spcAft>
              <a:buClr>
                <a:srgbClr val="503FAE"/>
              </a:buClr>
            </a:pPr>
            <a:r>
              <a:rPr lang="tr-TR" sz="2800" dirty="0"/>
              <a:t>Değerlemede Özel Konular ve Uygulamaları, Değerleme Uzmanlığı ve Standartları</a:t>
            </a:r>
          </a:p>
        </p:txBody>
      </p:sp>
    </p:spTree>
    <p:extLst>
      <p:ext uri="{BB962C8B-B14F-4D97-AF65-F5344CB8AC3E}">
        <p14:creationId xmlns:p14="http://schemas.microsoft.com/office/powerpoint/2010/main" val="36325711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0" y="320828"/>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Özel Konular ve Uygulamaları, Değerleme Uzmanlığı ve Standartları</a:t>
            </a:r>
          </a:p>
        </p:txBody>
      </p:sp>
      <p:sp>
        <p:nvSpPr>
          <p:cNvPr id="2" name="Rectangle 1"/>
          <p:cNvSpPr/>
          <p:nvPr/>
        </p:nvSpPr>
        <p:spPr>
          <a:xfrm>
            <a:off x="114301" y="1269819"/>
            <a:ext cx="8343900" cy="2003112"/>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sz="2000" dirty="0"/>
              <a:t>Kamu ve özel mülkiyete konu arazi ve binaların tapu kütüğündeki şerhler, beyanlar, irtifak ve rehin haklarının analizi, değerleme çalışması ve gayrimenkul geliştirme projesinin birinci halkasını oluşturur.</a:t>
            </a:r>
          </a:p>
          <a:p>
            <a:pPr marL="342900" indent="-342900" algn="just">
              <a:spcAft>
                <a:spcPts val="450"/>
              </a:spcAft>
              <a:buClr>
                <a:srgbClr val="503FAE"/>
              </a:buClr>
              <a:buFont typeface="Wingdings" panose="05000000000000000000" pitchFamily="2" charset="2"/>
              <a:buChar char="q"/>
            </a:pPr>
            <a:r>
              <a:rPr lang="tr-TR" sz="2000" dirty="0"/>
              <a:t>Taşınmazın tapu kütüğündeki şerhler, beyanlar, irtifak ve rehin hakkı ile vakıf şerhi gibi bütün kayıtlamaların değerlemede özel olarak dikkate alınması gerekir.</a:t>
            </a:r>
          </a:p>
        </p:txBody>
      </p:sp>
    </p:spTree>
    <p:extLst>
      <p:ext uri="{BB962C8B-B14F-4D97-AF65-F5344CB8AC3E}">
        <p14:creationId xmlns:p14="http://schemas.microsoft.com/office/powerpoint/2010/main" val="14792325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0" y="320828"/>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Özel Konular ve Uygulamaları, Değerleme Uzmanlığı ve Standartları</a:t>
            </a:r>
          </a:p>
        </p:txBody>
      </p:sp>
      <p:sp>
        <p:nvSpPr>
          <p:cNvPr id="2" name="Rectangle 1"/>
          <p:cNvSpPr/>
          <p:nvPr/>
        </p:nvSpPr>
        <p:spPr>
          <a:xfrm>
            <a:off x="114301" y="1269819"/>
            <a:ext cx="8343900" cy="4529445"/>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sz="2000" b="1" dirty="0"/>
              <a:t>Gayrimenkul Yatırım Projelerinin Değerleme İşlemleri</a:t>
            </a:r>
          </a:p>
          <a:p>
            <a:pPr marL="342900" indent="-342900" algn="just">
              <a:spcAft>
                <a:spcPts val="450"/>
              </a:spcAft>
              <a:buClr>
                <a:srgbClr val="503FAE"/>
              </a:buClr>
              <a:buFont typeface="Wingdings" panose="05000000000000000000" pitchFamily="2" charset="2"/>
              <a:buChar char="q"/>
            </a:pPr>
            <a:r>
              <a:rPr lang="tr-TR" sz="2000" dirty="0"/>
              <a:t>Taşınmaz yatırımcılarının proje geliştirmedeki amacı; inşaat döneminden sonra nispeten uzun bir süre boyunca gelir elde edilebilmektir. İşletmenin bir yıldan uzun vadeli varlıklara yatırdığı sermaye harcamaları olarak tanımlanmakta ve yatırım planları (sermaye harcamalarının planlanması) da proje değerlemesi olarak adlandırılmaktadır.</a:t>
            </a:r>
          </a:p>
          <a:p>
            <a:pPr marL="342900" indent="-342900" algn="just">
              <a:spcAft>
                <a:spcPts val="450"/>
              </a:spcAft>
              <a:buClr>
                <a:srgbClr val="503FAE"/>
              </a:buClr>
              <a:buFont typeface="Wingdings" panose="05000000000000000000" pitchFamily="2" charset="2"/>
              <a:buChar char="q"/>
            </a:pPr>
            <a:r>
              <a:rPr lang="tr-TR" sz="2000" dirty="0"/>
              <a:t>Diğer bir ifade ile proje değerlemesi; uygun ve verimli yatırım alanlarının araştırılması ve yatırım proje önerilerinin değerleme çalışmasıdır. Gayrimenkul projelerinin analizinin hem en önemli, hem de en zor adımı olarak; proje için yapılan yatırım harcamaları, nakit çıkış ve girişlerinin tespiti, geçerli iskonto oranının analizi ve projeye özgü nakit akışlarının uygun yöntemlerle analiz edilmesidir. Proje değerleme çalışmaları ayrıca risk yönetimi ve risk öngörülerine dayalı olarak proje sonuçlarının nasıl değişebileceğinin analizini de </a:t>
            </a:r>
            <a:r>
              <a:rPr lang="tr-TR" sz="2000" dirty="0" smtClean="0"/>
              <a:t>içermelidir (</a:t>
            </a:r>
            <a:r>
              <a:rPr lang="tr-TR" sz="2000" dirty="0" err="1" smtClean="0"/>
              <a:t>Tanrıvermiş</a:t>
            </a:r>
            <a:r>
              <a:rPr lang="tr-TR" sz="2000" dirty="0" smtClean="0"/>
              <a:t>, 2017).</a:t>
            </a:r>
            <a:endParaRPr lang="tr-TR" sz="2000" dirty="0"/>
          </a:p>
        </p:txBody>
      </p:sp>
    </p:spTree>
    <p:extLst>
      <p:ext uri="{BB962C8B-B14F-4D97-AF65-F5344CB8AC3E}">
        <p14:creationId xmlns:p14="http://schemas.microsoft.com/office/powerpoint/2010/main" val="612313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0" y="320828"/>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Özel Konular ve Uygulamaları, Değerleme Uzmanlığı ve Standartları</a:t>
            </a:r>
          </a:p>
        </p:txBody>
      </p:sp>
      <p:sp>
        <p:nvSpPr>
          <p:cNvPr id="2" name="Rectangle 1"/>
          <p:cNvSpPr/>
          <p:nvPr/>
        </p:nvSpPr>
        <p:spPr>
          <a:xfrm>
            <a:off x="114301" y="1269819"/>
            <a:ext cx="8343900" cy="4657685"/>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sz="2000" b="1" dirty="0"/>
              <a:t>Gayrimenkul Yatırım Projelerinin Değerleme İşlemleri</a:t>
            </a:r>
          </a:p>
          <a:p>
            <a:pPr marL="342900" indent="-342900" algn="just">
              <a:spcAft>
                <a:spcPts val="450"/>
              </a:spcAft>
              <a:buClr>
                <a:srgbClr val="503FAE"/>
              </a:buClr>
              <a:buFont typeface="Wingdings" panose="05000000000000000000" pitchFamily="2" charset="2"/>
              <a:buChar char="q"/>
            </a:pPr>
            <a:r>
              <a:rPr lang="tr-TR" sz="2000" dirty="0"/>
              <a:t>İlke olarak gayrimenkul yatırımları; altyapı ve üstyapı olarak iki gruba ayrılabilir. Ekonomik olarak değerlendirildiğinde gayrimenkul yatırımları; bağımlı ve bağımsız olmak üzere iki gruba ayrılmaktadır.</a:t>
            </a:r>
          </a:p>
          <a:p>
            <a:pPr marL="342900" indent="-342900" algn="just">
              <a:spcAft>
                <a:spcPts val="450"/>
              </a:spcAft>
              <a:buClr>
                <a:srgbClr val="503FAE"/>
              </a:buClr>
              <a:buFont typeface="Wingdings" panose="05000000000000000000" pitchFamily="2" charset="2"/>
              <a:buChar char="q"/>
            </a:pPr>
            <a:r>
              <a:rPr lang="tr-TR" sz="2000" dirty="0"/>
              <a:t>Bağımsız (Otonom) Yatırımlar: Bir yatırım projesinin gerektirdiği nakit çıkışları ve sağlayacağı nakit girişleri, diğer yatırım projelerinin kabul ve reddinden etkilenmiyorsa bu yatırım projesi bağımsız olarak kabul edilir. Örneğin, bir kentin kanalizasyon ve içme suyu projesi bu özellikleri büyük ölçüde yansıtır.</a:t>
            </a:r>
          </a:p>
          <a:p>
            <a:pPr marL="342900" indent="-342900" algn="just">
              <a:spcAft>
                <a:spcPts val="450"/>
              </a:spcAft>
              <a:buClr>
                <a:srgbClr val="503FAE"/>
              </a:buClr>
              <a:buFont typeface="Wingdings" panose="05000000000000000000" pitchFamily="2" charset="2"/>
              <a:buChar char="q"/>
            </a:pPr>
            <a:r>
              <a:rPr lang="tr-TR" sz="2000" dirty="0"/>
              <a:t>Bağımlı (Uyarılmış) Yatırımlar: Yatırım projesinin gerektirdiği nakit çıkışları ve sağlayacağı nakit girişleri diğer yatırım projelerinin kabul ve reddinden etkileniyorsa, söz konusu yatırım projesi bağımlı olarak kabul </a:t>
            </a:r>
            <a:r>
              <a:rPr lang="tr-TR" sz="2000" dirty="0"/>
              <a:t>edilir </a:t>
            </a:r>
            <a:r>
              <a:rPr lang="tr-TR" sz="2000" dirty="0" smtClean="0"/>
              <a:t>(</a:t>
            </a:r>
            <a:r>
              <a:rPr lang="tr-TR" sz="2000" dirty="0" err="1"/>
              <a:t>Tanrıvermiş</a:t>
            </a:r>
            <a:r>
              <a:rPr lang="tr-TR" sz="2000" dirty="0"/>
              <a:t>, 2017).</a:t>
            </a:r>
          </a:p>
          <a:p>
            <a:pPr marL="342900" indent="-342900" algn="just">
              <a:spcAft>
                <a:spcPts val="450"/>
              </a:spcAft>
              <a:buClr>
                <a:srgbClr val="503FAE"/>
              </a:buClr>
              <a:buFont typeface="Wingdings" panose="05000000000000000000" pitchFamily="2" charset="2"/>
              <a:buChar char="q"/>
            </a:pPr>
            <a:endParaRPr lang="tr-TR" sz="2000" dirty="0"/>
          </a:p>
        </p:txBody>
      </p:sp>
    </p:spTree>
    <p:extLst>
      <p:ext uri="{BB962C8B-B14F-4D97-AF65-F5344CB8AC3E}">
        <p14:creationId xmlns:p14="http://schemas.microsoft.com/office/powerpoint/2010/main" val="13844987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0" y="320828"/>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Özel Konular ve Uygulamaları, Değerleme Uzmanlığı ve Standartları</a:t>
            </a:r>
          </a:p>
        </p:txBody>
      </p:sp>
      <p:sp>
        <p:nvSpPr>
          <p:cNvPr id="2" name="Rectangle 1"/>
          <p:cNvSpPr/>
          <p:nvPr/>
        </p:nvSpPr>
        <p:spPr>
          <a:xfrm>
            <a:off x="114301" y="1269819"/>
            <a:ext cx="8343900" cy="4349909"/>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sz="2000" b="1" dirty="0"/>
              <a:t>Gayrimenkul Yatırım Projelerinin Değerleme İşlemleri</a:t>
            </a:r>
          </a:p>
          <a:p>
            <a:pPr marL="342900" indent="-342900" algn="just">
              <a:spcAft>
                <a:spcPts val="450"/>
              </a:spcAft>
              <a:buClr>
                <a:srgbClr val="503FAE"/>
              </a:buClr>
              <a:buFont typeface="Wingdings" panose="05000000000000000000" pitchFamily="2" charset="2"/>
              <a:buChar char="q"/>
            </a:pPr>
            <a:r>
              <a:rPr lang="tr-TR" sz="2000" dirty="0"/>
              <a:t>Eğer bir yatırım kararı, diğer bir yatırımdan beklenen faydayı artırıyorsa ya da diğer yatırımın maliyetini azaltıyorsa, bu yatırım projesi diğerinin tamamlayıcısı olarak nitelendirilir (tamamlayıcı yatırımlar).</a:t>
            </a:r>
          </a:p>
          <a:p>
            <a:pPr marL="342900" indent="-342900" algn="just">
              <a:spcAft>
                <a:spcPts val="450"/>
              </a:spcAft>
              <a:buClr>
                <a:srgbClr val="503FAE"/>
              </a:buClr>
              <a:buFont typeface="Wingdings" panose="05000000000000000000" pitchFamily="2" charset="2"/>
              <a:buChar char="q"/>
            </a:pPr>
            <a:r>
              <a:rPr lang="tr-TR" sz="2000" dirty="0"/>
              <a:t>Eğer bir yatırımın yapılması, başka bir yatırımın sağlayacağı yararı azaltıyor ya da sağlanacak yarar aynı kalmakla beraber söz konusu yatırımın maliyetini artırıyorsa, böyle durumlarda ikinci yatırım diğerinin ikamesi olarak kabul edilir (yerine koyma (ikame) yatırımları).</a:t>
            </a:r>
          </a:p>
          <a:p>
            <a:pPr marL="342900" indent="-342900" algn="just">
              <a:spcAft>
                <a:spcPts val="450"/>
              </a:spcAft>
              <a:buClr>
                <a:srgbClr val="503FAE"/>
              </a:buClr>
              <a:buFont typeface="Wingdings" panose="05000000000000000000" pitchFamily="2" charset="2"/>
              <a:buChar char="q"/>
            </a:pPr>
            <a:r>
              <a:rPr lang="tr-TR" sz="2000" dirty="0"/>
              <a:t>Eğer ikinci yatırım projesi kabul edildiğinde, birinci yatırımın sağlayacağı yarar tamamen ortadan kalkıyor ya da projenin gerçekleştirilmesi teknik olarak imkansız hale geliyorsa, söz konusu iki yatırım almaşık olarak kabul edilmektedir (almaşık yatırımlar</a:t>
            </a:r>
            <a:r>
              <a:rPr lang="tr-TR" sz="2000" dirty="0"/>
              <a:t>) (</a:t>
            </a:r>
            <a:r>
              <a:rPr lang="tr-TR" sz="2000" dirty="0" err="1"/>
              <a:t>Tanrıvermiş</a:t>
            </a:r>
            <a:r>
              <a:rPr lang="tr-TR" sz="2000" dirty="0"/>
              <a:t>, 2017).</a:t>
            </a:r>
          </a:p>
          <a:p>
            <a:pPr marL="342900" indent="-342900" algn="just">
              <a:spcAft>
                <a:spcPts val="450"/>
              </a:spcAft>
              <a:buClr>
                <a:srgbClr val="503FAE"/>
              </a:buClr>
              <a:buFont typeface="Wingdings" panose="05000000000000000000" pitchFamily="2" charset="2"/>
              <a:buChar char="q"/>
            </a:pPr>
            <a:endParaRPr lang="tr-TR" sz="2000" dirty="0"/>
          </a:p>
        </p:txBody>
      </p:sp>
    </p:spTree>
    <p:extLst>
      <p:ext uri="{BB962C8B-B14F-4D97-AF65-F5344CB8AC3E}">
        <p14:creationId xmlns:p14="http://schemas.microsoft.com/office/powerpoint/2010/main" val="35730552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0" y="320828"/>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Özel Konular ve Uygulamaları, Değerleme Uzmanlığı ve Standartları</a:t>
            </a:r>
          </a:p>
        </p:txBody>
      </p:sp>
      <p:sp>
        <p:nvSpPr>
          <p:cNvPr id="2" name="Rectangle 1"/>
          <p:cNvSpPr/>
          <p:nvPr/>
        </p:nvSpPr>
        <p:spPr>
          <a:xfrm>
            <a:off x="114301" y="1269819"/>
            <a:ext cx="8343900" cy="4285789"/>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sz="2000" b="1" dirty="0"/>
              <a:t>Gayrimenkul Yatırım Projelerinin Değerleme İşlemleri</a:t>
            </a:r>
          </a:p>
          <a:p>
            <a:pPr marL="342900" indent="-342900" algn="just">
              <a:spcAft>
                <a:spcPts val="450"/>
              </a:spcAft>
              <a:buClr>
                <a:srgbClr val="503FAE"/>
              </a:buClr>
              <a:buFont typeface="Wingdings" panose="05000000000000000000" pitchFamily="2" charset="2"/>
              <a:buChar char="q"/>
            </a:pPr>
            <a:r>
              <a:rPr lang="tr-TR" sz="2000" dirty="0"/>
              <a:t>Taşınmaz projelerini geliştiren işletmeler sınırlı kaynaklara sahip olmaları sebebiyle yatırım teklifleri arasında seçim yapmak, bunları önem derecesine göre sıralamak ve bazı yatırımlardan vazgeçmek zorundadırlar.</a:t>
            </a:r>
          </a:p>
          <a:p>
            <a:pPr marL="342900" indent="-342900" algn="just">
              <a:spcAft>
                <a:spcPts val="450"/>
              </a:spcAft>
              <a:buClr>
                <a:srgbClr val="503FAE"/>
              </a:buClr>
              <a:buFont typeface="Wingdings" panose="05000000000000000000" pitchFamily="2" charset="2"/>
              <a:buChar char="q"/>
            </a:pPr>
            <a:r>
              <a:rPr lang="tr-TR" sz="2000" dirty="0"/>
              <a:t>Dolayısıyla işletme kaynaklarının amaca uygun en iyi sonuçları verebilecek yatırımlara tahsis edilebilmesi için yatırım projelerinin değerlendirilip bir karar verilmesi gerekir. Projelerin analizi ve değerlenmesi, belirlilik veya belirsizlik varsayımı altında yapılabilir.</a:t>
            </a:r>
          </a:p>
          <a:p>
            <a:pPr marL="342900" indent="-342900" algn="just">
              <a:spcAft>
                <a:spcPts val="450"/>
              </a:spcAft>
              <a:buClr>
                <a:srgbClr val="503FAE"/>
              </a:buClr>
              <a:buFont typeface="Wingdings" panose="05000000000000000000" pitchFamily="2" charset="2"/>
              <a:buChar char="q"/>
            </a:pPr>
            <a:r>
              <a:rPr lang="tr-TR" sz="2000" dirty="0"/>
              <a:t>Belirlilik varsayımında, projeyle ilgili yapılan tahminlerin kesinlik göstereceği kabul edilir. Genel bir ifade ile bu varsayım, gelecekte taşınmazın iç veya dış çevrelerinde önemli değişiklik olmayacağı esasına dayanır. Belirsizlik varsayımında ise, yatırımla ilgili yapılan tahminlerin belirli olasılıklarla değişebileceği kabul </a:t>
            </a:r>
            <a:r>
              <a:rPr lang="tr-TR" sz="2000" dirty="0" smtClean="0"/>
              <a:t>edilir (</a:t>
            </a:r>
            <a:r>
              <a:rPr lang="tr-TR" sz="2000" dirty="0" err="1" smtClean="0"/>
              <a:t>Hepşen</a:t>
            </a:r>
            <a:r>
              <a:rPr lang="tr-TR" sz="2000" dirty="0" smtClean="0"/>
              <a:t>, 2015).</a:t>
            </a:r>
            <a:endParaRPr lang="tr-TR" sz="2000" dirty="0"/>
          </a:p>
        </p:txBody>
      </p:sp>
    </p:spTree>
    <p:extLst>
      <p:ext uri="{BB962C8B-B14F-4D97-AF65-F5344CB8AC3E}">
        <p14:creationId xmlns:p14="http://schemas.microsoft.com/office/powerpoint/2010/main" val="36127072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0" y="320828"/>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Özel Konular ve Uygulamaları, Değerleme Uzmanlığı ve Standartları</a:t>
            </a:r>
          </a:p>
        </p:txBody>
      </p:sp>
      <p:sp>
        <p:nvSpPr>
          <p:cNvPr id="2" name="Rectangle 1"/>
          <p:cNvSpPr/>
          <p:nvPr/>
        </p:nvSpPr>
        <p:spPr>
          <a:xfrm>
            <a:off x="114301" y="1269819"/>
            <a:ext cx="8343900" cy="4285789"/>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sz="2000" b="1" dirty="0"/>
              <a:t>Gayrimenkul Yatırım Projelerinin Değerleme İşlemleri</a:t>
            </a:r>
          </a:p>
          <a:p>
            <a:pPr marL="342900" indent="-342900" algn="just">
              <a:spcAft>
                <a:spcPts val="450"/>
              </a:spcAft>
              <a:buClr>
                <a:srgbClr val="503FAE"/>
              </a:buClr>
              <a:buFont typeface="Wingdings" panose="05000000000000000000" pitchFamily="2" charset="2"/>
              <a:buChar char="q"/>
            </a:pPr>
            <a:r>
              <a:rPr lang="tr-TR" sz="2000" dirty="0"/>
              <a:t>Belirlilik varsayımı altında proje değerleme yöntemleri; paranın zaman değeri ve projenin ekonomik ömrünü dikkate almayan (statik) yöntemler (basit karlılık oranı (rantabilite), geri ödeme süresi yöntemi) ile paranın zaman değerini dikkate alan (dinamik) yöntemler (net bugünkü değer, iç verim oranı, karlılık endeksi, nakit akıma bağlanmış geri ödeme süresi, değiştirilmiş iç verim oranı, reel opsiyonlar gibi) olarak ele almak mümkündür.</a:t>
            </a:r>
          </a:p>
          <a:p>
            <a:pPr marL="342900" indent="-342900" algn="just">
              <a:spcAft>
                <a:spcPts val="450"/>
              </a:spcAft>
              <a:buClr>
                <a:srgbClr val="503FAE"/>
              </a:buClr>
              <a:buFont typeface="Wingdings" panose="05000000000000000000" pitchFamily="2" charset="2"/>
              <a:buChar char="q"/>
            </a:pPr>
            <a:r>
              <a:rPr lang="tr-TR" sz="2000" dirty="0"/>
              <a:t>İndirgenmiş nakit akışları analizinin en yaygın uygulaması; iç verim oranı (İVO) ve net bugünkü değer (NBD) yöntemleri olmakla birlikte, aşağıda gayrimenkul projelerinin değerlemesinde hem iç verim oranı ve net bugünkü değer yöntemleri, hem de geri ödeme süresi ve karlılık endeksi yöntemleri kısaca </a:t>
            </a:r>
            <a:r>
              <a:rPr lang="tr-TR" sz="2000" dirty="0" smtClean="0"/>
              <a:t>incelenmiştir</a:t>
            </a:r>
            <a:r>
              <a:rPr lang="tr-TR" sz="2000" dirty="0"/>
              <a:t> </a:t>
            </a:r>
            <a:r>
              <a:rPr lang="tr-TR" sz="2000" dirty="0" smtClean="0"/>
              <a:t>(</a:t>
            </a:r>
            <a:r>
              <a:rPr lang="tr-TR" sz="2000" dirty="0" err="1" smtClean="0"/>
              <a:t>Tanrıvermiş</a:t>
            </a:r>
            <a:r>
              <a:rPr lang="tr-TR" sz="2000" dirty="0" smtClean="0"/>
              <a:t>, 2017).</a:t>
            </a:r>
            <a:endParaRPr lang="tr-TR" sz="2000" dirty="0"/>
          </a:p>
        </p:txBody>
      </p:sp>
    </p:spTree>
    <p:extLst>
      <p:ext uri="{BB962C8B-B14F-4D97-AF65-F5344CB8AC3E}">
        <p14:creationId xmlns:p14="http://schemas.microsoft.com/office/powerpoint/2010/main" val="4134964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0" y="320828"/>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Özel Konular ve Uygulamaları, Değerleme Uzmanlığı ve Standartları</a:t>
            </a:r>
          </a:p>
        </p:txBody>
      </p:sp>
      <p:sp>
        <p:nvSpPr>
          <p:cNvPr id="2" name="Rectangle 1"/>
          <p:cNvSpPr/>
          <p:nvPr/>
        </p:nvSpPr>
        <p:spPr>
          <a:xfrm>
            <a:off x="114301" y="1269819"/>
            <a:ext cx="8343900" cy="4965462"/>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sz="2000" b="1" dirty="0"/>
              <a:t>Gayrimenkul Yatırım Projelerinin Değerleme İşlemleri</a:t>
            </a:r>
          </a:p>
          <a:p>
            <a:pPr marL="342900" indent="-342900" algn="just">
              <a:spcAft>
                <a:spcPts val="450"/>
              </a:spcAft>
              <a:buClr>
                <a:srgbClr val="503FAE"/>
              </a:buClr>
              <a:buFont typeface="Wingdings" panose="05000000000000000000" pitchFamily="2" charset="2"/>
              <a:buChar char="q"/>
            </a:pPr>
            <a:r>
              <a:rPr lang="tr-TR" sz="2000" dirty="0"/>
              <a:t>Karlılık Oranı (Rantabilite): Bu oranlar, yatırımın yapılabilmesi için kullanılan sermayenin hangi oranda karlı kullanıldığını göstermektedir. Karlılık oranının formülünde yer alan yıllık net kar, yıllık kar değerleri üzerinden ödenecek vergilerin mahsup edildikten sonra elde edilen </a:t>
            </a:r>
            <a:r>
              <a:rPr lang="tr-TR" sz="2000" dirty="0" smtClean="0"/>
              <a:t>kardır (Eski ve </a:t>
            </a:r>
            <a:r>
              <a:rPr lang="tr-TR" sz="2000" dirty="0" err="1" smtClean="0"/>
              <a:t>Armaneri</a:t>
            </a:r>
            <a:r>
              <a:rPr lang="tr-TR" sz="2000" dirty="0" smtClean="0"/>
              <a:t>, 2006).</a:t>
            </a:r>
            <a:endParaRPr lang="tr-TR" sz="2000" dirty="0"/>
          </a:p>
          <a:p>
            <a:pPr marL="342900" indent="-342900" algn="just">
              <a:spcAft>
                <a:spcPts val="450"/>
              </a:spcAft>
              <a:buClr>
                <a:srgbClr val="503FAE"/>
              </a:buClr>
              <a:buFont typeface="Wingdings" panose="05000000000000000000" pitchFamily="2" charset="2"/>
              <a:buChar char="q"/>
            </a:pPr>
            <a:r>
              <a:rPr lang="tr-TR" sz="2000" dirty="0"/>
              <a:t>Karlılık Oranı = (Yıllık Net Kar / Toplam Sermaye Tutarı)*100</a:t>
            </a:r>
          </a:p>
          <a:p>
            <a:pPr marL="342900" indent="-342900" algn="just">
              <a:spcAft>
                <a:spcPts val="450"/>
              </a:spcAft>
              <a:buClr>
                <a:srgbClr val="503FAE"/>
              </a:buClr>
              <a:buFont typeface="Wingdings" panose="05000000000000000000" pitchFamily="2" charset="2"/>
              <a:buChar char="q"/>
            </a:pPr>
            <a:r>
              <a:rPr lang="tr-TR" sz="2000" dirty="0"/>
              <a:t>Yatırımcı, yatırımının ekonomik ömrü boyunca birden fazla yılda kar edecektir, ancak formülde tek bir yıl gösterilmektedir. Rantabilite formülünde, yatırım önerisinin işleyişini en uygun biçimde temsil eden normal yıldaki faiz ve vergi sonrası net karı göstermektedir.</a:t>
            </a:r>
          </a:p>
          <a:p>
            <a:pPr marL="342900" indent="-342900" algn="just">
              <a:spcAft>
                <a:spcPts val="450"/>
              </a:spcAft>
              <a:buClr>
                <a:srgbClr val="503FAE"/>
              </a:buClr>
              <a:buFont typeface="Wingdings" panose="05000000000000000000" pitchFamily="2" charset="2"/>
              <a:buChar char="q"/>
            </a:pPr>
            <a:r>
              <a:rPr lang="tr-TR" sz="2000" dirty="0"/>
              <a:t>Yatırımın ekonomik ömrü boyunca sağlanacak kar değerlerinin önemli dalgalanmalar göstermesi halinde normal yıl olarak kabul edilecek yılın seçimi zorlaşmaktadır. Bu durumlarda karlılık oranı yerine ortalama karlılık oranı kullanılmalıdır.</a:t>
            </a:r>
          </a:p>
        </p:txBody>
      </p:sp>
    </p:spTree>
    <p:extLst>
      <p:ext uri="{BB962C8B-B14F-4D97-AF65-F5344CB8AC3E}">
        <p14:creationId xmlns:p14="http://schemas.microsoft.com/office/powerpoint/2010/main" val="14155963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25511</TotalTime>
  <Words>1240</Words>
  <Application>Microsoft Office PowerPoint</Application>
  <PresentationFormat>Ekran Gösterisi (4:3)</PresentationFormat>
  <Paragraphs>80</Paragraphs>
  <Slides>12</Slides>
  <Notes>0</Notes>
  <HiddenSlides>0</HiddenSlides>
  <MMClips>0</MMClips>
  <ScaleCrop>false</ScaleCrop>
  <HeadingPairs>
    <vt:vector size="4" baseType="variant">
      <vt:variant>
        <vt:lpstr>Tema</vt:lpstr>
      </vt:variant>
      <vt:variant>
        <vt:i4>3</vt:i4>
      </vt:variant>
      <vt:variant>
        <vt:lpstr>Slayt Başlıkları</vt:lpstr>
      </vt:variant>
      <vt:variant>
        <vt:i4>12</vt:i4>
      </vt:variant>
    </vt:vector>
  </HeadingPairs>
  <TitlesOfParts>
    <vt:vector size="15" baseType="lpstr">
      <vt:lpstr>ekonomi</vt:lpstr>
      <vt:lpstr>1_Rics</vt:lpstr>
      <vt:lpstr>h.t.</vt:lpstr>
      <vt:lpstr>PowerPoint Sunusu</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920</cp:revision>
  <cp:lastPrinted>2016-10-24T07:53:35Z</cp:lastPrinted>
  <dcterms:created xsi:type="dcterms:W3CDTF">2016-09-18T09:35:24Z</dcterms:created>
  <dcterms:modified xsi:type="dcterms:W3CDTF">2020-02-12T14:20:28Z</dcterms:modified>
</cp:coreProperties>
</file>