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9" r:id="rId11"/>
    <p:sldId id="270" r:id="rId12"/>
    <p:sldId id="271" r:id="rId13"/>
    <p:sldId id="268" r:id="rId14"/>
    <p:sldId id="267" r:id="rId15"/>
    <p:sldId id="275" r:id="rId16"/>
    <p:sldId id="266" r:id="rId17"/>
    <p:sldId id="277" r:id="rId18"/>
    <p:sldId id="278" r:id="rId19"/>
    <p:sldId id="265" r:id="rId20"/>
    <p:sldId id="272" r:id="rId21"/>
    <p:sldId id="273" r:id="rId22"/>
    <p:sldId id="274" r:id="rId23"/>
    <p:sldId id="276"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08"/>
    <p:restoredTop sz="94585"/>
  </p:normalViewPr>
  <p:slideViewPr>
    <p:cSldViewPr snapToGrid="0" snapToObjects="1">
      <p:cViewPr varScale="1">
        <p:scale>
          <a:sx n="95" d="100"/>
          <a:sy n="95" d="100"/>
        </p:scale>
        <p:origin x="680"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12/6/21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12/6/21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12/6/21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12/6/21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12/6/21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12/6/21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12/6/21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12/6/21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12/6/21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12/6/21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12/6/21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12/6/21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12/6/21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12/6/21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12/6/21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12/6/21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12/6/21</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1AC331-C7C0-AB49-8D28-631719727A13}"/>
              </a:ext>
            </a:extLst>
          </p:cNvPr>
          <p:cNvSpPr>
            <a:spLocks noGrp="1"/>
          </p:cNvSpPr>
          <p:nvPr>
            <p:ph type="ctrTitle"/>
          </p:nvPr>
        </p:nvSpPr>
        <p:spPr/>
        <p:txBody>
          <a:bodyPr/>
          <a:lstStyle/>
          <a:p>
            <a:r>
              <a:rPr lang="en-TR" b="1" dirty="0">
                <a:solidFill>
                  <a:srgbClr val="C00000"/>
                </a:solidFill>
              </a:rPr>
              <a:t>D. H. LAWRENCE</a:t>
            </a:r>
          </a:p>
        </p:txBody>
      </p:sp>
      <p:sp>
        <p:nvSpPr>
          <p:cNvPr id="3" name="Subtitle 2">
            <a:extLst>
              <a:ext uri="{FF2B5EF4-FFF2-40B4-BE49-F238E27FC236}">
                <a16:creationId xmlns:a16="http://schemas.microsoft.com/office/drawing/2014/main" id="{1B3C460F-E4E2-1549-A15D-5C9A047D55AE}"/>
              </a:ext>
            </a:extLst>
          </p:cNvPr>
          <p:cNvSpPr>
            <a:spLocks noGrp="1"/>
          </p:cNvSpPr>
          <p:nvPr>
            <p:ph type="subTitle" idx="1"/>
          </p:nvPr>
        </p:nvSpPr>
        <p:spPr/>
        <p:txBody>
          <a:bodyPr>
            <a:normAutofit/>
          </a:bodyPr>
          <a:lstStyle/>
          <a:p>
            <a:r>
              <a:rPr lang="en-TR" sz="2400" b="1" dirty="0">
                <a:solidFill>
                  <a:schemeClr val="tx1"/>
                </a:solidFill>
              </a:rPr>
              <a:t>“Odour of Chrysanthemums”</a:t>
            </a:r>
          </a:p>
        </p:txBody>
      </p:sp>
    </p:spTree>
    <p:extLst>
      <p:ext uri="{BB962C8B-B14F-4D97-AF65-F5344CB8AC3E}">
        <p14:creationId xmlns:p14="http://schemas.microsoft.com/office/powerpoint/2010/main" val="19157469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A431D5-70C0-9A4C-9F06-C63E08F66758}"/>
              </a:ext>
            </a:extLst>
          </p:cNvPr>
          <p:cNvSpPr>
            <a:spLocks noGrp="1"/>
          </p:cNvSpPr>
          <p:nvPr>
            <p:ph type="title"/>
          </p:nvPr>
        </p:nvSpPr>
        <p:spPr/>
        <p:txBody>
          <a:bodyPr/>
          <a:lstStyle/>
          <a:p>
            <a:r>
              <a:rPr lang="en-TR" b="1" dirty="0">
                <a:solidFill>
                  <a:srgbClr val="C00000"/>
                </a:solidFill>
              </a:rPr>
              <a:t>Language &amp; Style</a:t>
            </a:r>
          </a:p>
        </p:txBody>
      </p:sp>
      <p:sp>
        <p:nvSpPr>
          <p:cNvPr id="3" name="Content Placeholder 2">
            <a:extLst>
              <a:ext uri="{FF2B5EF4-FFF2-40B4-BE49-F238E27FC236}">
                <a16:creationId xmlns:a16="http://schemas.microsoft.com/office/drawing/2014/main" id="{3BEDD34B-7ECD-F141-B228-2CF5E6802DD0}"/>
              </a:ext>
            </a:extLst>
          </p:cNvPr>
          <p:cNvSpPr>
            <a:spLocks noGrp="1"/>
          </p:cNvSpPr>
          <p:nvPr>
            <p:ph idx="1"/>
          </p:nvPr>
        </p:nvSpPr>
        <p:spPr>
          <a:xfrm>
            <a:off x="2387506" y="1770530"/>
            <a:ext cx="8915400" cy="4885764"/>
          </a:xfrm>
        </p:spPr>
        <p:txBody>
          <a:bodyPr>
            <a:normAutofit fontScale="92500"/>
          </a:bodyPr>
          <a:lstStyle/>
          <a:p>
            <a:pPr marL="0" indent="0" algn="just">
              <a:lnSpc>
                <a:spcPct val="150000"/>
              </a:lnSpc>
              <a:buNone/>
            </a:pPr>
            <a:r>
              <a:rPr lang="en-TR" sz="2400" dirty="0">
                <a:solidFill>
                  <a:schemeClr val="tx1"/>
                </a:solidFill>
              </a:rPr>
              <a:t>“The little engine </a:t>
            </a:r>
            <a:r>
              <a:rPr lang="en-TR" sz="2400" u="sng" dirty="0">
                <a:solidFill>
                  <a:schemeClr val="tx1"/>
                </a:solidFill>
              </a:rPr>
              <a:t>strained and groaned</a:t>
            </a:r>
            <a:r>
              <a:rPr lang="en-TR" sz="2400" dirty="0">
                <a:solidFill>
                  <a:schemeClr val="tx1"/>
                </a:solidFill>
              </a:rPr>
              <a:t>, and the train </a:t>
            </a:r>
            <a:r>
              <a:rPr lang="en-TR" sz="2400" u="sng" dirty="0">
                <a:solidFill>
                  <a:schemeClr val="tx1"/>
                </a:solidFill>
              </a:rPr>
              <a:t>rumbled</a:t>
            </a:r>
            <a:r>
              <a:rPr lang="en-TR" sz="2400" dirty="0">
                <a:solidFill>
                  <a:schemeClr val="tx1"/>
                </a:solidFill>
              </a:rPr>
              <a:t> towards the crossing. The woman again looked across the </a:t>
            </a:r>
            <a:r>
              <a:rPr lang="en-TR" sz="2400" u="sng" dirty="0">
                <a:solidFill>
                  <a:schemeClr val="tx1"/>
                </a:solidFill>
              </a:rPr>
              <a:t>metals</a:t>
            </a:r>
            <a:r>
              <a:rPr lang="en-TR" sz="2400" dirty="0">
                <a:solidFill>
                  <a:schemeClr val="tx1"/>
                </a:solidFill>
              </a:rPr>
              <a:t>. </a:t>
            </a:r>
            <a:r>
              <a:rPr lang="en-TR" sz="2400" u="sng" dirty="0">
                <a:solidFill>
                  <a:schemeClr val="tx1"/>
                </a:solidFill>
              </a:rPr>
              <a:t>Darkness</a:t>
            </a:r>
            <a:r>
              <a:rPr lang="en-TR" sz="2400" dirty="0">
                <a:solidFill>
                  <a:schemeClr val="tx1"/>
                </a:solidFill>
              </a:rPr>
              <a:t> was settling over the spaces of the railway and trucks: t</a:t>
            </a:r>
            <a:r>
              <a:rPr lang="en-US" sz="2400" dirty="0">
                <a:solidFill>
                  <a:schemeClr val="tx1"/>
                </a:solidFill>
              </a:rPr>
              <a:t>he</a:t>
            </a:r>
            <a:r>
              <a:rPr lang="en-TR" sz="2400" dirty="0">
                <a:solidFill>
                  <a:schemeClr val="tx1"/>
                </a:solidFill>
              </a:rPr>
              <a:t> miners, in </a:t>
            </a:r>
            <a:r>
              <a:rPr lang="en-TR" sz="2400" u="sng" dirty="0">
                <a:solidFill>
                  <a:schemeClr val="tx1"/>
                </a:solidFill>
              </a:rPr>
              <a:t>grey sombre groups</a:t>
            </a:r>
            <a:r>
              <a:rPr lang="en-TR" sz="2400" dirty="0">
                <a:solidFill>
                  <a:schemeClr val="tx1"/>
                </a:solidFill>
              </a:rPr>
              <a:t>, were still passing home. The </a:t>
            </a:r>
            <a:r>
              <a:rPr lang="en-TR" sz="2400" u="sng" dirty="0">
                <a:solidFill>
                  <a:schemeClr val="tx1"/>
                </a:solidFill>
              </a:rPr>
              <a:t>winding engine pulsed hurriedly</a:t>
            </a:r>
            <a:r>
              <a:rPr lang="en-TR" sz="2400" dirty="0">
                <a:solidFill>
                  <a:schemeClr val="tx1"/>
                </a:solidFill>
              </a:rPr>
              <a:t>, with </a:t>
            </a:r>
            <a:r>
              <a:rPr lang="en-TR" sz="2400" u="sng" dirty="0">
                <a:solidFill>
                  <a:schemeClr val="tx1"/>
                </a:solidFill>
              </a:rPr>
              <a:t>brief pauses</a:t>
            </a:r>
            <a:r>
              <a:rPr lang="en-TR" sz="2400" dirty="0">
                <a:solidFill>
                  <a:schemeClr val="tx1"/>
                </a:solidFill>
              </a:rPr>
              <a:t>. </a:t>
            </a:r>
            <a:r>
              <a:rPr lang="en-TR" sz="2400" u="sng" dirty="0">
                <a:solidFill>
                  <a:schemeClr val="tx1"/>
                </a:solidFill>
              </a:rPr>
              <a:t>Elizabeth Bates </a:t>
            </a:r>
            <a:r>
              <a:rPr lang="en-TR" sz="2400" dirty="0">
                <a:solidFill>
                  <a:schemeClr val="tx1"/>
                </a:solidFill>
              </a:rPr>
              <a:t>looked at </a:t>
            </a:r>
            <a:r>
              <a:rPr lang="en-TR" sz="2400" u="sng" dirty="0">
                <a:solidFill>
                  <a:schemeClr val="tx1"/>
                </a:solidFill>
              </a:rPr>
              <a:t>the dreary flow of men</a:t>
            </a:r>
            <a:r>
              <a:rPr lang="en-TR" sz="2400" dirty="0">
                <a:solidFill>
                  <a:schemeClr val="tx1"/>
                </a:solidFill>
              </a:rPr>
              <a:t>, then she went indoors. </a:t>
            </a:r>
            <a:r>
              <a:rPr lang="en-TR" sz="2400" u="sng" dirty="0">
                <a:solidFill>
                  <a:schemeClr val="tx1"/>
                </a:solidFill>
              </a:rPr>
              <a:t>Her husband did not come</a:t>
            </a:r>
            <a:r>
              <a:rPr lang="en-TR" sz="2400" dirty="0">
                <a:solidFill>
                  <a:schemeClr val="tx1"/>
                </a:solidFill>
              </a:rPr>
              <a:t>.”</a:t>
            </a:r>
          </a:p>
          <a:p>
            <a:pPr marL="0" indent="0" algn="just">
              <a:lnSpc>
                <a:spcPct val="150000"/>
              </a:lnSpc>
              <a:buNone/>
            </a:pPr>
            <a:r>
              <a:rPr lang="en-TR" sz="2400" dirty="0">
                <a:solidFill>
                  <a:schemeClr val="tx1"/>
                </a:solidFill>
              </a:rPr>
              <a:t>“As she reached up, her figure displayed itself just </a:t>
            </a:r>
            <a:r>
              <a:rPr lang="en-TR" sz="2400" u="sng" dirty="0">
                <a:solidFill>
                  <a:schemeClr val="tx1"/>
                </a:solidFill>
              </a:rPr>
              <a:t>rounding wi</a:t>
            </a:r>
            <a:r>
              <a:rPr lang="en-US" sz="2400" u="sng" dirty="0" err="1">
                <a:solidFill>
                  <a:schemeClr val="tx1"/>
                </a:solidFill>
              </a:rPr>
              <a:t>th</a:t>
            </a:r>
            <a:r>
              <a:rPr lang="en-TR" sz="2400" u="sng" dirty="0">
                <a:solidFill>
                  <a:schemeClr val="tx1"/>
                </a:solidFill>
              </a:rPr>
              <a:t> maternity</a:t>
            </a:r>
            <a:r>
              <a:rPr lang="en-TR" sz="2400" dirty="0">
                <a:solidFill>
                  <a:schemeClr val="tx1"/>
                </a:solidFill>
              </a:rPr>
              <a:t>.”</a:t>
            </a:r>
          </a:p>
          <a:p>
            <a:pPr marL="0" indent="0" algn="just">
              <a:lnSpc>
                <a:spcPct val="150000"/>
              </a:lnSpc>
              <a:buNone/>
            </a:pPr>
            <a:endParaRPr lang="en-TR" sz="2400" dirty="0">
              <a:solidFill>
                <a:schemeClr val="tx1"/>
              </a:solidFill>
            </a:endParaRPr>
          </a:p>
          <a:p>
            <a:pPr marL="0" indent="0" algn="just">
              <a:lnSpc>
                <a:spcPct val="150000"/>
              </a:lnSpc>
              <a:buNone/>
            </a:pPr>
            <a:endParaRPr lang="en-TR" sz="2400" dirty="0">
              <a:solidFill>
                <a:schemeClr val="tx1"/>
              </a:solidFill>
            </a:endParaRPr>
          </a:p>
        </p:txBody>
      </p:sp>
    </p:spTree>
    <p:extLst>
      <p:ext uri="{BB962C8B-B14F-4D97-AF65-F5344CB8AC3E}">
        <p14:creationId xmlns:p14="http://schemas.microsoft.com/office/powerpoint/2010/main" val="23512051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49B1B6C-73EA-9C4F-BA0C-0B138A268CC5}"/>
              </a:ext>
            </a:extLst>
          </p:cNvPr>
          <p:cNvSpPr>
            <a:spLocks noGrp="1"/>
          </p:cNvSpPr>
          <p:nvPr>
            <p:ph idx="1"/>
          </p:nvPr>
        </p:nvSpPr>
        <p:spPr>
          <a:xfrm>
            <a:off x="2616106" y="923364"/>
            <a:ext cx="8915400" cy="5316071"/>
          </a:xfrm>
        </p:spPr>
        <p:txBody>
          <a:bodyPr>
            <a:noAutofit/>
          </a:bodyPr>
          <a:lstStyle/>
          <a:p>
            <a:pPr marL="0" indent="0" algn="just">
              <a:lnSpc>
                <a:spcPct val="150000"/>
              </a:lnSpc>
              <a:buNone/>
            </a:pPr>
            <a:r>
              <a:rPr lang="en-TR" sz="2200" dirty="0">
                <a:solidFill>
                  <a:schemeClr val="tx1"/>
                </a:solidFill>
              </a:rPr>
              <a:t>“It was half-past four. They </a:t>
            </a:r>
            <a:r>
              <a:rPr lang="en-TR" sz="2200" u="sng" dirty="0">
                <a:solidFill>
                  <a:schemeClr val="tx1"/>
                </a:solidFill>
              </a:rPr>
              <a:t>had but to await the father’s coming </a:t>
            </a:r>
            <a:r>
              <a:rPr lang="en-TR" sz="2200" dirty="0">
                <a:solidFill>
                  <a:schemeClr val="tx1"/>
                </a:solidFill>
              </a:rPr>
              <a:t>to begin tea. As the mother watched her son’s sullen little struggle with the woods, she </a:t>
            </a:r>
            <a:r>
              <a:rPr lang="en-TR" sz="2200" u="sng" dirty="0">
                <a:solidFill>
                  <a:schemeClr val="tx1"/>
                </a:solidFill>
              </a:rPr>
              <a:t>saw herself </a:t>
            </a:r>
            <a:r>
              <a:rPr lang="en-US" sz="2200" u="sng" dirty="0">
                <a:solidFill>
                  <a:schemeClr val="tx1"/>
                </a:solidFill>
              </a:rPr>
              <a:t>in</a:t>
            </a:r>
            <a:r>
              <a:rPr lang="en-TR" sz="2200" u="sng" dirty="0">
                <a:solidFill>
                  <a:schemeClr val="tx1"/>
                </a:solidFill>
              </a:rPr>
              <a:t> his silence and pertinacity; she saw the father </a:t>
            </a:r>
            <a:r>
              <a:rPr lang="en-US" sz="2200" u="sng" dirty="0">
                <a:solidFill>
                  <a:schemeClr val="tx1"/>
                </a:solidFill>
              </a:rPr>
              <a:t>in her child’s indifference to all but himself</a:t>
            </a:r>
            <a:r>
              <a:rPr lang="en-US" sz="2200" dirty="0">
                <a:solidFill>
                  <a:schemeClr val="tx1"/>
                </a:solidFill>
              </a:rPr>
              <a:t>. She seemed to be occupied by her husband. He had </a:t>
            </a:r>
            <a:r>
              <a:rPr lang="en-US" sz="2200" u="sng" dirty="0">
                <a:solidFill>
                  <a:schemeClr val="tx1"/>
                </a:solidFill>
              </a:rPr>
              <a:t>probably gone past his home</a:t>
            </a:r>
            <a:r>
              <a:rPr lang="en-US" sz="2200" dirty="0">
                <a:solidFill>
                  <a:schemeClr val="tx1"/>
                </a:solidFill>
              </a:rPr>
              <a:t>, slunk past his own door, </a:t>
            </a:r>
            <a:r>
              <a:rPr lang="en-US" sz="2200" u="sng" dirty="0">
                <a:solidFill>
                  <a:schemeClr val="tx1"/>
                </a:solidFill>
              </a:rPr>
              <a:t>to drink before he came in</a:t>
            </a:r>
            <a:r>
              <a:rPr lang="en-US" sz="2200" dirty="0">
                <a:solidFill>
                  <a:schemeClr val="tx1"/>
                </a:solidFill>
              </a:rPr>
              <a:t>, while his dinner spoiled and wasted in waiting. She glanced at the clock, then took the potatoes to strain them in the yard. The garden and fields beyond the brook were closed in </a:t>
            </a:r>
            <a:r>
              <a:rPr lang="en-US" sz="2200" u="sng" dirty="0">
                <a:solidFill>
                  <a:schemeClr val="tx1"/>
                </a:solidFill>
              </a:rPr>
              <a:t>uncertain darkness</a:t>
            </a:r>
            <a:r>
              <a:rPr lang="en-US" sz="2200" dirty="0">
                <a:solidFill>
                  <a:schemeClr val="tx1"/>
                </a:solidFill>
              </a:rPr>
              <a:t>.”</a:t>
            </a:r>
            <a:endParaRPr lang="en-TR" sz="2200" dirty="0">
              <a:solidFill>
                <a:schemeClr val="tx1"/>
              </a:solidFill>
            </a:endParaRPr>
          </a:p>
        </p:txBody>
      </p:sp>
    </p:spTree>
    <p:extLst>
      <p:ext uri="{BB962C8B-B14F-4D97-AF65-F5344CB8AC3E}">
        <p14:creationId xmlns:p14="http://schemas.microsoft.com/office/powerpoint/2010/main" val="4552441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020F29-D582-3B47-A4FB-4B4ACB78163E}"/>
              </a:ext>
            </a:extLst>
          </p:cNvPr>
          <p:cNvSpPr>
            <a:spLocks noGrp="1"/>
          </p:cNvSpPr>
          <p:nvPr>
            <p:ph type="title"/>
          </p:nvPr>
        </p:nvSpPr>
        <p:spPr/>
        <p:txBody>
          <a:bodyPr/>
          <a:lstStyle/>
          <a:p>
            <a:r>
              <a:rPr lang="en-TR" b="1" dirty="0">
                <a:solidFill>
                  <a:srgbClr val="C00000"/>
                </a:solidFill>
              </a:rPr>
              <a:t>Elizabeth Bates</a:t>
            </a:r>
          </a:p>
        </p:txBody>
      </p:sp>
      <p:sp>
        <p:nvSpPr>
          <p:cNvPr id="3" name="Content Placeholder 2">
            <a:extLst>
              <a:ext uri="{FF2B5EF4-FFF2-40B4-BE49-F238E27FC236}">
                <a16:creationId xmlns:a16="http://schemas.microsoft.com/office/drawing/2014/main" id="{C8888879-1322-5E48-B54E-7A40F1807A2D}"/>
              </a:ext>
            </a:extLst>
          </p:cNvPr>
          <p:cNvSpPr>
            <a:spLocks noGrp="1"/>
          </p:cNvSpPr>
          <p:nvPr>
            <p:ph idx="1"/>
          </p:nvPr>
        </p:nvSpPr>
        <p:spPr>
          <a:xfrm>
            <a:off x="2454741" y="1522259"/>
            <a:ext cx="8915400" cy="5120588"/>
          </a:xfrm>
        </p:spPr>
        <p:txBody>
          <a:bodyPr>
            <a:normAutofit fontScale="92500" lnSpcReduction="10000"/>
          </a:bodyPr>
          <a:lstStyle/>
          <a:p>
            <a:pPr algn="just"/>
            <a:r>
              <a:rPr lang="en-TR" sz="2200" b="1" dirty="0">
                <a:solidFill>
                  <a:schemeClr val="tx1"/>
                </a:solidFill>
              </a:rPr>
              <a:t>First she is angry: </a:t>
            </a:r>
          </a:p>
          <a:p>
            <a:pPr marL="0" indent="0" algn="just">
              <a:buNone/>
            </a:pPr>
            <a:r>
              <a:rPr lang="en-TR" sz="2200" dirty="0">
                <a:solidFill>
                  <a:schemeClr val="tx1"/>
                </a:solidFill>
              </a:rPr>
              <a:t>“When she rose her anger was evident in the stern unbending of her head … ‘It is a scandalous thing as a man can’t even come home to his dinner! If it’s crozzled up to a cinder I don’t see why I should care. </a:t>
            </a:r>
            <a:r>
              <a:rPr lang="en-TR" sz="2200" u="sng" dirty="0">
                <a:solidFill>
                  <a:schemeClr val="tx1"/>
                </a:solidFill>
              </a:rPr>
              <a:t>Past his very door he goes to get to a public-house</a:t>
            </a:r>
            <a:r>
              <a:rPr lang="en-TR" sz="2200" dirty="0">
                <a:solidFill>
                  <a:schemeClr val="tx1"/>
                </a:solidFill>
              </a:rPr>
              <a:t>, and here I sit with his dinner waiting for him’”</a:t>
            </a:r>
          </a:p>
          <a:p>
            <a:pPr marL="0" indent="0" algn="just">
              <a:buNone/>
            </a:pPr>
            <a:r>
              <a:rPr lang="en-TR" sz="2200" dirty="0">
                <a:solidFill>
                  <a:schemeClr val="tx1"/>
                </a:solidFill>
              </a:rPr>
              <a:t>“Eh, </a:t>
            </a:r>
            <a:r>
              <a:rPr lang="en-TR" sz="2200" u="sng" dirty="0">
                <a:solidFill>
                  <a:schemeClr val="tx1"/>
                </a:solidFill>
              </a:rPr>
              <a:t>he’ll not come now till they bring him</a:t>
            </a:r>
            <a:r>
              <a:rPr lang="en-TR" sz="2200" dirty="0">
                <a:solidFill>
                  <a:schemeClr val="tx1"/>
                </a:solidFill>
              </a:rPr>
              <a:t>. There he’ll stick! But he needn’t come rolling in here in his pit-dirt, for </a:t>
            </a:r>
            <a:r>
              <a:rPr lang="en-TR" sz="2200" i="1" u="sng" dirty="0">
                <a:solidFill>
                  <a:schemeClr val="tx1"/>
                </a:solidFill>
              </a:rPr>
              <a:t>I </a:t>
            </a:r>
            <a:r>
              <a:rPr lang="en-TR" sz="2200" u="sng" dirty="0">
                <a:solidFill>
                  <a:schemeClr val="tx1"/>
                </a:solidFill>
              </a:rPr>
              <a:t>won’t wash him</a:t>
            </a:r>
            <a:r>
              <a:rPr lang="en-TR" sz="2200" dirty="0">
                <a:solidFill>
                  <a:schemeClr val="tx1"/>
                </a:solidFill>
              </a:rPr>
              <a:t>. </a:t>
            </a:r>
            <a:r>
              <a:rPr lang="en-TR" sz="2200" u="sng" dirty="0">
                <a:solidFill>
                  <a:schemeClr val="tx1"/>
                </a:solidFill>
              </a:rPr>
              <a:t>He can lie on the floor</a:t>
            </a:r>
            <a:r>
              <a:rPr lang="en-TR" sz="2200" dirty="0">
                <a:solidFill>
                  <a:schemeClr val="tx1"/>
                </a:solidFill>
              </a:rPr>
              <a:t>.”</a:t>
            </a:r>
          </a:p>
          <a:p>
            <a:pPr marL="0" indent="0" algn="just">
              <a:buNone/>
            </a:pPr>
            <a:r>
              <a:rPr lang="en-TR" sz="2200" dirty="0">
                <a:solidFill>
                  <a:schemeClr val="tx1"/>
                </a:solidFill>
              </a:rPr>
              <a:t>“Never mind. They’ll bring him when he does come – like a log.”</a:t>
            </a:r>
          </a:p>
          <a:p>
            <a:pPr marL="0" indent="0" algn="just">
              <a:buNone/>
            </a:pPr>
            <a:r>
              <a:rPr lang="en-TR" sz="2200" dirty="0">
                <a:solidFill>
                  <a:schemeClr val="tx1"/>
                </a:solidFill>
              </a:rPr>
              <a:t>“The mother looked down at them … and her heart burst with anger at their father, who caused all three such distress.”</a:t>
            </a:r>
          </a:p>
          <a:p>
            <a:pPr algn="just"/>
            <a:r>
              <a:rPr lang="en-TR" sz="2200" b="1" dirty="0">
                <a:solidFill>
                  <a:schemeClr val="tx1"/>
                </a:solidFill>
              </a:rPr>
              <a:t>Then she becomes worried:</a:t>
            </a:r>
          </a:p>
          <a:p>
            <a:pPr marL="0" indent="0" algn="just">
              <a:buNone/>
            </a:pPr>
            <a:r>
              <a:rPr lang="en-TR" sz="2200" dirty="0">
                <a:solidFill>
                  <a:schemeClr val="tx1"/>
                </a:solidFill>
              </a:rPr>
              <a:t>“Meantime her anger was tinged with fear."</a:t>
            </a:r>
          </a:p>
          <a:p>
            <a:pPr marL="0" indent="0">
              <a:buNone/>
            </a:pPr>
            <a:endParaRPr lang="en-TR" dirty="0">
              <a:solidFill>
                <a:schemeClr val="tx1"/>
              </a:solidFill>
            </a:endParaRPr>
          </a:p>
        </p:txBody>
      </p:sp>
    </p:spTree>
    <p:extLst>
      <p:ext uri="{BB962C8B-B14F-4D97-AF65-F5344CB8AC3E}">
        <p14:creationId xmlns:p14="http://schemas.microsoft.com/office/powerpoint/2010/main" val="1267351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33D60B-3570-C54A-AC1B-7B92ADAC9B5B}"/>
              </a:ext>
            </a:extLst>
          </p:cNvPr>
          <p:cNvSpPr>
            <a:spLocks noGrp="1"/>
          </p:cNvSpPr>
          <p:nvPr>
            <p:ph type="title"/>
          </p:nvPr>
        </p:nvSpPr>
        <p:spPr/>
        <p:txBody>
          <a:bodyPr/>
          <a:lstStyle/>
          <a:p>
            <a:r>
              <a:rPr lang="en-TR" b="1" dirty="0">
                <a:solidFill>
                  <a:srgbClr val="C00000"/>
                </a:solidFill>
              </a:rPr>
              <a:t>Drunk Walter / Dead Walter</a:t>
            </a:r>
          </a:p>
        </p:txBody>
      </p:sp>
      <p:sp>
        <p:nvSpPr>
          <p:cNvPr id="3" name="Content Placeholder 2">
            <a:extLst>
              <a:ext uri="{FF2B5EF4-FFF2-40B4-BE49-F238E27FC236}">
                <a16:creationId xmlns:a16="http://schemas.microsoft.com/office/drawing/2014/main" id="{0F46E653-6D17-0D49-8021-F509248A73C5}"/>
              </a:ext>
            </a:extLst>
          </p:cNvPr>
          <p:cNvSpPr>
            <a:spLocks noGrp="1"/>
          </p:cNvSpPr>
          <p:nvPr>
            <p:ph idx="1"/>
          </p:nvPr>
        </p:nvSpPr>
        <p:spPr>
          <a:xfrm>
            <a:off x="2589212" y="1540188"/>
            <a:ext cx="8915400" cy="5317811"/>
          </a:xfrm>
        </p:spPr>
        <p:txBody>
          <a:bodyPr/>
          <a:lstStyle/>
          <a:p>
            <a:r>
              <a:rPr lang="en-TR" sz="2000" dirty="0">
                <a:solidFill>
                  <a:schemeClr val="tx1"/>
                </a:solidFill>
              </a:rPr>
              <a:t>arrives home late in the evening</a:t>
            </a:r>
          </a:p>
          <a:p>
            <a:r>
              <a:rPr lang="en-TR" sz="2000" dirty="0">
                <a:solidFill>
                  <a:schemeClr val="tx1"/>
                </a:solidFill>
              </a:rPr>
              <a:t>carried by other men</a:t>
            </a:r>
          </a:p>
          <a:p>
            <a:r>
              <a:rPr lang="en-TR" sz="2000" dirty="0">
                <a:solidFill>
                  <a:schemeClr val="tx1"/>
                </a:solidFill>
              </a:rPr>
              <a:t>passed out/passed away</a:t>
            </a:r>
          </a:p>
          <a:p>
            <a:r>
              <a:rPr lang="en-TR" sz="2000" dirty="0">
                <a:solidFill>
                  <a:schemeClr val="tx1"/>
                </a:solidFill>
              </a:rPr>
              <a:t>Elizabeth prepares the room </a:t>
            </a:r>
          </a:p>
          <a:p>
            <a:r>
              <a:rPr lang="en-TR" sz="2000" dirty="0">
                <a:solidFill>
                  <a:schemeClr val="tx1"/>
                </a:solidFill>
              </a:rPr>
              <a:t>she is familiar wi</a:t>
            </a:r>
            <a:r>
              <a:rPr lang="en-US" sz="2000" dirty="0" err="1">
                <a:solidFill>
                  <a:schemeClr val="tx1"/>
                </a:solidFill>
              </a:rPr>
              <a:t>th</a:t>
            </a:r>
            <a:r>
              <a:rPr lang="en-TR" sz="2000" dirty="0">
                <a:solidFill>
                  <a:schemeClr val="tx1"/>
                </a:solidFill>
              </a:rPr>
              <a:t> the scene</a:t>
            </a:r>
          </a:p>
          <a:p>
            <a:r>
              <a:rPr lang="en-TR" sz="2000" dirty="0">
                <a:solidFill>
                  <a:schemeClr val="tx1"/>
                </a:solidFill>
              </a:rPr>
              <a:t>his absence by death does not make much of a difference</a:t>
            </a:r>
          </a:p>
          <a:p>
            <a:pPr marL="0" indent="0">
              <a:buNone/>
            </a:pPr>
            <a:r>
              <a:rPr lang="en-TR" sz="2000" dirty="0">
                <a:solidFill>
                  <a:schemeClr val="tx1"/>
                </a:solidFill>
              </a:rPr>
              <a:t>“I expect ’e’s gone up to th’ ‘Yew Tree,’ as you say. It’s not the first time I’ve fretted myself into a fever before now. He’ll come home when they carry him.”</a:t>
            </a:r>
          </a:p>
          <a:p>
            <a:pPr marL="0" indent="0">
              <a:buNone/>
            </a:pPr>
            <a:r>
              <a:rPr lang="en-TR" sz="2000" dirty="0">
                <a:solidFill>
                  <a:schemeClr val="tx1"/>
                </a:solidFill>
              </a:rPr>
              <a:t>“’They’re bringin’ ‘im, Misses,’ he said. Elizabeth’s heart halted a moment. Then it surged on again, almost suffocating her. ‘Is he – is it bad?’ she asked.”</a:t>
            </a:r>
          </a:p>
          <a:p>
            <a:endParaRPr lang="en-TR" dirty="0"/>
          </a:p>
          <a:p>
            <a:endParaRPr lang="en-TR" dirty="0"/>
          </a:p>
          <a:p>
            <a:endParaRPr lang="en-TR" dirty="0"/>
          </a:p>
        </p:txBody>
      </p:sp>
    </p:spTree>
    <p:extLst>
      <p:ext uri="{BB962C8B-B14F-4D97-AF65-F5344CB8AC3E}">
        <p14:creationId xmlns:p14="http://schemas.microsoft.com/office/powerpoint/2010/main" val="22644511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718041-D0A7-8E49-98C9-C461609E2DCC}"/>
              </a:ext>
            </a:extLst>
          </p:cNvPr>
          <p:cNvSpPr>
            <a:spLocks noGrp="1"/>
          </p:cNvSpPr>
          <p:nvPr>
            <p:ph type="title"/>
          </p:nvPr>
        </p:nvSpPr>
        <p:spPr/>
        <p:txBody>
          <a:bodyPr/>
          <a:lstStyle/>
          <a:p>
            <a:r>
              <a:rPr lang="en-TR" b="1" dirty="0">
                <a:solidFill>
                  <a:srgbClr val="C00000"/>
                </a:solidFill>
              </a:rPr>
              <a:t>Wives &amp; Mothers:</a:t>
            </a:r>
            <a:br>
              <a:rPr lang="en-TR" b="1" dirty="0">
                <a:solidFill>
                  <a:srgbClr val="C00000"/>
                </a:solidFill>
              </a:rPr>
            </a:br>
            <a:r>
              <a:rPr lang="en-TR" b="1" dirty="0">
                <a:solidFill>
                  <a:srgbClr val="C00000"/>
                </a:solidFill>
              </a:rPr>
              <a:t>Elizabeth &amp; Walter’s Mother</a:t>
            </a:r>
          </a:p>
        </p:txBody>
      </p:sp>
      <p:sp>
        <p:nvSpPr>
          <p:cNvPr id="3" name="Content Placeholder 2">
            <a:extLst>
              <a:ext uri="{FF2B5EF4-FFF2-40B4-BE49-F238E27FC236}">
                <a16:creationId xmlns:a16="http://schemas.microsoft.com/office/drawing/2014/main" id="{85835988-E3B2-7942-89AC-625DD2C2B8B2}"/>
              </a:ext>
            </a:extLst>
          </p:cNvPr>
          <p:cNvSpPr>
            <a:spLocks noGrp="1"/>
          </p:cNvSpPr>
          <p:nvPr>
            <p:ph idx="1"/>
          </p:nvPr>
        </p:nvSpPr>
        <p:spPr>
          <a:xfrm>
            <a:off x="2589212" y="2133599"/>
            <a:ext cx="8915400" cy="4307541"/>
          </a:xfrm>
        </p:spPr>
        <p:txBody>
          <a:bodyPr/>
          <a:lstStyle/>
          <a:p>
            <a:r>
              <a:rPr lang="en-TR" sz="2000" dirty="0"/>
              <a:t>both feel abandoned/betrayed</a:t>
            </a:r>
          </a:p>
          <a:p>
            <a:r>
              <a:rPr lang="en-TR" sz="2000" dirty="0"/>
              <a:t>both get used to the idea very quickly</a:t>
            </a:r>
          </a:p>
          <a:p>
            <a:r>
              <a:rPr lang="en-TR" sz="2000" dirty="0"/>
              <a:t>both immediately start fulfilling their wifely/motherly duties</a:t>
            </a:r>
          </a:p>
          <a:p>
            <a:pPr marL="0" indent="0">
              <a:buNone/>
            </a:pPr>
            <a:r>
              <a:rPr lang="en-TR" sz="2000" dirty="0"/>
              <a:t>“ Elizabeth remembered that they were bringing him home, and she must be ready. ‘They’ll lay him in the parlour,’ she said to herself, standing a moment pale and perplexed.”</a:t>
            </a:r>
          </a:p>
          <a:p>
            <a:pPr lvl="1"/>
            <a:r>
              <a:rPr lang="en-TR" sz="2000" dirty="0"/>
              <a:t>calculated the room</a:t>
            </a:r>
          </a:p>
          <a:p>
            <a:pPr lvl="1"/>
            <a:r>
              <a:rPr lang="en-TR" sz="2000" dirty="0"/>
              <a:t>pushed the chairs aside</a:t>
            </a:r>
          </a:p>
          <a:p>
            <a:pPr lvl="1"/>
            <a:r>
              <a:rPr lang="en-TR" sz="2000" dirty="0"/>
              <a:t>spread cloths down to save the carpet</a:t>
            </a:r>
          </a:p>
          <a:p>
            <a:r>
              <a:rPr lang="en-TR" sz="2000" dirty="0"/>
              <a:t>they strip him and wash him</a:t>
            </a:r>
          </a:p>
        </p:txBody>
      </p:sp>
    </p:spTree>
    <p:extLst>
      <p:ext uri="{BB962C8B-B14F-4D97-AF65-F5344CB8AC3E}">
        <p14:creationId xmlns:p14="http://schemas.microsoft.com/office/powerpoint/2010/main" val="28991875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B17437-8497-A240-B470-D605EB28F58A}"/>
              </a:ext>
            </a:extLst>
          </p:cNvPr>
          <p:cNvSpPr>
            <a:spLocks noGrp="1"/>
          </p:cNvSpPr>
          <p:nvPr>
            <p:ph type="title"/>
          </p:nvPr>
        </p:nvSpPr>
        <p:spPr/>
        <p:txBody>
          <a:bodyPr/>
          <a:lstStyle/>
          <a:p>
            <a:r>
              <a:rPr lang="en-TR" b="1" dirty="0">
                <a:solidFill>
                  <a:srgbClr val="C00000"/>
                </a:solidFill>
              </a:rPr>
              <a:t>Poverty: Elizabeth’s first thoughts</a:t>
            </a:r>
          </a:p>
        </p:txBody>
      </p:sp>
      <p:sp>
        <p:nvSpPr>
          <p:cNvPr id="3" name="Content Placeholder 2">
            <a:extLst>
              <a:ext uri="{FF2B5EF4-FFF2-40B4-BE49-F238E27FC236}">
                <a16:creationId xmlns:a16="http://schemas.microsoft.com/office/drawing/2014/main" id="{B7EA9DFD-77D2-3840-99C5-517ED8CD31DD}"/>
              </a:ext>
            </a:extLst>
          </p:cNvPr>
          <p:cNvSpPr>
            <a:spLocks noGrp="1"/>
          </p:cNvSpPr>
          <p:nvPr>
            <p:ph idx="1"/>
          </p:nvPr>
        </p:nvSpPr>
        <p:spPr>
          <a:xfrm>
            <a:off x="2279929" y="1757083"/>
            <a:ext cx="8915400" cy="3777622"/>
          </a:xfrm>
        </p:spPr>
        <p:txBody>
          <a:bodyPr>
            <a:normAutofit/>
          </a:bodyPr>
          <a:lstStyle/>
          <a:p>
            <a:pPr marL="0" indent="0" algn="just">
              <a:buNone/>
            </a:pPr>
            <a:r>
              <a:rPr lang="en-TR" sz="2400" dirty="0">
                <a:solidFill>
                  <a:schemeClr val="tx1"/>
                </a:solidFill>
              </a:rPr>
              <a:t>“If he was killed – </a:t>
            </a:r>
            <a:r>
              <a:rPr lang="en-TR" sz="2400" u="sng" dirty="0">
                <a:solidFill>
                  <a:schemeClr val="tx1"/>
                </a:solidFill>
              </a:rPr>
              <a:t>would she be able to manage </a:t>
            </a:r>
            <a:r>
              <a:rPr lang="en-TR" sz="2400" dirty="0">
                <a:solidFill>
                  <a:schemeClr val="tx1"/>
                </a:solidFill>
              </a:rPr>
              <a:t>on the little pension and what she could earn? – </a:t>
            </a:r>
            <a:r>
              <a:rPr lang="en-TR" sz="2400" u="sng" dirty="0">
                <a:solidFill>
                  <a:schemeClr val="tx1"/>
                </a:solidFill>
              </a:rPr>
              <a:t>she counted up rapidly</a:t>
            </a:r>
            <a:r>
              <a:rPr lang="en-TR" sz="2400" dirty="0">
                <a:solidFill>
                  <a:schemeClr val="tx1"/>
                </a:solidFill>
              </a:rPr>
              <a:t>. If he was hurt – </a:t>
            </a:r>
            <a:r>
              <a:rPr lang="en-TR" sz="2400" u="sng" dirty="0">
                <a:solidFill>
                  <a:schemeClr val="tx1"/>
                </a:solidFill>
              </a:rPr>
              <a:t>they wouldn’t take him to the hospital </a:t>
            </a:r>
            <a:r>
              <a:rPr lang="en-TR" sz="2400" dirty="0">
                <a:solidFill>
                  <a:schemeClr val="tx1"/>
                </a:solidFill>
              </a:rPr>
              <a:t>– how tiresome he would be to nurse! – but perhaps she’d be able to get him away from the drink and his hateful ways. She would – while he was ill. The tears offered to come to her eyes at the picture. But </a:t>
            </a:r>
            <a:r>
              <a:rPr lang="en-TR" sz="2400" u="sng" dirty="0">
                <a:solidFill>
                  <a:schemeClr val="tx1"/>
                </a:solidFill>
              </a:rPr>
              <a:t>what sentimental luxury was this </a:t>
            </a:r>
            <a:r>
              <a:rPr lang="en-TR" sz="2400" dirty="0">
                <a:solidFill>
                  <a:schemeClr val="tx1"/>
                </a:solidFill>
              </a:rPr>
              <a:t>she was beginning? She turned to consider the children. At any rate she was absolutely necessary for them. </a:t>
            </a:r>
            <a:r>
              <a:rPr lang="en-TR" sz="2400" u="sng" dirty="0">
                <a:solidFill>
                  <a:schemeClr val="tx1"/>
                </a:solidFill>
              </a:rPr>
              <a:t>They were her business.</a:t>
            </a:r>
            <a:r>
              <a:rPr lang="en-TR" sz="2400" dirty="0">
                <a:solidFill>
                  <a:schemeClr val="tx1"/>
                </a:solidFill>
              </a:rPr>
              <a:t>”</a:t>
            </a:r>
          </a:p>
        </p:txBody>
      </p:sp>
    </p:spTree>
    <p:extLst>
      <p:ext uri="{BB962C8B-B14F-4D97-AF65-F5344CB8AC3E}">
        <p14:creationId xmlns:p14="http://schemas.microsoft.com/office/powerpoint/2010/main" val="3097807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787872-6CA5-024E-A38F-83D38C544B24}"/>
              </a:ext>
            </a:extLst>
          </p:cNvPr>
          <p:cNvSpPr>
            <a:spLocks noGrp="1"/>
          </p:cNvSpPr>
          <p:nvPr>
            <p:ph type="title"/>
          </p:nvPr>
        </p:nvSpPr>
        <p:spPr/>
        <p:txBody>
          <a:bodyPr/>
          <a:lstStyle/>
          <a:p>
            <a:r>
              <a:rPr lang="en-TR" b="1" dirty="0">
                <a:solidFill>
                  <a:srgbClr val="C00000"/>
                </a:solidFill>
              </a:rPr>
              <a:t>Elizabeth’s Alienation</a:t>
            </a:r>
          </a:p>
        </p:txBody>
      </p:sp>
      <p:sp>
        <p:nvSpPr>
          <p:cNvPr id="3" name="Content Placeholder 2">
            <a:extLst>
              <a:ext uri="{FF2B5EF4-FFF2-40B4-BE49-F238E27FC236}">
                <a16:creationId xmlns:a16="http://schemas.microsoft.com/office/drawing/2014/main" id="{25884B7C-F68F-F14F-BAAC-13B6A86D596B}"/>
              </a:ext>
            </a:extLst>
          </p:cNvPr>
          <p:cNvSpPr>
            <a:spLocks noGrp="1"/>
          </p:cNvSpPr>
          <p:nvPr>
            <p:ph idx="1"/>
          </p:nvPr>
        </p:nvSpPr>
        <p:spPr>
          <a:xfrm>
            <a:off x="2400953" y="1540189"/>
            <a:ext cx="8915400" cy="5102658"/>
          </a:xfrm>
        </p:spPr>
        <p:txBody>
          <a:bodyPr>
            <a:normAutofit/>
          </a:bodyPr>
          <a:lstStyle/>
          <a:p>
            <a:pPr marL="0" indent="0" algn="just">
              <a:buNone/>
            </a:pPr>
            <a:r>
              <a:rPr lang="en-TR" sz="2000" dirty="0">
                <a:solidFill>
                  <a:schemeClr val="tx1"/>
                </a:solidFill>
              </a:rPr>
              <a:t>“She saw him, how utterly inviolable he lay in  himself. </a:t>
            </a:r>
            <a:r>
              <a:rPr lang="en-TR" sz="2000" u="sng" dirty="0">
                <a:solidFill>
                  <a:schemeClr val="tx1"/>
                </a:solidFill>
              </a:rPr>
              <a:t>She had nothing to do with him</a:t>
            </a:r>
            <a:r>
              <a:rPr lang="en-TR" sz="2000" dirty="0">
                <a:solidFill>
                  <a:schemeClr val="tx1"/>
                </a:solidFill>
              </a:rPr>
              <a:t>. She could not accept it. Stooping, she laid her hand on him, in claim … Elizabeth embraced the body of her husband, with cheek and lips. She seemed to be listening, inquiring, </a:t>
            </a:r>
            <a:r>
              <a:rPr lang="en-TR" sz="2000" u="sng" dirty="0">
                <a:solidFill>
                  <a:schemeClr val="tx1"/>
                </a:solidFill>
              </a:rPr>
              <a:t>trying to get some connection</a:t>
            </a:r>
            <a:r>
              <a:rPr lang="en-TR" sz="2000" dirty="0">
                <a:solidFill>
                  <a:schemeClr val="tx1"/>
                </a:solidFill>
              </a:rPr>
              <a:t>. But she could not. She was driven away. He was impregnable.”</a:t>
            </a:r>
          </a:p>
          <a:p>
            <a:pPr marL="0" indent="0" algn="just">
              <a:buNone/>
            </a:pPr>
            <a:r>
              <a:rPr lang="en-TR" sz="2000" dirty="0">
                <a:solidFill>
                  <a:schemeClr val="tx1"/>
                </a:solidFill>
              </a:rPr>
              <a:t>“Life with its smoky burning gone from him, had left him apart and </a:t>
            </a:r>
            <a:r>
              <a:rPr lang="en-TR" sz="2000" u="sng" dirty="0">
                <a:solidFill>
                  <a:schemeClr val="tx1"/>
                </a:solidFill>
              </a:rPr>
              <a:t>utterly alien to her</a:t>
            </a:r>
            <a:r>
              <a:rPr lang="en-TR" sz="2000" dirty="0">
                <a:solidFill>
                  <a:schemeClr val="tx1"/>
                </a:solidFill>
              </a:rPr>
              <a:t>. And she knew </a:t>
            </a:r>
            <a:r>
              <a:rPr lang="en-TR" sz="2000" u="sng" dirty="0">
                <a:solidFill>
                  <a:schemeClr val="tx1"/>
                </a:solidFill>
              </a:rPr>
              <a:t>what a stranger he was to her</a:t>
            </a:r>
            <a:r>
              <a:rPr lang="en-TR" sz="2000" dirty="0">
                <a:solidFill>
                  <a:schemeClr val="tx1"/>
                </a:solidFill>
              </a:rPr>
              <a:t>. In her womb was ice of fear, because of </a:t>
            </a:r>
            <a:r>
              <a:rPr lang="en-TR" sz="2000" u="sng" dirty="0">
                <a:solidFill>
                  <a:schemeClr val="tx1"/>
                </a:solidFill>
              </a:rPr>
              <a:t>this separate stranger with whom she had been living as one flesh</a:t>
            </a:r>
            <a:r>
              <a:rPr lang="en-TR" sz="2000" dirty="0">
                <a:solidFill>
                  <a:schemeClr val="tx1"/>
                </a:solidFill>
              </a:rPr>
              <a:t>. Was this what it all meant – </a:t>
            </a:r>
            <a:r>
              <a:rPr lang="en-TR" sz="2000" u="sng" dirty="0">
                <a:solidFill>
                  <a:schemeClr val="tx1"/>
                </a:solidFill>
              </a:rPr>
              <a:t>utter, intact separateness</a:t>
            </a:r>
            <a:r>
              <a:rPr lang="en-TR" sz="2000" dirty="0">
                <a:solidFill>
                  <a:schemeClr val="tx1"/>
                </a:solidFill>
              </a:rPr>
              <a:t>, obscured by heat of living? In dread she turned her face away. The fact was too deadly. </a:t>
            </a:r>
            <a:r>
              <a:rPr lang="en-TR" sz="2000" u="sng" dirty="0">
                <a:solidFill>
                  <a:schemeClr val="tx1"/>
                </a:solidFill>
              </a:rPr>
              <a:t>There had been nothing between them</a:t>
            </a:r>
            <a:r>
              <a:rPr lang="en-TR" sz="2000" dirty="0">
                <a:solidFill>
                  <a:schemeClr val="tx1"/>
                </a:solidFill>
              </a:rPr>
              <a:t>, and yet they had come together, exchanging their nakedness repeatedly”</a:t>
            </a:r>
          </a:p>
        </p:txBody>
      </p:sp>
    </p:spTree>
    <p:extLst>
      <p:ext uri="{BB962C8B-B14F-4D97-AF65-F5344CB8AC3E}">
        <p14:creationId xmlns:p14="http://schemas.microsoft.com/office/powerpoint/2010/main" val="3008417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CF6379-26E6-D64C-8632-1CFDD1E56A86}"/>
              </a:ext>
            </a:extLst>
          </p:cNvPr>
          <p:cNvSpPr>
            <a:spLocks noGrp="1"/>
          </p:cNvSpPr>
          <p:nvPr>
            <p:ph type="title"/>
          </p:nvPr>
        </p:nvSpPr>
        <p:spPr/>
        <p:txBody>
          <a:bodyPr/>
          <a:lstStyle/>
          <a:p>
            <a:r>
              <a:rPr lang="en-TR" b="1" dirty="0">
                <a:solidFill>
                  <a:srgbClr val="C00000"/>
                </a:solidFill>
              </a:rPr>
              <a:t>Strangers</a:t>
            </a:r>
          </a:p>
        </p:txBody>
      </p:sp>
      <p:sp>
        <p:nvSpPr>
          <p:cNvPr id="3" name="Content Placeholder 2">
            <a:extLst>
              <a:ext uri="{FF2B5EF4-FFF2-40B4-BE49-F238E27FC236}">
                <a16:creationId xmlns:a16="http://schemas.microsoft.com/office/drawing/2014/main" id="{7A877A49-9FBD-994A-B61C-18C9FC1E24A6}"/>
              </a:ext>
            </a:extLst>
          </p:cNvPr>
          <p:cNvSpPr>
            <a:spLocks noGrp="1"/>
          </p:cNvSpPr>
          <p:nvPr>
            <p:ph idx="1"/>
          </p:nvPr>
        </p:nvSpPr>
        <p:spPr/>
        <p:txBody>
          <a:bodyPr/>
          <a:lstStyle/>
          <a:p>
            <a:r>
              <a:rPr lang="en-TR" sz="2000" dirty="0">
                <a:solidFill>
                  <a:schemeClr val="tx1"/>
                </a:solidFill>
              </a:rPr>
              <a:t>“The child was like ice in her womb.”</a:t>
            </a:r>
          </a:p>
          <a:p>
            <a:r>
              <a:rPr lang="en-TR" sz="2000" dirty="0">
                <a:solidFill>
                  <a:schemeClr val="tx1"/>
                </a:solidFill>
              </a:rPr>
              <a:t>“her mind, cold and detached”</a:t>
            </a:r>
          </a:p>
          <a:p>
            <a:r>
              <a:rPr lang="en-TR" sz="2000" dirty="0">
                <a:solidFill>
                  <a:schemeClr val="tx1"/>
                </a:solidFill>
              </a:rPr>
              <a:t>“Who am I? What have I been doing?”</a:t>
            </a:r>
          </a:p>
          <a:p>
            <a:r>
              <a:rPr lang="en-TR" sz="2000" dirty="0">
                <a:solidFill>
                  <a:schemeClr val="tx1"/>
                </a:solidFill>
              </a:rPr>
              <a:t>“fighting a husband who did not exist”</a:t>
            </a:r>
          </a:p>
          <a:p>
            <a:r>
              <a:rPr lang="en-TR" sz="2000" dirty="0">
                <a:solidFill>
                  <a:schemeClr val="tx1"/>
                </a:solidFill>
              </a:rPr>
              <a:t>“What was that I have been living with?”</a:t>
            </a:r>
          </a:p>
          <a:p>
            <a:r>
              <a:rPr lang="en-TR" sz="2000" dirty="0">
                <a:solidFill>
                  <a:schemeClr val="tx1"/>
                </a:solidFill>
              </a:rPr>
              <a:t>“she knew she had never seen him, he had never seen her, they had met in the dark and had fought in the dark, not knowing whom they met nor whom they fought.”</a:t>
            </a:r>
          </a:p>
          <a:p>
            <a:endParaRPr lang="en-TR" dirty="0"/>
          </a:p>
        </p:txBody>
      </p:sp>
    </p:spTree>
    <p:extLst>
      <p:ext uri="{BB962C8B-B14F-4D97-AF65-F5344CB8AC3E}">
        <p14:creationId xmlns:p14="http://schemas.microsoft.com/office/powerpoint/2010/main" val="37653250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D68F6-7C82-3C4D-B806-F569E92F5ECD}"/>
              </a:ext>
            </a:extLst>
          </p:cNvPr>
          <p:cNvSpPr>
            <a:spLocks noGrp="1"/>
          </p:cNvSpPr>
          <p:nvPr>
            <p:ph type="title"/>
          </p:nvPr>
        </p:nvSpPr>
        <p:spPr/>
        <p:txBody>
          <a:bodyPr/>
          <a:lstStyle/>
          <a:p>
            <a:r>
              <a:rPr lang="en-TR" b="1" dirty="0">
                <a:solidFill>
                  <a:srgbClr val="C00000"/>
                </a:solidFill>
              </a:rPr>
              <a:t>Realisation</a:t>
            </a:r>
          </a:p>
        </p:txBody>
      </p:sp>
      <p:sp>
        <p:nvSpPr>
          <p:cNvPr id="3" name="Content Placeholder 2">
            <a:extLst>
              <a:ext uri="{FF2B5EF4-FFF2-40B4-BE49-F238E27FC236}">
                <a16:creationId xmlns:a16="http://schemas.microsoft.com/office/drawing/2014/main" id="{66B4058D-E4EF-2148-AB47-DC4850AEEFF0}"/>
              </a:ext>
            </a:extLst>
          </p:cNvPr>
          <p:cNvSpPr>
            <a:spLocks noGrp="1"/>
          </p:cNvSpPr>
          <p:nvPr>
            <p:ph idx="1"/>
          </p:nvPr>
        </p:nvSpPr>
        <p:spPr>
          <a:xfrm>
            <a:off x="2592925" y="1540189"/>
            <a:ext cx="8915400" cy="5075764"/>
          </a:xfrm>
        </p:spPr>
        <p:txBody>
          <a:bodyPr>
            <a:normAutofit lnSpcReduction="10000"/>
          </a:bodyPr>
          <a:lstStyle/>
          <a:p>
            <a:r>
              <a:rPr lang="en-TR" sz="2000" dirty="0">
                <a:solidFill>
                  <a:schemeClr val="tx1"/>
                </a:solidFill>
              </a:rPr>
              <a:t>“In fear and shame she looked at his naked body, that she had known falsely. And he was the father of her children. Her soul was torn from her body and stood apart.”</a:t>
            </a:r>
          </a:p>
          <a:p>
            <a:r>
              <a:rPr lang="en-TR" sz="2000" dirty="0">
                <a:solidFill>
                  <a:schemeClr val="tx1"/>
                </a:solidFill>
              </a:rPr>
              <a:t>“For his look was other than hers, his way was not her way. She had denied him what he was – she saw it now. She had refused him as himself. </a:t>
            </a:r>
          </a:p>
          <a:p>
            <a:r>
              <a:rPr lang="en-TR" sz="2000" dirty="0">
                <a:solidFill>
                  <a:schemeClr val="tx1"/>
                </a:solidFill>
              </a:rPr>
              <a:t>“And all the while her heart was bursting with grief and pity for him. What had he suffered? … He had been cruelly injured, this naked man, this other being, and she could make no reparation.”</a:t>
            </a:r>
          </a:p>
          <a:p>
            <a:r>
              <a:rPr lang="en-TR" sz="2000" dirty="0">
                <a:solidFill>
                  <a:schemeClr val="tx1"/>
                </a:solidFill>
              </a:rPr>
              <a:t>“the children did not unite them. Now he was dead, she knew how eternally he was apart from her, how eternally he had nothing more to do with her. She saw this episode of her life closed. They had denied each other in life. … it had become hopeless between them long before he died.”</a:t>
            </a:r>
          </a:p>
          <a:p>
            <a:r>
              <a:rPr lang="en-TR" sz="2000">
                <a:solidFill>
                  <a:schemeClr val="tx1"/>
                </a:solidFill>
              </a:rPr>
              <a:t>“The </a:t>
            </a:r>
            <a:r>
              <a:rPr lang="en-TR" sz="2000" dirty="0">
                <a:solidFill>
                  <a:schemeClr val="tx1"/>
                </a:solidFill>
              </a:rPr>
              <a:t>horror of the distance between them was almost too much for her – it was so infinite a gap she must look across.”</a:t>
            </a:r>
          </a:p>
        </p:txBody>
      </p:sp>
    </p:spTree>
    <p:extLst>
      <p:ext uri="{BB962C8B-B14F-4D97-AF65-F5344CB8AC3E}">
        <p14:creationId xmlns:p14="http://schemas.microsoft.com/office/powerpoint/2010/main" val="33796832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9B2E92-C8BB-884A-9D3D-FCE3E772BE9E}"/>
              </a:ext>
            </a:extLst>
          </p:cNvPr>
          <p:cNvSpPr>
            <a:spLocks noGrp="1"/>
          </p:cNvSpPr>
          <p:nvPr>
            <p:ph type="title"/>
          </p:nvPr>
        </p:nvSpPr>
        <p:spPr/>
        <p:txBody>
          <a:bodyPr/>
          <a:lstStyle/>
          <a:p>
            <a:r>
              <a:rPr lang="en-TR" b="1" dirty="0">
                <a:solidFill>
                  <a:srgbClr val="C00000"/>
                </a:solidFill>
              </a:rPr>
              <a:t>The Chrysanthemums</a:t>
            </a:r>
          </a:p>
        </p:txBody>
      </p:sp>
      <p:sp>
        <p:nvSpPr>
          <p:cNvPr id="3" name="Content Placeholder 2">
            <a:extLst>
              <a:ext uri="{FF2B5EF4-FFF2-40B4-BE49-F238E27FC236}">
                <a16:creationId xmlns:a16="http://schemas.microsoft.com/office/drawing/2014/main" id="{85DA3E01-E079-864E-954A-F0A61933CEA5}"/>
              </a:ext>
            </a:extLst>
          </p:cNvPr>
          <p:cNvSpPr>
            <a:spLocks noGrp="1"/>
          </p:cNvSpPr>
          <p:nvPr>
            <p:ph idx="1"/>
          </p:nvPr>
        </p:nvSpPr>
        <p:spPr/>
        <p:txBody>
          <a:bodyPr>
            <a:normAutofit/>
          </a:bodyPr>
          <a:lstStyle/>
          <a:p>
            <a:pPr marL="0" indent="0">
              <a:buNone/>
            </a:pPr>
            <a:r>
              <a:rPr lang="en-TR" sz="2400" dirty="0">
                <a:solidFill>
                  <a:schemeClr val="tx1"/>
                </a:solidFill>
              </a:rPr>
              <a:t>They symbolise something different for each character:</a:t>
            </a:r>
          </a:p>
          <a:p>
            <a:pPr marL="0" indent="0">
              <a:buNone/>
            </a:pPr>
            <a:endParaRPr lang="en-TR" sz="2400" dirty="0">
              <a:solidFill>
                <a:schemeClr val="tx1"/>
              </a:solidFill>
            </a:endParaRPr>
          </a:p>
          <a:p>
            <a:r>
              <a:rPr lang="en-TR" sz="2400" dirty="0">
                <a:solidFill>
                  <a:schemeClr val="tx1"/>
                </a:solidFill>
              </a:rPr>
              <a:t>Elizabeth</a:t>
            </a:r>
          </a:p>
          <a:p>
            <a:r>
              <a:rPr lang="en-TR" sz="2400" dirty="0">
                <a:solidFill>
                  <a:schemeClr val="tx1"/>
                </a:solidFill>
              </a:rPr>
              <a:t>Elizabeth’s daughter</a:t>
            </a:r>
          </a:p>
          <a:p>
            <a:r>
              <a:rPr lang="en-TR" sz="2400" dirty="0">
                <a:solidFill>
                  <a:schemeClr val="tx1"/>
                </a:solidFill>
              </a:rPr>
              <a:t>Elizabeth’s son</a:t>
            </a:r>
          </a:p>
          <a:p>
            <a:r>
              <a:rPr lang="en-TR" sz="2400" dirty="0">
                <a:solidFill>
                  <a:schemeClr val="tx1"/>
                </a:solidFill>
              </a:rPr>
              <a:t>Walter</a:t>
            </a:r>
          </a:p>
        </p:txBody>
      </p:sp>
    </p:spTree>
    <p:extLst>
      <p:ext uri="{BB962C8B-B14F-4D97-AF65-F5344CB8AC3E}">
        <p14:creationId xmlns:p14="http://schemas.microsoft.com/office/powerpoint/2010/main" val="22261725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8D5DD7-DE84-DC44-A69F-FBB4577FA62C}"/>
              </a:ext>
            </a:extLst>
          </p:cNvPr>
          <p:cNvSpPr>
            <a:spLocks noGrp="1"/>
          </p:cNvSpPr>
          <p:nvPr>
            <p:ph type="title"/>
          </p:nvPr>
        </p:nvSpPr>
        <p:spPr/>
        <p:txBody>
          <a:bodyPr/>
          <a:lstStyle/>
          <a:p>
            <a:r>
              <a:rPr lang="en-TR" b="1" dirty="0">
                <a:solidFill>
                  <a:srgbClr val="C00000"/>
                </a:solidFill>
              </a:rPr>
              <a:t>Well-Known Novels of Lawrence</a:t>
            </a:r>
          </a:p>
        </p:txBody>
      </p:sp>
      <p:sp>
        <p:nvSpPr>
          <p:cNvPr id="3" name="Content Placeholder 2">
            <a:extLst>
              <a:ext uri="{FF2B5EF4-FFF2-40B4-BE49-F238E27FC236}">
                <a16:creationId xmlns:a16="http://schemas.microsoft.com/office/drawing/2014/main" id="{8F20D100-DFCD-0E49-BEC7-1D9333741BF0}"/>
              </a:ext>
            </a:extLst>
          </p:cNvPr>
          <p:cNvSpPr>
            <a:spLocks noGrp="1"/>
          </p:cNvSpPr>
          <p:nvPr>
            <p:ph idx="1"/>
          </p:nvPr>
        </p:nvSpPr>
        <p:spPr/>
        <p:txBody>
          <a:bodyPr>
            <a:normAutofit fontScale="77500" lnSpcReduction="20000"/>
          </a:bodyPr>
          <a:lstStyle/>
          <a:p>
            <a:pPr>
              <a:lnSpc>
                <a:spcPct val="200000"/>
              </a:lnSpc>
            </a:pPr>
            <a:r>
              <a:rPr lang="en-TR" sz="2400" b="1" dirty="0"/>
              <a:t>Sons and Lovers</a:t>
            </a:r>
          </a:p>
          <a:p>
            <a:pPr>
              <a:lnSpc>
                <a:spcPct val="200000"/>
              </a:lnSpc>
            </a:pPr>
            <a:r>
              <a:rPr lang="en-TR" sz="2400" b="1" dirty="0"/>
              <a:t>The Rainbow</a:t>
            </a:r>
          </a:p>
          <a:p>
            <a:pPr>
              <a:lnSpc>
                <a:spcPct val="200000"/>
              </a:lnSpc>
            </a:pPr>
            <a:r>
              <a:rPr lang="en-TR" sz="2400" b="1" dirty="0"/>
              <a:t>Lady Chatterley’s Lover</a:t>
            </a:r>
          </a:p>
          <a:p>
            <a:pPr>
              <a:lnSpc>
                <a:spcPct val="200000"/>
              </a:lnSpc>
            </a:pPr>
            <a:r>
              <a:rPr lang="en-TR" sz="2400" b="1" dirty="0"/>
              <a:t>Women in Love</a:t>
            </a:r>
          </a:p>
          <a:p>
            <a:pPr>
              <a:lnSpc>
                <a:spcPct val="200000"/>
              </a:lnSpc>
            </a:pPr>
            <a:r>
              <a:rPr lang="en-TR" sz="2400" b="1" dirty="0"/>
              <a:t>Kangaroo</a:t>
            </a:r>
          </a:p>
          <a:p>
            <a:pPr>
              <a:lnSpc>
                <a:spcPct val="200000"/>
              </a:lnSpc>
            </a:pPr>
            <a:r>
              <a:rPr lang="en-TR" sz="2400" b="1" dirty="0"/>
              <a:t>The Plumed Serpent</a:t>
            </a:r>
          </a:p>
        </p:txBody>
      </p:sp>
    </p:spTree>
    <p:extLst>
      <p:ext uri="{BB962C8B-B14F-4D97-AF65-F5344CB8AC3E}">
        <p14:creationId xmlns:p14="http://schemas.microsoft.com/office/powerpoint/2010/main" val="10110282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900B2F-FA43-634F-B142-DE090F2493C6}"/>
              </a:ext>
            </a:extLst>
          </p:cNvPr>
          <p:cNvSpPr>
            <a:spLocks noGrp="1"/>
          </p:cNvSpPr>
          <p:nvPr>
            <p:ph type="title"/>
          </p:nvPr>
        </p:nvSpPr>
        <p:spPr/>
        <p:txBody>
          <a:bodyPr/>
          <a:lstStyle/>
          <a:p>
            <a:r>
              <a:rPr lang="en-TR" b="1" dirty="0">
                <a:solidFill>
                  <a:srgbClr val="C00000"/>
                </a:solidFill>
              </a:rPr>
              <a:t>The Son</a:t>
            </a:r>
          </a:p>
        </p:txBody>
      </p:sp>
      <p:sp>
        <p:nvSpPr>
          <p:cNvPr id="3" name="Content Placeholder 2">
            <a:extLst>
              <a:ext uri="{FF2B5EF4-FFF2-40B4-BE49-F238E27FC236}">
                <a16:creationId xmlns:a16="http://schemas.microsoft.com/office/drawing/2014/main" id="{E4DFF011-65B5-DF48-8BC9-6E0B5710C89A}"/>
              </a:ext>
            </a:extLst>
          </p:cNvPr>
          <p:cNvSpPr>
            <a:spLocks noGrp="1"/>
          </p:cNvSpPr>
          <p:nvPr>
            <p:ph idx="1"/>
          </p:nvPr>
        </p:nvSpPr>
        <p:spPr>
          <a:xfrm>
            <a:off x="2589212" y="1434353"/>
            <a:ext cx="8915400" cy="4495800"/>
          </a:xfrm>
        </p:spPr>
        <p:txBody>
          <a:bodyPr>
            <a:noAutofit/>
          </a:bodyPr>
          <a:lstStyle/>
          <a:p>
            <a:pPr marL="0" indent="0" algn="just">
              <a:buNone/>
            </a:pPr>
            <a:r>
              <a:rPr lang="en-TR" sz="2400" dirty="0">
                <a:solidFill>
                  <a:schemeClr val="tx1"/>
                </a:solidFill>
              </a:rPr>
              <a:t>“As they went slowly towards the house he tore at the ragged wisps of chrysanthemums and dropped the petals in handfuls among the path.”</a:t>
            </a:r>
          </a:p>
          <a:p>
            <a:pPr marL="0" indent="0" algn="just">
              <a:buNone/>
            </a:pPr>
            <a:endParaRPr lang="en-TR" sz="2400" dirty="0">
              <a:solidFill>
                <a:schemeClr val="tx1"/>
              </a:solidFill>
            </a:endParaRPr>
          </a:p>
          <a:p>
            <a:pPr marL="0" indent="0" algn="just">
              <a:buNone/>
            </a:pPr>
            <a:r>
              <a:rPr lang="en-TR" sz="2400" dirty="0">
                <a:solidFill>
                  <a:schemeClr val="tx1"/>
                </a:solidFill>
              </a:rPr>
              <a:t>“’Don’t do that – it does look nasty,’ said his mother. He refrained, and she, suddenly pitiful, broke off a twig with three or four wan flowers and held them against her face. When mother and son reached the yard her hand hesitated, and instead of laying the flower aside, she pushed it in her apron-band.”</a:t>
            </a:r>
          </a:p>
        </p:txBody>
      </p:sp>
    </p:spTree>
    <p:extLst>
      <p:ext uri="{BB962C8B-B14F-4D97-AF65-F5344CB8AC3E}">
        <p14:creationId xmlns:p14="http://schemas.microsoft.com/office/powerpoint/2010/main" val="37979856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BFEA1-F5B2-714F-BB7D-15C789387D14}"/>
              </a:ext>
            </a:extLst>
          </p:cNvPr>
          <p:cNvSpPr>
            <a:spLocks noGrp="1"/>
          </p:cNvSpPr>
          <p:nvPr>
            <p:ph type="title"/>
          </p:nvPr>
        </p:nvSpPr>
        <p:spPr/>
        <p:txBody>
          <a:bodyPr/>
          <a:lstStyle/>
          <a:p>
            <a:r>
              <a:rPr lang="en-TR" b="1" dirty="0">
                <a:solidFill>
                  <a:srgbClr val="C00000"/>
                </a:solidFill>
              </a:rPr>
              <a:t>The Daughter</a:t>
            </a:r>
          </a:p>
        </p:txBody>
      </p:sp>
      <p:sp>
        <p:nvSpPr>
          <p:cNvPr id="3" name="Content Placeholder 2">
            <a:extLst>
              <a:ext uri="{FF2B5EF4-FFF2-40B4-BE49-F238E27FC236}">
                <a16:creationId xmlns:a16="http://schemas.microsoft.com/office/drawing/2014/main" id="{C8EF0158-0CAE-0541-8A0C-765568D0F453}"/>
              </a:ext>
            </a:extLst>
          </p:cNvPr>
          <p:cNvSpPr>
            <a:spLocks noGrp="1"/>
          </p:cNvSpPr>
          <p:nvPr>
            <p:ph idx="1"/>
          </p:nvPr>
        </p:nvSpPr>
        <p:spPr>
          <a:xfrm>
            <a:off x="2320271" y="1420905"/>
            <a:ext cx="8915400" cy="4589929"/>
          </a:xfrm>
        </p:spPr>
        <p:txBody>
          <a:bodyPr>
            <a:noAutofit/>
          </a:bodyPr>
          <a:lstStyle/>
          <a:p>
            <a:pPr marL="0" indent="0" algn="just">
              <a:buNone/>
            </a:pPr>
            <a:r>
              <a:rPr lang="en-TR" sz="2400" dirty="0">
                <a:solidFill>
                  <a:schemeClr val="tx1"/>
                </a:solidFill>
              </a:rPr>
              <a:t>“’Oh, mother ---!’ exclaimed the girl … ‘You’ve got a flower in your apron!’ said the child, in a little rapture at this unusual event … ‘Goodness me!’ exclaimed the woman, relieved. ‘One would think the house was afire.’”</a:t>
            </a:r>
          </a:p>
          <a:p>
            <a:pPr marL="0" indent="0" algn="just">
              <a:buNone/>
            </a:pPr>
            <a:endParaRPr lang="en-TR" sz="2400" dirty="0">
              <a:solidFill>
                <a:schemeClr val="tx1"/>
              </a:solidFill>
            </a:endParaRPr>
          </a:p>
          <a:p>
            <a:pPr marL="0" indent="0" algn="just">
              <a:buNone/>
            </a:pPr>
            <a:r>
              <a:rPr lang="en-TR" sz="2400" dirty="0">
                <a:solidFill>
                  <a:schemeClr val="tx1"/>
                </a:solidFill>
              </a:rPr>
              <a:t>“’Oh, mother – don’t take them out!’ Annie cried, catching her hand and trying to replace the sprig … ‘Such nonsense!’ said the mother, turning away. The child put the pale chrysanthemums to her lips, murmuring: ‘Don’t they smell beautiful!’”</a:t>
            </a:r>
          </a:p>
        </p:txBody>
      </p:sp>
    </p:spTree>
    <p:extLst>
      <p:ext uri="{BB962C8B-B14F-4D97-AF65-F5344CB8AC3E}">
        <p14:creationId xmlns:p14="http://schemas.microsoft.com/office/powerpoint/2010/main" val="27542743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AF695B-3929-F645-AA65-B75A8DB63201}"/>
              </a:ext>
            </a:extLst>
          </p:cNvPr>
          <p:cNvSpPr>
            <a:spLocks noGrp="1"/>
          </p:cNvSpPr>
          <p:nvPr>
            <p:ph type="title"/>
          </p:nvPr>
        </p:nvSpPr>
        <p:spPr/>
        <p:txBody>
          <a:bodyPr/>
          <a:lstStyle/>
          <a:p>
            <a:r>
              <a:rPr lang="en-TR" b="1" dirty="0">
                <a:solidFill>
                  <a:srgbClr val="C00000"/>
                </a:solidFill>
              </a:rPr>
              <a:t>The Mother</a:t>
            </a:r>
          </a:p>
        </p:txBody>
      </p:sp>
      <p:sp>
        <p:nvSpPr>
          <p:cNvPr id="3" name="Content Placeholder 2">
            <a:extLst>
              <a:ext uri="{FF2B5EF4-FFF2-40B4-BE49-F238E27FC236}">
                <a16:creationId xmlns:a16="http://schemas.microsoft.com/office/drawing/2014/main" id="{A7929F10-9A00-3343-AF38-F88A4465487C}"/>
              </a:ext>
            </a:extLst>
          </p:cNvPr>
          <p:cNvSpPr>
            <a:spLocks noGrp="1"/>
          </p:cNvSpPr>
          <p:nvPr>
            <p:ph idx="1"/>
          </p:nvPr>
        </p:nvSpPr>
        <p:spPr/>
        <p:txBody>
          <a:bodyPr>
            <a:normAutofit/>
          </a:bodyPr>
          <a:lstStyle/>
          <a:p>
            <a:pPr marL="0" indent="0" algn="just">
              <a:buNone/>
            </a:pPr>
            <a:r>
              <a:rPr lang="en-TR" sz="2400" dirty="0">
                <a:solidFill>
                  <a:schemeClr val="tx1"/>
                </a:solidFill>
              </a:rPr>
              <a:t>“’No,’ she said, ‘not to me. It was chrysanthemums when I married him, and chrysanthemums when you were born, and the first time they ever brought him home drunk, he’d got brown chrysanthemums in his button-hole.’”</a:t>
            </a:r>
          </a:p>
        </p:txBody>
      </p:sp>
    </p:spTree>
    <p:extLst>
      <p:ext uri="{BB962C8B-B14F-4D97-AF65-F5344CB8AC3E}">
        <p14:creationId xmlns:p14="http://schemas.microsoft.com/office/powerpoint/2010/main" val="25677132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93C77D-44A6-B149-B85D-FCBFFCBF101A}"/>
              </a:ext>
            </a:extLst>
          </p:cNvPr>
          <p:cNvSpPr>
            <a:spLocks noGrp="1"/>
          </p:cNvSpPr>
          <p:nvPr>
            <p:ph type="title"/>
          </p:nvPr>
        </p:nvSpPr>
        <p:spPr/>
        <p:txBody>
          <a:bodyPr/>
          <a:lstStyle/>
          <a:p>
            <a:r>
              <a:rPr lang="en-TR" b="1" dirty="0">
                <a:solidFill>
                  <a:srgbClr val="C00000"/>
                </a:solidFill>
              </a:rPr>
              <a:t>Chrysanthemums &amp; Death</a:t>
            </a:r>
          </a:p>
        </p:txBody>
      </p:sp>
      <p:sp>
        <p:nvSpPr>
          <p:cNvPr id="3" name="Content Placeholder 2">
            <a:extLst>
              <a:ext uri="{FF2B5EF4-FFF2-40B4-BE49-F238E27FC236}">
                <a16:creationId xmlns:a16="http://schemas.microsoft.com/office/drawing/2014/main" id="{1876BA85-CA19-A547-89FE-60D5D02DDBD5}"/>
              </a:ext>
            </a:extLst>
          </p:cNvPr>
          <p:cNvSpPr>
            <a:spLocks noGrp="1"/>
          </p:cNvSpPr>
          <p:nvPr>
            <p:ph idx="1"/>
          </p:nvPr>
        </p:nvSpPr>
        <p:spPr>
          <a:xfrm>
            <a:off x="2589212" y="1540189"/>
            <a:ext cx="8915400" cy="4847164"/>
          </a:xfrm>
        </p:spPr>
        <p:txBody>
          <a:bodyPr>
            <a:noAutofit/>
          </a:bodyPr>
          <a:lstStyle/>
          <a:p>
            <a:r>
              <a:rPr lang="en-TR" sz="2000">
                <a:solidFill>
                  <a:schemeClr val="tx1"/>
                </a:solidFill>
              </a:rPr>
              <a:t>“There </a:t>
            </a:r>
            <a:r>
              <a:rPr lang="en-TR" sz="2000" dirty="0">
                <a:solidFill>
                  <a:schemeClr val="tx1"/>
                </a:solidFill>
              </a:rPr>
              <a:t>was a cold, deathly smell of chrysanthemums in t</a:t>
            </a:r>
            <a:r>
              <a:rPr lang="en-US" sz="2000" dirty="0">
                <a:solidFill>
                  <a:schemeClr val="tx1"/>
                </a:solidFill>
              </a:rPr>
              <a:t>he</a:t>
            </a:r>
            <a:r>
              <a:rPr lang="en-TR" sz="2000" dirty="0">
                <a:solidFill>
                  <a:schemeClr val="tx1"/>
                </a:solidFill>
              </a:rPr>
              <a:t> room. Elizabeth stood looking at the flowers. She turned away, and calculated whether there would be room to lay him on the floor, between the couch and the chiffonier.”</a:t>
            </a:r>
          </a:p>
          <a:p>
            <a:r>
              <a:rPr lang="en-TR" sz="2000" dirty="0">
                <a:solidFill>
                  <a:schemeClr val="tx1"/>
                </a:solidFill>
              </a:rPr>
              <a:t>“One of the men had knocked off a vase of chrysanthemums. He stared awkwardly, then they set down the stretcher. Elizabeth did not look at her husband. As soon as she could get in the room, she went and picked up the broken vase and the flowers. </a:t>
            </a:r>
          </a:p>
          <a:p>
            <a:pPr marL="0" indent="0">
              <a:buNone/>
            </a:pPr>
            <a:r>
              <a:rPr lang="en-TR" sz="2000" dirty="0">
                <a:solidFill>
                  <a:schemeClr val="tx1"/>
                </a:solidFill>
              </a:rPr>
              <a:t>     ‘Wait a minute!’ she said.</a:t>
            </a:r>
          </a:p>
          <a:p>
            <a:pPr marL="0" indent="0">
              <a:buNone/>
            </a:pPr>
            <a:r>
              <a:rPr lang="en-TR" sz="2000" dirty="0">
                <a:solidFill>
                  <a:schemeClr val="tx1"/>
                </a:solidFill>
              </a:rPr>
              <a:t>     The three men waited in silence while she mopped up the water</a:t>
            </a:r>
          </a:p>
          <a:p>
            <a:pPr marL="0" indent="0">
              <a:buNone/>
            </a:pPr>
            <a:r>
              <a:rPr lang="en-TR" sz="2000" dirty="0">
                <a:solidFill>
                  <a:schemeClr val="tx1"/>
                </a:solidFill>
              </a:rPr>
              <a:t>     with a duster.</a:t>
            </a:r>
          </a:p>
        </p:txBody>
      </p:sp>
    </p:spTree>
    <p:extLst>
      <p:ext uri="{BB962C8B-B14F-4D97-AF65-F5344CB8AC3E}">
        <p14:creationId xmlns:p14="http://schemas.microsoft.com/office/powerpoint/2010/main" val="6308731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6A28EB-CB75-1949-8D36-34F0ECFFFF53}"/>
              </a:ext>
            </a:extLst>
          </p:cNvPr>
          <p:cNvSpPr>
            <a:spLocks noGrp="1"/>
          </p:cNvSpPr>
          <p:nvPr>
            <p:ph type="title"/>
          </p:nvPr>
        </p:nvSpPr>
        <p:spPr/>
        <p:txBody>
          <a:bodyPr/>
          <a:lstStyle/>
          <a:p>
            <a:r>
              <a:rPr lang="en-TR" b="1" dirty="0">
                <a:solidFill>
                  <a:srgbClr val="C00000"/>
                </a:solidFill>
              </a:rPr>
              <a:t>His Themes</a:t>
            </a:r>
          </a:p>
        </p:txBody>
      </p:sp>
      <p:sp>
        <p:nvSpPr>
          <p:cNvPr id="3" name="Content Placeholder 2">
            <a:extLst>
              <a:ext uri="{FF2B5EF4-FFF2-40B4-BE49-F238E27FC236}">
                <a16:creationId xmlns:a16="http://schemas.microsoft.com/office/drawing/2014/main" id="{3EC1420E-354C-FE45-A403-264EC7E6CB6C}"/>
              </a:ext>
            </a:extLst>
          </p:cNvPr>
          <p:cNvSpPr>
            <a:spLocks noGrp="1"/>
          </p:cNvSpPr>
          <p:nvPr>
            <p:ph idx="1"/>
          </p:nvPr>
        </p:nvSpPr>
        <p:spPr/>
        <p:txBody>
          <a:bodyPr/>
          <a:lstStyle/>
          <a:p>
            <a:pPr>
              <a:lnSpc>
                <a:spcPct val="150000"/>
              </a:lnSpc>
            </a:pPr>
            <a:r>
              <a:rPr lang="en-TR" sz="2400" b="1" dirty="0">
                <a:solidFill>
                  <a:schemeClr val="tx1"/>
                </a:solidFill>
              </a:rPr>
              <a:t>Life in the industrialized world</a:t>
            </a:r>
          </a:p>
          <a:p>
            <a:pPr>
              <a:lnSpc>
                <a:spcPct val="150000"/>
              </a:lnSpc>
            </a:pPr>
            <a:r>
              <a:rPr lang="en-TR" sz="2400" b="1" dirty="0">
                <a:solidFill>
                  <a:schemeClr val="tx1"/>
                </a:solidFill>
              </a:rPr>
              <a:t>The working class</a:t>
            </a:r>
          </a:p>
          <a:p>
            <a:pPr>
              <a:lnSpc>
                <a:spcPct val="150000"/>
              </a:lnSpc>
            </a:pPr>
            <a:r>
              <a:rPr lang="en-TR" sz="2400" b="1" dirty="0">
                <a:solidFill>
                  <a:schemeClr val="tx1"/>
                </a:solidFill>
              </a:rPr>
              <a:t>Miners</a:t>
            </a:r>
          </a:p>
          <a:p>
            <a:pPr>
              <a:lnSpc>
                <a:spcPct val="150000"/>
              </a:lnSpc>
            </a:pPr>
            <a:r>
              <a:rPr lang="en-TR" sz="2400" b="1" dirty="0">
                <a:solidFill>
                  <a:schemeClr val="tx1"/>
                </a:solidFill>
              </a:rPr>
              <a:t>Relationships: marriage, family, parent-children</a:t>
            </a:r>
          </a:p>
          <a:p>
            <a:pPr>
              <a:lnSpc>
                <a:spcPct val="150000"/>
              </a:lnSpc>
            </a:pPr>
            <a:r>
              <a:rPr lang="en-TR" sz="2400" b="1" dirty="0">
                <a:solidFill>
                  <a:schemeClr val="tx1"/>
                </a:solidFill>
              </a:rPr>
              <a:t>Human psychology</a:t>
            </a:r>
          </a:p>
          <a:p>
            <a:endParaRPr lang="en-TR" dirty="0"/>
          </a:p>
        </p:txBody>
      </p:sp>
    </p:spTree>
    <p:extLst>
      <p:ext uri="{BB962C8B-B14F-4D97-AF65-F5344CB8AC3E}">
        <p14:creationId xmlns:p14="http://schemas.microsoft.com/office/powerpoint/2010/main" val="36695108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5D608D-C7CF-9C41-B7AB-B660092FA647}"/>
              </a:ext>
            </a:extLst>
          </p:cNvPr>
          <p:cNvSpPr>
            <a:spLocks noGrp="1"/>
          </p:cNvSpPr>
          <p:nvPr>
            <p:ph type="title"/>
          </p:nvPr>
        </p:nvSpPr>
        <p:spPr/>
        <p:txBody>
          <a:bodyPr/>
          <a:lstStyle/>
          <a:p>
            <a:r>
              <a:rPr lang="en-TR" b="1" dirty="0">
                <a:solidFill>
                  <a:srgbClr val="C00000"/>
                </a:solidFill>
              </a:rPr>
              <a:t>“Odour of Chrysanthemums”</a:t>
            </a:r>
          </a:p>
        </p:txBody>
      </p:sp>
      <p:sp>
        <p:nvSpPr>
          <p:cNvPr id="3" name="Content Placeholder 2">
            <a:extLst>
              <a:ext uri="{FF2B5EF4-FFF2-40B4-BE49-F238E27FC236}">
                <a16:creationId xmlns:a16="http://schemas.microsoft.com/office/drawing/2014/main" id="{CD9E1D57-BD3B-614B-AAE9-4F7C575E2244}"/>
              </a:ext>
            </a:extLst>
          </p:cNvPr>
          <p:cNvSpPr>
            <a:spLocks noGrp="1"/>
          </p:cNvSpPr>
          <p:nvPr>
            <p:ph idx="1"/>
          </p:nvPr>
        </p:nvSpPr>
        <p:spPr/>
        <p:txBody>
          <a:bodyPr>
            <a:normAutofit lnSpcReduction="10000"/>
          </a:bodyPr>
          <a:lstStyle/>
          <a:p>
            <a:pPr>
              <a:lnSpc>
                <a:spcPct val="150000"/>
              </a:lnSpc>
            </a:pPr>
            <a:r>
              <a:rPr lang="en-TR" sz="2400" dirty="0">
                <a:solidFill>
                  <a:schemeClr val="tx1"/>
                </a:solidFill>
              </a:rPr>
              <a:t>A realistic portrayal of the working class</a:t>
            </a:r>
          </a:p>
          <a:p>
            <a:pPr>
              <a:lnSpc>
                <a:spcPct val="150000"/>
              </a:lnSpc>
            </a:pPr>
            <a:r>
              <a:rPr lang="en-TR" sz="2400" dirty="0">
                <a:solidFill>
                  <a:schemeClr val="tx1"/>
                </a:solidFill>
              </a:rPr>
              <a:t>The clash between nature and industry</a:t>
            </a:r>
          </a:p>
          <a:p>
            <a:pPr>
              <a:lnSpc>
                <a:spcPct val="150000"/>
              </a:lnSpc>
            </a:pPr>
            <a:r>
              <a:rPr lang="en-TR" sz="2400" dirty="0">
                <a:solidFill>
                  <a:schemeClr val="tx1"/>
                </a:solidFill>
              </a:rPr>
              <a:t>Miners</a:t>
            </a:r>
          </a:p>
          <a:p>
            <a:pPr>
              <a:lnSpc>
                <a:spcPct val="150000"/>
              </a:lnSpc>
            </a:pPr>
            <a:r>
              <a:rPr lang="en-TR" sz="2400" dirty="0">
                <a:solidFill>
                  <a:schemeClr val="tx1"/>
                </a:solidFill>
              </a:rPr>
              <a:t>Marriage</a:t>
            </a:r>
          </a:p>
          <a:p>
            <a:pPr>
              <a:lnSpc>
                <a:spcPct val="150000"/>
              </a:lnSpc>
            </a:pPr>
            <a:r>
              <a:rPr lang="en-TR" sz="2400" dirty="0">
                <a:solidFill>
                  <a:schemeClr val="tx1"/>
                </a:solidFill>
              </a:rPr>
              <a:t>Family</a:t>
            </a:r>
          </a:p>
          <a:p>
            <a:pPr>
              <a:lnSpc>
                <a:spcPct val="150000"/>
              </a:lnSpc>
            </a:pPr>
            <a:r>
              <a:rPr lang="en-TR" sz="2400" dirty="0">
                <a:solidFill>
                  <a:schemeClr val="tx1"/>
                </a:solidFill>
              </a:rPr>
              <a:t>Alienation</a:t>
            </a:r>
          </a:p>
        </p:txBody>
      </p:sp>
    </p:spTree>
    <p:extLst>
      <p:ext uri="{BB962C8B-B14F-4D97-AF65-F5344CB8AC3E}">
        <p14:creationId xmlns:p14="http://schemas.microsoft.com/office/powerpoint/2010/main" val="8251088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6FA19C-2551-FA44-812A-27687D5F0E60}"/>
              </a:ext>
            </a:extLst>
          </p:cNvPr>
          <p:cNvSpPr>
            <a:spLocks noGrp="1"/>
          </p:cNvSpPr>
          <p:nvPr>
            <p:ph type="title"/>
          </p:nvPr>
        </p:nvSpPr>
        <p:spPr/>
        <p:txBody>
          <a:bodyPr/>
          <a:lstStyle/>
          <a:p>
            <a:r>
              <a:rPr lang="en-TR" b="1" dirty="0">
                <a:solidFill>
                  <a:srgbClr val="C00000"/>
                </a:solidFill>
              </a:rPr>
              <a:t>The Exposition</a:t>
            </a:r>
            <a:endParaRPr lang="en-TR" dirty="0"/>
          </a:p>
        </p:txBody>
      </p:sp>
      <p:sp>
        <p:nvSpPr>
          <p:cNvPr id="3" name="Text Placeholder 2">
            <a:extLst>
              <a:ext uri="{FF2B5EF4-FFF2-40B4-BE49-F238E27FC236}">
                <a16:creationId xmlns:a16="http://schemas.microsoft.com/office/drawing/2014/main" id="{AC757D0A-DB84-A142-BC4A-EFF878064115}"/>
              </a:ext>
            </a:extLst>
          </p:cNvPr>
          <p:cNvSpPr>
            <a:spLocks noGrp="1"/>
          </p:cNvSpPr>
          <p:nvPr>
            <p:ph type="body" idx="1"/>
          </p:nvPr>
        </p:nvSpPr>
        <p:spPr/>
        <p:txBody>
          <a:bodyPr/>
          <a:lstStyle/>
          <a:p>
            <a:r>
              <a:rPr lang="en-TR" b="1" dirty="0">
                <a:solidFill>
                  <a:schemeClr val="tx1"/>
                </a:solidFill>
              </a:rPr>
              <a:t>Industry</a:t>
            </a:r>
          </a:p>
        </p:txBody>
      </p:sp>
      <p:sp>
        <p:nvSpPr>
          <p:cNvPr id="4" name="Content Placeholder 3">
            <a:extLst>
              <a:ext uri="{FF2B5EF4-FFF2-40B4-BE49-F238E27FC236}">
                <a16:creationId xmlns:a16="http://schemas.microsoft.com/office/drawing/2014/main" id="{997C1120-102B-114D-9EBF-E5E167FB228B}"/>
              </a:ext>
            </a:extLst>
          </p:cNvPr>
          <p:cNvSpPr>
            <a:spLocks noGrp="1"/>
          </p:cNvSpPr>
          <p:nvPr>
            <p:ph sz="half" idx="2"/>
          </p:nvPr>
        </p:nvSpPr>
        <p:spPr/>
        <p:txBody>
          <a:bodyPr>
            <a:normAutofit fontScale="92500"/>
          </a:bodyPr>
          <a:lstStyle/>
          <a:p>
            <a:r>
              <a:rPr lang="en-TR" dirty="0">
                <a:solidFill>
                  <a:schemeClr val="tx1"/>
                </a:solidFill>
              </a:rPr>
              <a:t>locomotive engine</a:t>
            </a:r>
          </a:p>
          <a:p>
            <a:r>
              <a:rPr lang="en-TR" dirty="0">
                <a:solidFill>
                  <a:schemeClr val="tx1"/>
                </a:solidFill>
              </a:rPr>
              <a:t>came clanking</a:t>
            </a:r>
          </a:p>
          <a:p>
            <a:r>
              <a:rPr lang="en-TR" dirty="0">
                <a:solidFill>
                  <a:schemeClr val="tx1"/>
                </a:solidFill>
              </a:rPr>
              <a:t>loud threats of speed</a:t>
            </a:r>
          </a:p>
          <a:p>
            <a:r>
              <a:rPr lang="en-TR" dirty="0">
                <a:solidFill>
                  <a:schemeClr val="tx1"/>
                </a:solidFill>
              </a:rPr>
              <a:t>trucks thumped heavily past</a:t>
            </a:r>
          </a:p>
          <a:p>
            <a:r>
              <a:rPr lang="en-TR" dirty="0">
                <a:solidFill>
                  <a:schemeClr val="tx1"/>
                </a:solidFill>
              </a:rPr>
              <a:t>smoke from the engine</a:t>
            </a:r>
          </a:p>
          <a:p>
            <a:r>
              <a:rPr lang="en-TR" dirty="0">
                <a:solidFill>
                  <a:schemeClr val="tx1"/>
                </a:solidFill>
              </a:rPr>
              <a:t>tapering chimneys</a:t>
            </a:r>
          </a:p>
          <a:p>
            <a:r>
              <a:rPr lang="en-TR" dirty="0">
                <a:solidFill>
                  <a:schemeClr val="tx1"/>
                </a:solidFill>
              </a:rPr>
              <a:t>the miners</a:t>
            </a:r>
          </a:p>
        </p:txBody>
      </p:sp>
      <p:sp>
        <p:nvSpPr>
          <p:cNvPr id="5" name="Text Placeholder 4">
            <a:extLst>
              <a:ext uri="{FF2B5EF4-FFF2-40B4-BE49-F238E27FC236}">
                <a16:creationId xmlns:a16="http://schemas.microsoft.com/office/drawing/2014/main" id="{E9E02001-3F8F-5F4F-9B83-17EA0F74D833}"/>
              </a:ext>
            </a:extLst>
          </p:cNvPr>
          <p:cNvSpPr>
            <a:spLocks noGrp="1"/>
          </p:cNvSpPr>
          <p:nvPr>
            <p:ph type="body" sz="quarter" idx="3"/>
          </p:nvPr>
        </p:nvSpPr>
        <p:spPr/>
        <p:txBody>
          <a:bodyPr/>
          <a:lstStyle/>
          <a:p>
            <a:r>
              <a:rPr lang="en-TR" b="1" dirty="0">
                <a:solidFill>
                  <a:schemeClr val="tx1"/>
                </a:solidFill>
              </a:rPr>
              <a:t>Nature</a:t>
            </a:r>
          </a:p>
        </p:txBody>
      </p:sp>
      <p:sp>
        <p:nvSpPr>
          <p:cNvPr id="6" name="Content Placeholder 5">
            <a:extLst>
              <a:ext uri="{FF2B5EF4-FFF2-40B4-BE49-F238E27FC236}">
                <a16:creationId xmlns:a16="http://schemas.microsoft.com/office/drawing/2014/main" id="{28B06136-5C5E-DC44-A9A2-0A4E7F3EA36C}"/>
              </a:ext>
            </a:extLst>
          </p:cNvPr>
          <p:cNvSpPr>
            <a:spLocks noGrp="1"/>
          </p:cNvSpPr>
          <p:nvPr>
            <p:ph sz="quarter" idx="4"/>
          </p:nvPr>
        </p:nvSpPr>
        <p:spPr/>
        <p:txBody>
          <a:bodyPr>
            <a:normAutofit fontScale="92500"/>
          </a:bodyPr>
          <a:lstStyle/>
          <a:p>
            <a:r>
              <a:rPr lang="en-TR" dirty="0">
                <a:solidFill>
                  <a:schemeClr val="tx1"/>
                </a:solidFill>
              </a:rPr>
              <a:t>woman drew back into the hedge</a:t>
            </a:r>
          </a:p>
          <a:p>
            <a:r>
              <a:rPr lang="en-TR" dirty="0">
                <a:solidFill>
                  <a:schemeClr val="tx1"/>
                </a:solidFill>
              </a:rPr>
              <a:t>watched the engine advancing</a:t>
            </a:r>
          </a:p>
          <a:p>
            <a:r>
              <a:rPr lang="en-TR" dirty="0">
                <a:solidFill>
                  <a:schemeClr val="tx1"/>
                </a:solidFill>
              </a:rPr>
              <a:t>stood trapped between the jolting black wagons and the hedge</a:t>
            </a:r>
          </a:p>
          <a:p>
            <a:r>
              <a:rPr lang="en-TR" dirty="0">
                <a:solidFill>
                  <a:schemeClr val="tx1"/>
                </a:solidFill>
              </a:rPr>
              <a:t>withered oak leaves</a:t>
            </a:r>
          </a:p>
          <a:p>
            <a:r>
              <a:rPr lang="en-TR" dirty="0">
                <a:solidFill>
                  <a:schemeClr val="tx1"/>
                </a:solidFill>
              </a:rPr>
              <a:t>the birds</a:t>
            </a:r>
          </a:p>
          <a:p>
            <a:r>
              <a:rPr lang="en-TR" dirty="0">
                <a:solidFill>
                  <a:schemeClr val="tx1"/>
                </a:solidFill>
              </a:rPr>
              <a:t>the rough grass</a:t>
            </a:r>
          </a:p>
          <a:p>
            <a:r>
              <a:rPr lang="en-TR" dirty="0">
                <a:solidFill>
                  <a:schemeClr val="tx1"/>
                </a:solidFill>
              </a:rPr>
              <a:t>the fields</a:t>
            </a:r>
          </a:p>
          <a:p>
            <a:r>
              <a:rPr lang="en-TR" dirty="0">
                <a:solidFill>
                  <a:schemeClr val="tx1"/>
                </a:solidFill>
              </a:rPr>
              <a:t>the fowls</a:t>
            </a:r>
          </a:p>
        </p:txBody>
      </p:sp>
    </p:spTree>
    <p:extLst>
      <p:ext uri="{BB962C8B-B14F-4D97-AF65-F5344CB8AC3E}">
        <p14:creationId xmlns:p14="http://schemas.microsoft.com/office/powerpoint/2010/main" val="33077144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B02206C-5ABD-D947-A768-99A04B5C5ABD}"/>
              </a:ext>
            </a:extLst>
          </p:cNvPr>
          <p:cNvSpPr>
            <a:spLocks noGrp="1"/>
          </p:cNvSpPr>
          <p:nvPr>
            <p:ph idx="1"/>
          </p:nvPr>
        </p:nvSpPr>
        <p:spPr>
          <a:xfrm>
            <a:off x="2562318" y="1540189"/>
            <a:ext cx="8915400" cy="3777622"/>
          </a:xfrm>
        </p:spPr>
        <p:txBody>
          <a:bodyPr>
            <a:normAutofit/>
          </a:bodyPr>
          <a:lstStyle/>
          <a:p>
            <a:pPr>
              <a:lnSpc>
                <a:spcPct val="200000"/>
              </a:lnSpc>
            </a:pPr>
            <a:r>
              <a:rPr lang="en-TR" sz="2400" dirty="0">
                <a:solidFill>
                  <a:schemeClr val="tx1"/>
                </a:solidFill>
              </a:rPr>
              <a:t>a vivid picture of life in this mining town</a:t>
            </a:r>
          </a:p>
          <a:p>
            <a:pPr>
              <a:lnSpc>
                <a:spcPct val="200000"/>
              </a:lnSpc>
            </a:pPr>
            <a:r>
              <a:rPr lang="en-TR" sz="2400" dirty="0">
                <a:solidFill>
                  <a:schemeClr val="tx1"/>
                </a:solidFill>
              </a:rPr>
              <a:t>in-betweenness of </a:t>
            </a:r>
            <a:r>
              <a:rPr lang="en-US" sz="2400" dirty="0" err="1">
                <a:solidFill>
                  <a:schemeClr val="tx1"/>
                </a:solidFill>
              </a:rPr>
              <a:t>th</a:t>
            </a:r>
            <a:r>
              <a:rPr lang="en-TR" sz="2400" dirty="0">
                <a:solidFill>
                  <a:schemeClr val="tx1"/>
                </a:solidFill>
              </a:rPr>
              <a:t>e people</a:t>
            </a:r>
          </a:p>
          <a:p>
            <a:pPr>
              <a:lnSpc>
                <a:spcPct val="200000"/>
              </a:lnSpc>
            </a:pPr>
            <a:r>
              <a:rPr lang="en-TR" sz="2400" dirty="0">
                <a:solidFill>
                  <a:schemeClr val="tx1"/>
                </a:solidFill>
              </a:rPr>
              <a:t>the effect of industry over nature</a:t>
            </a:r>
          </a:p>
          <a:p>
            <a:pPr>
              <a:lnSpc>
                <a:spcPct val="200000"/>
              </a:lnSpc>
            </a:pPr>
            <a:r>
              <a:rPr lang="en-TR" sz="2400" dirty="0">
                <a:solidFill>
                  <a:schemeClr val="tx1"/>
                </a:solidFill>
              </a:rPr>
              <a:t>Symbolism</a:t>
            </a:r>
          </a:p>
        </p:txBody>
      </p:sp>
    </p:spTree>
    <p:extLst>
      <p:ext uri="{BB962C8B-B14F-4D97-AF65-F5344CB8AC3E}">
        <p14:creationId xmlns:p14="http://schemas.microsoft.com/office/powerpoint/2010/main" val="28010357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D571B5-EC13-C14B-96E7-BB43EC48E628}"/>
              </a:ext>
            </a:extLst>
          </p:cNvPr>
          <p:cNvSpPr>
            <a:spLocks noGrp="1"/>
          </p:cNvSpPr>
          <p:nvPr>
            <p:ph type="title"/>
          </p:nvPr>
        </p:nvSpPr>
        <p:spPr/>
        <p:txBody>
          <a:bodyPr/>
          <a:lstStyle/>
          <a:p>
            <a:r>
              <a:rPr lang="en-TR" b="1" dirty="0">
                <a:solidFill>
                  <a:srgbClr val="C00000"/>
                </a:solidFill>
              </a:rPr>
              <a:t>Symbolism</a:t>
            </a:r>
          </a:p>
        </p:txBody>
      </p:sp>
      <p:sp>
        <p:nvSpPr>
          <p:cNvPr id="3" name="Content Placeholder 2">
            <a:extLst>
              <a:ext uri="{FF2B5EF4-FFF2-40B4-BE49-F238E27FC236}">
                <a16:creationId xmlns:a16="http://schemas.microsoft.com/office/drawing/2014/main" id="{A279CC34-8A86-F742-ABBC-2825D9D4E65E}"/>
              </a:ext>
            </a:extLst>
          </p:cNvPr>
          <p:cNvSpPr>
            <a:spLocks noGrp="1"/>
          </p:cNvSpPr>
          <p:nvPr>
            <p:ph idx="1"/>
          </p:nvPr>
        </p:nvSpPr>
        <p:spPr/>
        <p:txBody>
          <a:bodyPr>
            <a:normAutofit/>
          </a:bodyPr>
          <a:lstStyle/>
          <a:p>
            <a:r>
              <a:rPr lang="en-TR" sz="2400" dirty="0">
                <a:solidFill>
                  <a:schemeClr val="tx1"/>
                </a:solidFill>
              </a:rPr>
              <a:t>nature is invaded by the smoking, fast-advancing, jolting machinery</a:t>
            </a:r>
          </a:p>
          <a:p>
            <a:r>
              <a:rPr lang="en-TR" sz="2400" dirty="0">
                <a:solidFill>
                  <a:schemeClr val="tx1"/>
                </a:solidFill>
              </a:rPr>
              <a:t>the woman is trapped between the hedge and the engine</a:t>
            </a:r>
          </a:p>
          <a:p>
            <a:r>
              <a:rPr lang="en-TR" sz="2400" dirty="0">
                <a:solidFill>
                  <a:schemeClr val="tx1"/>
                </a:solidFill>
              </a:rPr>
              <a:t>leaves are withered, grass is rough, fields are dreary and forsaken</a:t>
            </a:r>
          </a:p>
          <a:p>
            <a:r>
              <a:rPr lang="en-TR" sz="2400" dirty="0">
                <a:solidFill>
                  <a:schemeClr val="tx1"/>
                </a:solidFill>
              </a:rPr>
              <a:t>Miners are like </a:t>
            </a:r>
            <a:r>
              <a:rPr lang="en-TR" sz="2400" b="1" u="sng" dirty="0">
                <a:solidFill>
                  <a:schemeClr val="tx1"/>
                </a:solidFill>
              </a:rPr>
              <a:t>shadows</a:t>
            </a:r>
            <a:r>
              <a:rPr lang="en-TR" sz="2400" dirty="0">
                <a:solidFill>
                  <a:schemeClr val="tx1"/>
                </a:solidFill>
              </a:rPr>
              <a:t>.</a:t>
            </a:r>
          </a:p>
        </p:txBody>
      </p:sp>
    </p:spTree>
    <p:extLst>
      <p:ext uri="{BB962C8B-B14F-4D97-AF65-F5344CB8AC3E}">
        <p14:creationId xmlns:p14="http://schemas.microsoft.com/office/powerpoint/2010/main" val="22450544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B19106-CADE-1A41-8987-7A78BF4A6CB6}"/>
              </a:ext>
            </a:extLst>
          </p:cNvPr>
          <p:cNvSpPr>
            <a:spLocks noGrp="1"/>
          </p:cNvSpPr>
          <p:nvPr>
            <p:ph type="title"/>
          </p:nvPr>
        </p:nvSpPr>
        <p:spPr/>
        <p:txBody>
          <a:bodyPr/>
          <a:lstStyle/>
          <a:p>
            <a:r>
              <a:rPr lang="en-TR" b="1" dirty="0">
                <a:solidFill>
                  <a:srgbClr val="C00000"/>
                </a:solidFill>
              </a:rPr>
              <a:t>Poverty</a:t>
            </a:r>
          </a:p>
        </p:txBody>
      </p:sp>
      <p:sp>
        <p:nvSpPr>
          <p:cNvPr id="3" name="Content Placeholder 2">
            <a:extLst>
              <a:ext uri="{FF2B5EF4-FFF2-40B4-BE49-F238E27FC236}">
                <a16:creationId xmlns:a16="http://schemas.microsoft.com/office/drawing/2014/main" id="{9015EAC7-8E9E-2248-BB4E-7429ECC3521E}"/>
              </a:ext>
            </a:extLst>
          </p:cNvPr>
          <p:cNvSpPr>
            <a:spLocks noGrp="1"/>
          </p:cNvSpPr>
          <p:nvPr>
            <p:ph idx="1"/>
          </p:nvPr>
        </p:nvSpPr>
        <p:spPr/>
        <p:txBody>
          <a:bodyPr>
            <a:normAutofit/>
          </a:bodyPr>
          <a:lstStyle/>
          <a:p>
            <a:pPr marL="0" indent="0" algn="just">
              <a:lnSpc>
                <a:spcPct val="150000"/>
              </a:lnSpc>
              <a:buNone/>
            </a:pPr>
            <a:r>
              <a:rPr lang="en-TR" sz="2400" dirty="0">
                <a:solidFill>
                  <a:schemeClr val="tx1"/>
                </a:solidFill>
              </a:rPr>
              <a:t>“The lad advanced slowly, with resentful, taciturn movement. He was dressed in trousers and waistcoat of cloth that was too thick and hard for the size of the garments. They were evidently cut down from a man’s clothes.”</a:t>
            </a:r>
          </a:p>
        </p:txBody>
      </p:sp>
    </p:spTree>
    <p:extLst>
      <p:ext uri="{BB962C8B-B14F-4D97-AF65-F5344CB8AC3E}">
        <p14:creationId xmlns:p14="http://schemas.microsoft.com/office/powerpoint/2010/main" val="33816733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BC6BC5-C2F8-BC4D-A24C-BA11D21B7532}"/>
              </a:ext>
            </a:extLst>
          </p:cNvPr>
          <p:cNvSpPr>
            <a:spLocks noGrp="1"/>
          </p:cNvSpPr>
          <p:nvPr>
            <p:ph type="title"/>
          </p:nvPr>
        </p:nvSpPr>
        <p:spPr/>
        <p:txBody>
          <a:bodyPr/>
          <a:lstStyle/>
          <a:p>
            <a:r>
              <a:rPr lang="en-TR" b="1" dirty="0">
                <a:solidFill>
                  <a:srgbClr val="C00000"/>
                </a:solidFill>
              </a:rPr>
              <a:t>Relationships</a:t>
            </a:r>
          </a:p>
        </p:txBody>
      </p:sp>
      <p:sp>
        <p:nvSpPr>
          <p:cNvPr id="3" name="Content Placeholder 2">
            <a:extLst>
              <a:ext uri="{FF2B5EF4-FFF2-40B4-BE49-F238E27FC236}">
                <a16:creationId xmlns:a16="http://schemas.microsoft.com/office/drawing/2014/main" id="{471A0964-E996-9E4F-9802-93B15197227B}"/>
              </a:ext>
            </a:extLst>
          </p:cNvPr>
          <p:cNvSpPr>
            <a:spLocks noGrp="1"/>
          </p:cNvSpPr>
          <p:nvPr>
            <p:ph idx="1"/>
          </p:nvPr>
        </p:nvSpPr>
        <p:spPr/>
        <p:txBody>
          <a:bodyPr/>
          <a:lstStyle/>
          <a:p>
            <a:pPr>
              <a:lnSpc>
                <a:spcPct val="150000"/>
              </a:lnSpc>
            </a:pPr>
            <a:r>
              <a:rPr lang="en-TR" sz="2400" dirty="0">
                <a:solidFill>
                  <a:schemeClr val="tx1"/>
                </a:solidFill>
              </a:rPr>
              <a:t>Husband-Wife (Walter &amp; Elizabeth)</a:t>
            </a:r>
          </a:p>
          <a:p>
            <a:pPr>
              <a:lnSpc>
                <a:spcPct val="150000"/>
              </a:lnSpc>
            </a:pPr>
            <a:r>
              <a:rPr lang="en-TR" sz="2400" dirty="0">
                <a:solidFill>
                  <a:schemeClr val="tx1"/>
                </a:solidFill>
              </a:rPr>
              <a:t>Father-Daughter (Elizabeth &amp; her father)</a:t>
            </a:r>
          </a:p>
          <a:p>
            <a:pPr>
              <a:lnSpc>
                <a:spcPct val="150000"/>
              </a:lnSpc>
            </a:pPr>
            <a:r>
              <a:rPr lang="en-TR" sz="2400" dirty="0">
                <a:solidFill>
                  <a:schemeClr val="tx1"/>
                </a:solidFill>
              </a:rPr>
              <a:t>Mother-Children (Elizabeth &amp; her children)</a:t>
            </a:r>
          </a:p>
          <a:p>
            <a:pPr>
              <a:lnSpc>
                <a:spcPct val="150000"/>
              </a:lnSpc>
            </a:pPr>
            <a:r>
              <a:rPr lang="en-TR" sz="2400" dirty="0">
                <a:solidFill>
                  <a:schemeClr val="tx1"/>
                </a:solidFill>
              </a:rPr>
              <a:t>Mother-in-law &amp; Daughter-in-law (Elizabeth &amp; Walter’s mother)</a:t>
            </a:r>
          </a:p>
          <a:p>
            <a:endParaRPr lang="en-TR" dirty="0"/>
          </a:p>
        </p:txBody>
      </p:sp>
    </p:spTree>
    <p:extLst>
      <p:ext uri="{BB962C8B-B14F-4D97-AF65-F5344CB8AC3E}">
        <p14:creationId xmlns:p14="http://schemas.microsoft.com/office/powerpoint/2010/main" val="1351600469"/>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1638</TotalTime>
  <Words>1862</Words>
  <Application>Microsoft Macintosh PowerPoint</Application>
  <PresentationFormat>Widescreen</PresentationFormat>
  <Paragraphs>128</Paragraphs>
  <Slides>23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Arial</vt:lpstr>
      <vt:lpstr>Century Gothic</vt:lpstr>
      <vt:lpstr>Wingdings 3</vt:lpstr>
      <vt:lpstr>Wisp</vt:lpstr>
      <vt:lpstr>D. H. LAWRENCE</vt:lpstr>
      <vt:lpstr>Well-Known Novels of Lawrence</vt:lpstr>
      <vt:lpstr>His Themes</vt:lpstr>
      <vt:lpstr>“Odour of Chrysanthemums”</vt:lpstr>
      <vt:lpstr>The Exposition</vt:lpstr>
      <vt:lpstr>PowerPoint Presentation</vt:lpstr>
      <vt:lpstr>Symbolism</vt:lpstr>
      <vt:lpstr>Poverty</vt:lpstr>
      <vt:lpstr>Relationships</vt:lpstr>
      <vt:lpstr>Language &amp; Style</vt:lpstr>
      <vt:lpstr>PowerPoint Presentation</vt:lpstr>
      <vt:lpstr>Elizabeth Bates</vt:lpstr>
      <vt:lpstr>Drunk Walter / Dead Walter</vt:lpstr>
      <vt:lpstr>Wives &amp; Mothers: Elizabeth &amp; Walter’s Mother</vt:lpstr>
      <vt:lpstr>Poverty: Elizabeth’s first thoughts</vt:lpstr>
      <vt:lpstr>Elizabeth’s Alienation</vt:lpstr>
      <vt:lpstr>Strangers</vt:lpstr>
      <vt:lpstr>Realisation</vt:lpstr>
      <vt:lpstr>The Chrysanthemums</vt:lpstr>
      <vt:lpstr>The Son</vt:lpstr>
      <vt:lpstr>The Daughter</vt:lpstr>
      <vt:lpstr>The Mother</vt:lpstr>
      <vt:lpstr>Chrysanthemums &amp; Death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 H. LAWRENCE</dc:title>
  <dc:creator>Seda.Peksen</dc:creator>
  <cp:lastModifiedBy>Seda.Peksen</cp:lastModifiedBy>
  <cp:revision>42</cp:revision>
  <dcterms:created xsi:type="dcterms:W3CDTF">2020-10-01T11:28:59Z</dcterms:created>
  <dcterms:modified xsi:type="dcterms:W3CDTF">2021-12-06T16:02:37Z</dcterms:modified>
</cp:coreProperties>
</file>