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7" r:id="rId4"/>
    <p:sldId id="259" r:id="rId5"/>
    <p:sldId id="266" r:id="rId6"/>
    <p:sldId id="265" r:id="rId7"/>
    <p:sldId id="260" r:id="rId8"/>
    <p:sldId id="269" r:id="rId9"/>
    <p:sldId id="270" r:id="rId10"/>
    <p:sldId id="261" r:id="rId11"/>
    <p:sldId id="263" r:id="rId12"/>
    <p:sldId id="264" r:id="rId13"/>
    <p:sldId id="267" r:id="rId14"/>
    <p:sldId id="262" r:id="rId15"/>
    <p:sldId id="268" r:id="rId16"/>
    <p:sldId id="271"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82" autoAdjust="0"/>
    <p:restoredTop sz="86410"/>
  </p:normalViewPr>
  <p:slideViewPr>
    <p:cSldViewPr snapToGrid="0">
      <p:cViewPr varScale="1">
        <p:scale>
          <a:sx n="54" d="100"/>
          <a:sy n="54" d="100"/>
        </p:scale>
        <p:origin x="72" y="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A9ACC-AE72-4A5D-ADDF-2E404716110F}" type="datetimeFigureOut">
              <a:rPr lang="tr-TR" smtClean="0"/>
              <a:t>11.5.2021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2D967C-F8F9-4A02-8793-DB4D51CD67EC}" type="slidenum">
              <a:rPr lang="tr-TR" smtClean="0"/>
              <a:t>‹#›</a:t>
            </a:fld>
            <a:endParaRPr lang="tr-TR"/>
          </a:p>
        </p:txBody>
      </p:sp>
    </p:spTree>
    <p:extLst>
      <p:ext uri="{BB962C8B-B14F-4D97-AF65-F5344CB8AC3E}">
        <p14:creationId xmlns:p14="http://schemas.microsoft.com/office/powerpoint/2010/main" val="1172876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32D967C-F8F9-4A02-8793-DB4D51CD67EC}" type="slidenum">
              <a:rPr lang="tr-TR" smtClean="0"/>
              <a:t>16</a:t>
            </a:fld>
            <a:endParaRPr lang="tr-TR"/>
          </a:p>
        </p:txBody>
      </p:sp>
    </p:spTree>
    <p:extLst>
      <p:ext uri="{BB962C8B-B14F-4D97-AF65-F5344CB8AC3E}">
        <p14:creationId xmlns:p14="http://schemas.microsoft.com/office/powerpoint/2010/main" val="579502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3679427-1705-4D06-8EE8-9363D380BFC9}" type="datetime1">
              <a:rPr lang="tr-TR" smtClean="0"/>
              <a:t>11.5.2021</a:t>
            </a:fld>
            <a:endParaRPr lang="tr-TR"/>
          </a:p>
        </p:txBody>
      </p:sp>
      <p:sp>
        <p:nvSpPr>
          <p:cNvPr id="5" name="Altbilgi Yer Tutucusu 4"/>
          <p:cNvSpPr>
            <a:spLocks noGrp="1"/>
          </p:cNvSpPr>
          <p:nvPr>
            <p:ph type="ftr" sz="quarter" idx="11"/>
          </p:nvPr>
        </p:nvSpPr>
        <p:spPr/>
        <p:txBody>
          <a:bodyPr/>
          <a:lstStyle/>
          <a:p>
            <a:r>
              <a:rPr lang="tr-TR" smtClean="0"/>
              <a:t>AÜ Fen Fakültesi Doç Dr Nurcan Acar</a:t>
            </a:r>
            <a:endParaRPr lang="tr-TR"/>
          </a:p>
        </p:txBody>
      </p:sp>
      <p:sp>
        <p:nvSpPr>
          <p:cNvPr id="6" name="Slayt Numarası Yer Tutucusu 5"/>
          <p:cNvSpPr>
            <a:spLocks noGrp="1"/>
          </p:cNvSpPr>
          <p:nvPr>
            <p:ph type="sldNum" sz="quarter" idx="12"/>
          </p:nvPr>
        </p:nvSpPr>
        <p:spPr/>
        <p:txBody>
          <a:bodyPr/>
          <a:lstStyle/>
          <a:p>
            <a:fld id="{B854391C-A70B-47FB-9A15-6CD9D46001A8}" type="slidenum">
              <a:rPr lang="tr-TR" smtClean="0"/>
              <a:t>‹#›</a:t>
            </a:fld>
            <a:endParaRPr lang="tr-TR"/>
          </a:p>
        </p:txBody>
      </p:sp>
    </p:spTree>
    <p:extLst>
      <p:ext uri="{BB962C8B-B14F-4D97-AF65-F5344CB8AC3E}">
        <p14:creationId xmlns:p14="http://schemas.microsoft.com/office/powerpoint/2010/main" val="228558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66AC58-9F74-4CA7-8F3B-D7F500C038A0}" type="datetime1">
              <a:rPr lang="tr-TR" smtClean="0"/>
              <a:t>11.5.2021</a:t>
            </a:fld>
            <a:endParaRPr lang="tr-TR"/>
          </a:p>
        </p:txBody>
      </p:sp>
      <p:sp>
        <p:nvSpPr>
          <p:cNvPr id="5" name="Altbilgi Yer Tutucusu 4"/>
          <p:cNvSpPr>
            <a:spLocks noGrp="1"/>
          </p:cNvSpPr>
          <p:nvPr>
            <p:ph type="ftr" sz="quarter" idx="11"/>
          </p:nvPr>
        </p:nvSpPr>
        <p:spPr/>
        <p:txBody>
          <a:bodyPr/>
          <a:lstStyle/>
          <a:p>
            <a:r>
              <a:rPr lang="tr-TR" smtClean="0"/>
              <a:t>AÜ Fen Fakültesi Doç Dr Nurcan Acar</a:t>
            </a:r>
            <a:endParaRPr lang="tr-TR"/>
          </a:p>
        </p:txBody>
      </p:sp>
      <p:sp>
        <p:nvSpPr>
          <p:cNvPr id="6" name="Slayt Numarası Yer Tutucusu 5"/>
          <p:cNvSpPr>
            <a:spLocks noGrp="1"/>
          </p:cNvSpPr>
          <p:nvPr>
            <p:ph type="sldNum" sz="quarter" idx="12"/>
          </p:nvPr>
        </p:nvSpPr>
        <p:spPr/>
        <p:txBody>
          <a:bodyPr/>
          <a:lstStyle/>
          <a:p>
            <a:fld id="{B854391C-A70B-47FB-9A15-6CD9D46001A8}" type="slidenum">
              <a:rPr lang="tr-TR" smtClean="0"/>
              <a:t>‹#›</a:t>
            </a:fld>
            <a:endParaRPr lang="tr-TR"/>
          </a:p>
        </p:txBody>
      </p:sp>
    </p:spTree>
    <p:extLst>
      <p:ext uri="{BB962C8B-B14F-4D97-AF65-F5344CB8AC3E}">
        <p14:creationId xmlns:p14="http://schemas.microsoft.com/office/powerpoint/2010/main" val="4073148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BB1E49D-0AAF-439D-9420-0EC02C1CAE63}" type="datetime1">
              <a:rPr lang="tr-TR" smtClean="0"/>
              <a:t>11.5.2021</a:t>
            </a:fld>
            <a:endParaRPr lang="tr-TR"/>
          </a:p>
        </p:txBody>
      </p:sp>
      <p:sp>
        <p:nvSpPr>
          <p:cNvPr id="5" name="Altbilgi Yer Tutucusu 4"/>
          <p:cNvSpPr>
            <a:spLocks noGrp="1"/>
          </p:cNvSpPr>
          <p:nvPr>
            <p:ph type="ftr" sz="quarter" idx="11"/>
          </p:nvPr>
        </p:nvSpPr>
        <p:spPr/>
        <p:txBody>
          <a:bodyPr/>
          <a:lstStyle/>
          <a:p>
            <a:r>
              <a:rPr lang="tr-TR" smtClean="0"/>
              <a:t>AÜ Fen Fakültesi Doç Dr Nurcan Acar</a:t>
            </a:r>
            <a:endParaRPr lang="tr-TR"/>
          </a:p>
        </p:txBody>
      </p:sp>
      <p:sp>
        <p:nvSpPr>
          <p:cNvPr id="6" name="Slayt Numarası Yer Tutucusu 5"/>
          <p:cNvSpPr>
            <a:spLocks noGrp="1"/>
          </p:cNvSpPr>
          <p:nvPr>
            <p:ph type="sldNum" sz="quarter" idx="12"/>
          </p:nvPr>
        </p:nvSpPr>
        <p:spPr/>
        <p:txBody>
          <a:bodyPr/>
          <a:lstStyle/>
          <a:p>
            <a:fld id="{B854391C-A70B-47FB-9A15-6CD9D46001A8}" type="slidenum">
              <a:rPr lang="tr-TR" smtClean="0"/>
              <a:t>‹#›</a:t>
            </a:fld>
            <a:endParaRPr lang="tr-TR"/>
          </a:p>
        </p:txBody>
      </p:sp>
    </p:spTree>
    <p:extLst>
      <p:ext uri="{BB962C8B-B14F-4D97-AF65-F5344CB8AC3E}">
        <p14:creationId xmlns:p14="http://schemas.microsoft.com/office/powerpoint/2010/main" val="1364426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9DA8040-713A-4A65-83AE-F72C956108CD}" type="datetime1">
              <a:rPr lang="tr-TR" smtClean="0"/>
              <a:t>11.5.2021</a:t>
            </a:fld>
            <a:endParaRPr lang="tr-TR"/>
          </a:p>
        </p:txBody>
      </p:sp>
      <p:sp>
        <p:nvSpPr>
          <p:cNvPr id="5" name="Altbilgi Yer Tutucusu 4"/>
          <p:cNvSpPr>
            <a:spLocks noGrp="1"/>
          </p:cNvSpPr>
          <p:nvPr>
            <p:ph type="ftr" sz="quarter" idx="11"/>
          </p:nvPr>
        </p:nvSpPr>
        <p:spPr/>
        <p:txBody>
          <a:bodyPr/>
          <a:lstStyle/>
          <a:p>
            <a:r>
              <a:rPr lang="tr-TR" smtClean="0"/>
              <a:t>AÜ Fen Fakültesi Doç Dr Nurcan Acar</a:t>
            </a:r>
            <a:endParaRPr lang="tr-TR"/>
          </a:p>
        </p:txBody>
      </p:sp>
      <p:sp>
        <p:nvSpPr>
          <p:cNvPr id="6" name="Slayt Numarası Yer Tutucusu 5"/>
          <p:cNvSpPr>
            <a:spLocks noGrp="1"/>
          </p:cNvSpPr>
          <p:nvPr>
            <p:ph type="sldNum" sz="quarter" idx="12"/>
          </p:nvPr>
        </p:nvSpPr>
        <p:spPr/>
        <p:txBody>
          <a:bodyPr/>
          <a:lstStyle/>
          <a:p>
            <a:fld id="{B854391C-A70B-47FB-9A15-6CD9D46001A8}" type="slidenum">
              <a:rPr lang="tr-TR" smtClean="0"/>
              <a:t>‹#›</a:t>
            </a:fld>
            <a:endParaRPr lang="tr-TR"/>
          </a:p>
        </p:txBody>
      </p:sp>
    </p:spTree>
    <p:extLst>
      <p:ext uri="{BB962C8B-B14F-4D97-AF65-F5344CB8AC3E}">
        <p14:creationId xmlns:p14="http://schemas.microsoft.com/office/powerpoint/2010/main" val="3906598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2367785-03BF-414C-9A9A-7FE71E300F02}" type="datetime1">
              <a:rPr lang="tr-TR" smtClean="0"/>
              <a:t>11.5.2021</a:t>
            </a:fld>
            <a:endParaRPr lang="tr-TR"/>
          </a:p>
        </p:txBody>
      </p:sp>
      <p:sp>
        <p:nvSpPr>
          <p:cNvPr id="5" name="Altbilgi Yer Tutucusu 4"/>
          <p:cNvSpPr>
            <a:spLocks noGrp="1"/>
          </p:cNvSpPr>
          <p:nvPr>
            <p:ph type="ftr" sz="quarter" idx="11"/>
          </p:nvPr>
        </p:nvSpPr>
        <p:spPr/>
        <p:txBody>
          <a:bodyPr/>
          <a:lstStyle/>
          <a:p>
            <a:r>
              <a:rPr lang="tr-TR" smtClean="0"/>
              <a:t>AÜ Fen Fakültesi Doç Dr Nurcan Acar</a:t>
            </a:r>
            <a:endParaRPr lang="tr-TR"/>
          </a:p>
        </p:txBody>
      </p:sp>
      <p:sp>
        <p:nvSpPr>
          <p:cNvPr id="6" name="Slayt Numarası Yer Tutucusu 5"/>
          <p:cNvSpPr>
            <a:spLocks noGrp="1"/>
          </p:cNvSpPr>
          <p:nvPr>
            <p:ph type="sldNum" sz="quarter" idx="12"/>
          </p:nvPr>
        </p:nvSpPr>
        <p:spPr/>
        <p:txBody>
          <a:bodyPr/>
          <a:lstStyle/>
          <a:p>
            <a:fld id="{B854391C-A70B-47FB-9A15-6CD9D46001A8}" type="slidenum">
              <a:rPr lang="tr-TR" smtClean="0"/>
              <a:t>‹#›</a:t>
            </a:fld>
            <a:endParaRPr lang="tr-TR"/>
          </a:p>
        </p:txBody>
      </p:sp>
    </p:spTree>
    <p:extLst>
      <p:ext uri="{BB962C8B-B14F-4D97-AF65-F5344CB8AC3E}">
        <p14:creationId xmlns:p14="http://schemas.microsoft.com/office/powerpoint/2010/main" val="1288433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EDCAB03-F652-4467-B6C3-37FD19E2F216}" type="datetime1">
              <a:rPr lang="tr-TR" smtClean="0"/>
              <a:t>11.5.2021</a:t>
            </a:fld>
            <a:endParaRPr lang="tr-TR"/>
          </a:p>
        </p:txBody>
      </p:sp>
      <p:sp>
        <p:nvSpPr>
          <p:cNvPr id="6" name="Altbilgi Yer Tutucusu 5"/>
          <p:cNvSpPr>
            <a:spLocks noGrp="1"/>
          </p:cNvSpPr>
          <p:nvPr>
            <p:ph type="ftr" sz="quarter" idx="11"/>
          </p:nvPr>
        </p:nvSpPr>
        <p:spPr/>
        <p:txBody>
          <a:bodyPr/>
          <a:lstStyle/>
          <a:p>
            <a:r>
              <a:rPr lang="tr-TR" smtClean="0"/>
              <a:t>AÜ Fen Fakültesi Doç Dr Nurcan Acar</a:t>
            </a:r>
            <a:endParaRPr lang="tr-TR"/>
          </a:p>
        </p:txBody>
      </p:sp>
      <p:sp>
        <p:nvSpPr>
          <p:cNvPr id="7" name="Slayt Numarası Yer Tutucusu 6"/>
          <p:cNvSpPr>
            <a:spLocks noGrp="1"/>
          </p:cNvSpPr>
          <p:nvPr>
            <p:ph type="sldNum" sz="quarter" idx="12"/>
          </p:nvPr>
        </p:nvSpPr>
        <p:spPr/>
        <p:txBody>
          <a:bodyPr/>
          <a:lstStyle/>
          <a:p>
            <a:fld id="{B854391C-A70B-47FB-9A15-6CD9D46001A8}" type="slidenum">
              <a:rPr lang="tr-TR" smtClean="0"/>
              <a:t>‹#›</a:t>
            </a:fld>
            <a:endParaRPr lang="tr-TR"/>
          </a:p>
        </p:txBody>
      </p:sp>
    </p:spTree>
    <p:extLst>
      <p:ext uri="{BB962C8B-B14F-4D97-AF65-F5344CB8AC3E}">
        <p14:creationId xmlns:p14="http://schemas.microsoft.com/office/powerpoint/2010/main" val="4139234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4819F95-4024-4FDF-AB60-33F26D3057B9}" type="datetime1">
              <a:rPr lang="tr-TR" smtClean="0"/>
              <a:t>11.5.2021</a:t>
            </a:fld>
            <a:endParaRPr lang="tr-TR"/>
          </a:p>
        </p:txBody>
      </p:sp>
      <p:sp>
        <p:nvSpPr>
          <p:cNvPr id="8" name="Altbilgi Yer Tutucusu 7"/>
          <p:cNvSpPr>
            <a:spLocks noGrp="1"/>
          </p:cNvSpPr>
          <p:nvPr>
            <p:ph type="ftr" sz="quarter" idx="11"/>
          </p:nvPr>
        </p:nvSpPr>
        <p:spPr/>
        <p:txBody>
          <a:bodyPr/>
          <a:lstStyle/>
          <a:p>
            <a:r>
              <a:rPr lang="tr-TR" smtClean="0"/>
              <a:t>AÜ Fen Fakültesi Doç Dr Nurcan Acar</a:t>
            </a:r>
            <a:endParaRPr lang="tr-TR"/>
          </a:p>
        </p:txBody>
      </p:sp>
      <p:sp>
        <p:nvSpPr>
          <p:cNvPr id="9" name="Slayt Numarası Yer Tutucusu 8"/>
          <p:cNvSpPr>
            <a:spLocks noGrp="1"/>
          </p:cNvSpPr>
          <p:nvPr>
            <p:ph type="sldNum" sz="quarter" idx="12"/>
          </p:nvPr>
        </p:nvSpPr>
        <p:spPr/>
        <p:txBody>
          <a:bodyPr/>
          <a:lstStyle/>
          <a:p>
            <a:fld id="{B854391C-A70B-47FB-9A15-6CD9D46001A8}" type="slidenum">
              <a:rPr lang="tr-TR" smtClean="0"/>
              <a:t>‹#›</a:t>
            </a:fld>
            <a:endParaRPr lang="tr-TR"/>
          </a:p>
        </p:txBody>
      </p:sp>
    </p:spTree>
    <p:extLst>
      <p:ext uri="{BB962C8B-B14F-4D97-AF65-F5344CB8AC3E}">
        <p14:creationId xmlns:p14="http://schemas.microsoft.com/office/powerpoint/2010/main" val="3139934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944CB5B-9792-4C59-BDC7-355F1E76A622}" type="datetime1">
              <a:rPr lang="tr-TR" smtClean="0"/>
              <a:t>11.5.2021</a:t>
            </a:fld>
            <a:endParaRPr lang="tr-TR"/>
          </a:p>
        </p:txBody>
      </p:sp>
      <p:sp>
        <p:nvSpPr>
          <p:cNvPr id="4" name="Altbilgi Yer Tutucusu 3"/>
          <p:cNvSpPr>
            <a:spLocks noGrp="1"/>
          </p:cNvSpPr>
          <p:nvPr>
            <p:ph type="ftr" sz="quarter" idx="11"/>
          </p:nvPr>
        </p:nvSpPr>
        <p:spPr/>
        <p:txBody>
          <a:bodyPr/>
          <a:lstStyle/>
          <a:p>
            <a:r>
              <a:rPr lang="tr-TR" smtClean="0"/>
              <a:t>AÜ Fen Fakültesi Doç Dr Nurcan Acar</a:t>
            </a:r>
            <a:endParaRPr lang="tr-TR"/>
          </a:p>
        </p:txBody>
      </p:sp>
      <p:sp>
        <p:nvSpPr>
          <p:cNvPr id="5" name="Slayt Numarası Yer Tutucusu 4"/>
          <p:cNvSpPr>
            <a:spLocks noGrp="1"/>
          </p:cNvSpPr>
          <p:nvPr>
            <p:ph type="sldNum" sz="quarter" idx="12"/>
          </p:nvPr>
        </p:nvSpPr>
        <p:spPr/>
        <p:txBody>
          <a:bodyPr/>
          <a:lstStyle/>
          <a:p>
            <a:fld id="{B854391C-A70B-47FB-9A15-6CD9D46001A8}" type="slidenum">
              <a:rPr lang="tr-TR" smtClean="0"/>
              <a:t>‹#›</a:t>
            </a:fld>
            <a:endParaRPr lang="tr-TR"/>
          </a:p>
        </p:txBody>
      </p:sp>
    </p:spTree>
    <p:extLst>
      <p:ext uri="{BB962C8B-B14F-4D97-AF65-F5344CB8AC3E}">
        <p14:creationId xmlns:p14="http://schemas.microsoft.com/office/powerpoint/2010/main" val="378781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5D363F2-4037-45DA-A7A5-A9FBF888BA75}" type="datetime1">
              <a:rPr lang="tr-TR" smtClean="0"/>
              <a:t>11.5.2021</a:t>
            </a:fld>
            <a:endParaRPr lang="tr-TR"/>
          </a:p>
        </p:txBody>
      </p:sp>
      <p:sp>
        <p:nvSpPr>
          <p:cNvPr id="3" name="Altbilgi Yer Tutucusu 2"/>
          <p:cNvSpPr>
            <a:spLocks noGrp="1"/>
          </p:cNvSpPr>
          <p:nvPr>
            <p:ph type="ftr" sz="quarter" idx="11"/>
          </p:nvPr>
        </p:nvSpPr>
        <p:spPr/>
        <p:txBody>
          <a:bodyPr/>
          <a:lstStyle/>
          <a:p>
            <a:r>
              <a:rPr lang="tr-TR" smtClean="0"/>
              <a:t>AÜ Fen Fakültesi Doç Dr Nurcan Acar</a:t>
            </a:r>
            <a:endParaRPr lang="tr-TR"/>
          </a:p>
        </p:txBody>
      </p:sp>
      <p:sp>
        <p:nvSpPr>
          <p:cNvPr id="4" name="Slayt Numarası Yer Tutucusu 3"/>
          <p:cNvSpPr>
            <a:spLocks noGrp="1"/>
          </p:cNvSpPr>
          <p:nvPr>
            <p:ph type="sldNum" sz="quarter" idx="12"/>
          </p:nvPr>
        </p:nvSpPr>
        <p:spPr/>
        <p:txBody>
          <a:bodyPr/>
          <a:lstStyle/>
          <a:p>
            <a:fld id="{B854391C-A70B-47FB-9A15-6CD9D46001A8}" type="slidenum">
              <a:rPr lang="tr-TR" smtClean="0"/>
              <a:t>‹#›</a:t>
            </a:fld>
            <a:endParaRPr lang="tr-TR"/>
          </a:p>
        </p:txBody>
      </p:sp>
    </p:spTree>
    <p:extLst>
      <p:ext uri="{BB962C8B-B14F-4D97-AF65-F5344CB8AC3E}">
        <p14:creationId xmlns:p14="http://schemas.microsoft.com/office/powerpoint/2010/main" val="3849145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65996A4-64C5-48F0-ABF7-F3AB56720061}" type="datetime1">
              <a:rPr lang="tr-TR" smtClean="0"/>
              <a:t>11.5.2021</a:t>
            </a:fld>
            <a:endParaRPr lang="tr-TR"/>
          </a:p>
        </p:txBody>
      </p:sp>
      <p:sp>
        <p:nvSpPr>
          <p:cNvPr id="6" name="Altbilgi Yer Tutucusu 5"/>
          <p:cNvSpPr>
            <a:spLocks noGrp="1"/>
          </p:cNvSpPr>
          <p:nvPr>
            <p:ph type="ftr" sz="quarter" idx="11"/>
          </p:nvPr>
        </p:nvSpPr>
        <p:spPr/>
        <p:txBody>
          <a:bodyPr/>
          <a:lstStyle/>
          <a:p>
            <a:r>
              <a:rPr lang="tr-TR" smtClean="0"/>
              <a:t>AÜ Fen Fakültesi Doç Dr Nurcan Acar</a:t>
            </a:r>
            <a:endParaRPr lang="tr-TR"/>
          </a:p>
        </p:txBody>
      </p:sp>
      <p:sp>
        <p:nvSpPr>
          <p:cNvPr id="7" name="Slayt Numarası Yer Tutucusu 6"/>
          <p:cNvSpPr>
            <a:spLocks noGrp="1"/>
          </p:cNvSpPr>
          <p:nvPr>
            <p:ph type="sldNum" sz="quarter" idx="12"/>
          </p:nvPr>
        </p:nvSpPr>
        <p:spPr/>
        <p:txBody>
          <a:bodyPr/>
          <a:lstStyle/>
          <a:p>
            <a:fld id="{B854391C-A70B-47FB-9A15-6CD9D46001A8}" type="slidenum">
              <a:rPr lang="tr-TR" smtClean="0"/>
              <a:t>‹#›</a:t>
            </a:fld>
            <a:endParaRPr lang="tr-TR"/>
          </a:p>
        </p:txBody>
      </p:sp>
    </p:spTree>
    <p:extLst>
      <p:ext uri="{BB962C8B-B14F-4D97-AF65-F5344CB8AC3E}">
        <p14:creationId xmlns:p14="http://schemas.microsoft.com/office/powerpoint/2010/main" val="3840502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EE59C1E-B601-41DB-B218-937F8A4754B5}" type="datetime1">
              <a:rPr lang="tr-TR" smtClean="0"/>
              <a:t>11.5.2021</a:t>
            </a:fld>
            <a:endParaRPr lang="tr-TR"/>
          </a:p>
        </p:txBody>
      </p:sp>
      <p:sp>
        <p:nvSpPr>
          <p:cNvPr id="6" name="Altbilgi Yer Tutucusu 5"/>
          <p:cNvSpPr>
            <a:spLocks noGrp="1"/>
          </p:cNvSpPr>
          <p:nvPr>
            <p:ph type="ftr" sz="quarter" idx="11"/>
          </p:nvPr>
        </p:nvSpPr>
        <p:spPr/>
        <p:txBody>
          <a:bodyPr/>
          <a:lstStyle/>
          <a:p>
            <a:r>
              <a:rPr lang="tr-TR" smtClean="0"/>
              <a:t>AÜ Fen Fakültesi Doç Dr Nurcan Acar</a:t>
            </a:r>
            <a:endParaRPr lang="tr-TR"/>
          </a:p>
        </p:txBody>
      </p:sp>
      <p:sp>
        <p:nvSpPr>
          <p:cNvPr id="7" name="Slayt Numarası Yer Tutucusu 6"/>
          <p:cNvSpPr>
            <a:spLocks noGrp="1"/>
          </p:cNvSpPr>
          <p:nvPr>
            <p:ph type="sldNum" sz="quarter" idx="12"/>
          </p:nvPr>
        </p:nvSpPr>
        <p:spPr/>
        <p:txBody>
          <a:bodyPr/>
          <a:lstStyle/>
          <a:p>
            <a:fld id="{B854391C-A70B-47FB-9A15-6CD9D46001A8}" type="slidenum">
              <a:rPr lang="tr-TR" smtClean="0"/>
              <a:t>‹#›</a:t>
            </a:fld>
            <a:endParaRPr lang="tr-TR"/>
          </a:p>
        </p:txBody>
      </p:sp>
    </p:spTree>
    <p:extLst>
      <p:ext uri="{BB962C8B-B14F-4D97-AF65-F5344CB8AC3E}">
        <p14:creationId xmlns:p14="http://schemas.microsoft.com/office/powerpoint/2010/main" val="489108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D4F57-3935-49BD-91BC-3F9A34CEEF8F}" type="datetime1">
              <a:rPr lang="tr-TR" smtClean="0"/>
              <a:t>11.5.2021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AÜ Fen Fakültesi Doç Dr Nurcan Acar</a:t>
            </a:r>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4391C-A70B-47FB-9A15-6CD9D46001A8}" type="slidenum">
              <a:rPr lang="tr-TR" smtClean="0"/>
              <a:t>‹#›</a:t>
            </a:fld>
            <a:endParaRPr lang="tr-TR"/>
          </a:p>
        </p:txBody>
      </p:sp>
    </p:spTree>
    <p:extLst>
      <p:ext uri="{BB962C8B-B14F-4D97-AF65-F5344CB8AC3E}">
        <p14:creationId xmlns:p14="http://schemas.microsoft.com/office/powerpoint/2010/main" val="285212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Nanotıp</a:t>
            </a:r>
            <a:endParaRPr lang="tr-TR" dirty="0"/>
          </a:p>
        </p:txBody>
      </p:sp>
      <p:sp>
        <p:nvSpPr>
          <p:cNvPr id="3" name="Alt Başlık 2"/>
          <p:cNvSpPr>
            <a:spLocks noGrp="1"/>
          </p:cNvSpPr>
          <p:nvPr>
            <p:ph type="subTitle" idx="1"/>
          </p:nvPr>
        </p:nvSpPr>
        <p:spPr/>
        <p:txBody>
          <a:bodyPr/>
          <a:lstStyle/>
          <a:p>
            <a:r>
              <a:rPr lang="tr-TR" dirty="0" err="1" smtClean="0"/>
              <a:t>Nano</a:t>
            </a:r>
            <a:r>
              <a:rPr lang="tr-TR" dirty="0" smtClean="0"/>
              <a:t> malzemeler ve tıp</a:t>
            </a:r>
            <a:endParaRPr lang="tr-TR" dirty="0"/>
          </a:p>
        </p:txBody>
      </p:sp>
      <p:sp>
        <p:nvSpPr>
          <p:cNvPr id="4" name="Veri Yer Tutucusu 3"/>
          <p:cNvSpPr>
            <a:spLocks noGrp="1"/>
          </p:cNvSpPr>
          <p:nvPr>
            <p:ph type="dt" sz="half" idx="10"/>
          </p:nvPr>
        </p:nvSpPr>
        <p:spPr/>
        <p:txBody>
          <a:bodyPr/>
          <a:lstStyle/>
          <a:p>
            <a:fld id="{7C0942E5-0E34-489F-9B52-ADFD5C5D48A9}" type="datetime1">
              <a:rPr lang="tr-TR" smtClean="0"/>
              <a:t>11.5.2021</a:t>
            </a:fld>
            <a:endParaRPr lang="tr-TR"/>
          </a:p>
        </p:txBody>
      </p:sp>
      <p:sp>
        <p:nvSpPr>
          <p:cNvPr id="5" name="Altbilgi Yer Tutucusu 4"/>
          <p:cNvSpPr>
            <a:spLocks noGrp="1"/>
          </p:cNvSpPr>
          <p:nvPr>
            <p:ph type="ftr" sz="quarter" idx="11"/>
          </p:nvPr>
        </p:nvSpPr>
        <p:spPr/>
        <p:txBody>
          <a:bodyPr/>
          <a:lstStyle/>
          <a:p>
            <a:r>
              <a:rPr lang="tr-TR" smtClean="0"/>
              <a:t>AÜ Fen Fakültesi Doç Dr Nurcan Acar</a:t>
            </a:r>
            <a:endParaRPr lang="tr-TR"/>
          </a:p>
        </p:txBody>
      </p:sp>
    </p:spTree>
    <p:extLst>
      <p:ext uri="{BB962C8B-B14F-4D97-AF65-F5344CB8AC3E}">
        <p14:creationId xmlns:p14="http://schemas.microsoft.com/office/powerpoint/2010/main" val="4178319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Dikdörtgen 1"/>
              <p:cNvSpPr/>
              <p:nvPr/>
            </p:nvSpPr>
            <p:spPr>
              <a:xfrm>
                <a:off x="985652" y="675674"/>
                <a:ext cx="10189028" cy="5632311"/>
              </a:xfrm>
              <a:prstGeom prst="rect">
                <a:avLst/>
              </a:prstGeom>
            </p:spPr>
            <p:txBody>
              <a:bodyPr wrap="square">
                <a:spAutoFit/>
              </a:bodyPr>
              <a:lstStyle/>
              <a:p>
                <a:r>
                  <a:rPr lang="tr-TR" sz="2400" dirty="0" err="1"/>
                  <a:t>SWNT'leri</a:t>
                </a:r>
                <a:r>
                  <a:rPr lang="tr-TR" sz="2400" dirty="0"/>
                  <a:t> kullanarak </a:t>
                </a:r>
                <a:r>
                  <a:rPr lang="tr-TR" sz="2400" dirty="0" err="1"/>
                  <a:t>Lippard</a:t>
                </a:r>
                <a:r>
                  <a:rPr lang="tr-TR" sz="2400" dirty="0"/>
                  <a:t>, </a:t>
                </a:r>
                <a:r>
                  <a:rPr lang="tr-TR" sz="2400" dirty="0" err="1"/>
                  <a:t>Dai</a:t>
                </a:r>
                <a:r>
                  <a:rPr lang="tr-TR" sz="2400" dirty="0"/>
                  <a:t> ve </a:t>
                </a:r>
                <a:r>
                  <a:rPr lang="tr-TR" sz="2400" dirty="0" smtClean="0"/>
                  <a:t>arkadaşları, </a:t>
                </a:r>
                <a:r>
                  <a:rPr lang="tr-TR" sz="2400" dirty="0"/>
                  <a:t>hücrelere birçok </a:t>
                </a:r>
                <a:r>
                  <a:rPr lang="tr-TR" sz="2400" dirty="0" err="1"/>
                  <a:t>toksik</a:t>
                </a:r>
                <a:r>
                  <a:rPr lang="tr-TR" sz="2400" dirty="0"/>
                  <a:t> platin kompleksini verebilen bir </a:t>
                </a:r>
                <a:r>
                  <a:rPr lang="tr-TR" sz="2400" dirty="0" err="1"/>
                  <a:t>nanoparçacık</a:t>
                </a:r>
                <a:r>
                  <a:rPr lang="tr-TR" sz="2400" dirty="0"/>
                  <a:t> sentezledi. </a:t>
                </a:r>
                <a:endParaRPr lang="tr-TR" sz="2400" dirty="0" smtClean="0"/>
              </a:p>
              <a:p>
                <a:r>
                  <a:rPr lang="tr-TR" sz="2400" dirty="0" smtClean="0"/>
                  <a:t>Araştırmacıların </a:t>
                </a:r>
                <a:r>
                  <a:rPr lang="tr-TR" sz="2400" dirty="0"/>
                  <a:t>uzun tekne dağıtım sistemi olarak adlandırdığı </a:t>
                </a:r>
                <a:r>
                  <a:rPr lang="tr-TR" sz="2400" dirty="0" smtClean="0"/>
                  <a:t>parçacık, </a:t>
                </a:r>
                <a14:m>
                  <m:oMath xmlns:m="http://schemas.openxmlformats.org/officeDocument/2006/math">
                    <m:r>
                      <a:rPr lang="tr-TR" sz="2400" i="1" smtClean="0">
                        <a:latin typeface="Cambria Math" panose="02040503050406030204" pitchFamily="18" charset="0"/>
                        <a:ea typeface="Cambria Math" panose="02040503050406030204" pitchFamily="18" charset="0"/>
                      </a:rPr>
                      <m:t>~</m:t>
                    </m:r>
                  </m:oMath>
                </a14:m>
                <a:r>
                  <a:rPr lang="tr-TR" sz="2400" dirty="0" smtClean="0"/>
                  <a:t> </a:t>
                </a:r>
                <a:r>
                  <a:rPr lang="tr-TR" sz="2400" dirty="0"/>
                  <a:t>65 molekülü </a:t>
                </a:r>
                <a:r>
                  <a:rPr lang="tr-TR" sz="2400" dirty="0" smtClean="0"/>
                  <a:t>Pt</a:t>
                </a:r>
                <a:r>
                  <a:rPr lang="tr-TR" sz="2400" baseline="30000" dirty="0" smtClean="0"/>
                  <a:t>4+ </a:t>
                </a:r>
                <a:r>
                  <a:rPr lang="tr-TR" sz="2400" dirty="0" smtClean="0"/>
                  <a:t>bileşiği </a:t>
                </a:r>
                <a:r>
                  <a:rPr lang="tr-TR" sz="2400" dirty="0"/>
                  <a:t>eklenmiş bir </a:t>
                </a:r>
                <a:r>
                  <a:rPr lang="tr-TR" sz="2400" dirty="0" err="1"/>
                  <a:t>SWNT'den</a:t>
                </a:r>
                <a:r>
                  <a:rPr lang="tr-TR" sz="2400" dirty="0"/>
                  <a:t> </a:t>
                </a:r>
                <a:r>
                  <a:rPr lang="tr-TR" sz="2400" dirty="0" smtClean="0"/>
                  <a:t>oluşuyordu. </a:t>
                </a:r>
              </a:p>
              <a:p>
                <a:endParaRPr lang="tr-TR" sz="2400" dirty="0" smtClean="0"/>
              </a:p>
              <a:p>
                <a:r>
                  <a:rPr lang="tr-TR" sz="2400" dirty="0"/>
                  <a:t>Nanoparçacığın 'kargo kısmı' olan platin bileşiği, </a:t>
                </a:r>
                <a:r>
                  <a:rPr lang="tr-TR" sz="2400" dirty="0" err="1"/>
                  <a:t>cisplatinin</a:t>
                </a:r>
                <a:r>
                  <a:rPr lang="tr-TR" sz="2400" dirty="0"/>
                  <a:t> </a:t>
                </a:r>
                <a:r>
                  <a:rPr lang="tr-TR" sz="2400" dirty="0" smtClean="0"/>
                  <a:t>etanolde hidrojenperoksit kullanılarak yükseltgenmesi ile </a:t>
                </a:r>
                <a:r>
                  <a:rPr lang="tr-TR" sz="2400" dirty="0"/>
                  <a:t>üretildi; bu, düzlemdeki </a:t>
                </a:r>
                <a:r>
                  <a:rPr lang="tr-TR" sz="2400" dirty="0" err="1"/>
                  <a:t>cisplatin</a:t>
                </a:r>
                <a:r>
                  <a:rPr lang="tr-TR" sz="2400" dirty="0"/>
                  <a:t> </a:t>
                </a:r>
                <a:r>
                  <a:rPr lang="tr-TR" sz="2400" dirty="0" smtClean="0"/>
                  <a:t>ve trans konumda </a:t>
                </a:r>
                <a:r>
                  <a:rPr lang="tr-TR" sz="2400" dirty="0" err="1"/>
                  <a:t>etoksit</a:t>
                </a:r>
                <a:r>
                  <a:rPr lang="tr-TR" sz="2400" dirty="0"/>
                  <a:t> ve </a:t>
                </a:r>
                <a:r>
                  <a:rPr lang="tr-TR" sz="2400" dirty="0" err="1"/>
                  <a:t>hidrokso</a:t>
                </a:r>
                <a:r>
                  <a:rPr lang="tr-TR" sz="2400" dirty="0"/>
                  <a:t> (OH) </a:t>
                </a:r>
                <a:r>
                  <a:rPr lang="tr-TR" sz="2400" dirty="0" err="1"/>
                  <a:t>ligandları</a:t>
                </a:r>
                <a:r>
                  <a:rPr lang="tr-TR" sz="2400" dirty="0"/>
                  <a:t> ile altı koordinatlı bir </a:t>
                </a:r>
                <a:r>
                  <a:rPr lang="tr-TR" sz="2400" dirty="0" err="1"/>
                  <a:t>Pt</a:t>
                </a:r>
                <a:r>
                  <a:rPr lang="tr-TR" sz="2400" dirty="0"/>
                  <a:t> </a:t>
                </a:r>
                <a:r>
                  <a:rPr lang="tr-TR" sz="2400" baseline="30000" dirty="0" smtClean="0"/>
                  <a:t>4+ </a:t>
                </a:r>
                <a:r>
                  <a:rPr lang="tr-TR" sz="2400" dirty="0" smtClean="0"/>
                  <a:t>kompleksi olarak </a:t>
                </a:r>
                <a:r>
                  <a:rPr lang="tr-TR" sz="2400" dirty="0"/>
                  <a:t>sonuçlandı</a:t>
                </a:r>
                <a:r>
                  <a:rPr lang="tr-TR" sz="2400" dirty="0" smtClean="0"/>
                  <a:t>.</a:t>
                </a:r>
              </a:p>
              <a:p>
                <a:r>
                  <a:rPr lang="tr-TR" sz="2400" dirty="0" smtClean="0"/>
                  <a:t> </a:t>
                </a:r>
              </a:p>
              <a:p>
                <a:r>
                  <a:rPr lang="tr-TR" sz="2400" dirty="0"/>
                  <a:t>Bu </a:t>
                </a:r>
                <a:r>
                  <a:rPr lang="tr-TR" sz="2400" dirty="0" smtClean="0"/>
                  <a:t>yükseltgenme, şekilde özetlenen </a:t>
                </a:r>
                <a:r>
                  <a:rPr lang="tr-TR" sz="2400" dirty="0" err="1"/>
                  <a:t>antikanser</a:t>
                </a:r>
                <a:r>
                  <a:rPr lang="tr-TR" sz="2400" dirty="0"/>
                  <a:t> </a:t>
                </a:r>
                <a:r>
                  <a:rPr lang="tr-TR" sz="2400" dirty="0" smtClean="0"/>
                  <a:t>Pt</a:t>
                </a:r>
                <a:r>
                  <a:rPr lang="tr-TR" sz="2400" baseline="30000" dirty="0" smtClean="0"/>
                  <a:t>4+ </a:t>
                </a:r>
                <a:r>
                  <a:rPr lang="tr-TR" sz="2400" dirty="0" smtClean="0"/>
                  <a:t>kompleksi </a:t>
                </a:r>
                <a:r>
                  <a:rPr lang="tr-TR" sz="2400" dirty="0" err="1"/>
                  <a:t>satraplatinin</a:t>
                </a:r>
                <a:r>
                  <a:rPr lang="tr-TR" sz="2400" dirty="0"/>
                  <a:t> sentezi ile bağlantılı olarak tarif edilene benzer. Bağlı hidroksit ligandı </a:t>
                </a:r>
                <a:r>
                  <a:rPr lang="tr-TR" sz="2400" dirty="0" err="1"/>
                  <a:t>nükleofilik</a:t>
                </a:r>
                <a:r>
                  <a:rPr lang="tr-TR" sz="2400" dirty="0"/>
                  <a:t> olduğundan, bileşik c, c, t- [</a:t>
                </a:r>
                <a:r>
                  <a:rPr lang="tr-TR" sz="2400" dirty="0" err="1"/>
                  <a:t>Pt</a:t>
                </a:r>
                <a:r>
                  <a:rPr lang="tr-TR" sz="2400" dirty="0"/>
                  <a:t> (NH</a:t>
                </a:r>
                <a:r>
                  <a:rPr lang="tr-TR" sz="2400" baseline="-25000" dirty="0"/>
                  <a:t>3</a:t>
                </a:r>
                <a:r>
                  <a:rPr lang="tr-TR" sz="2400" dirty="0"/>
                  <a:t>) </a:t>
                </a:r>
                <a:r>
                  <a:rPr lang="tr-TR" sz="2400" baseline="-25000" dirty="0"/>
                  <a:t>2</a:t>
                </a:r>
                <a:r>
                  <a:rPr lang="tr-TR" sz="2400" dirty="0"/>
                  <a:t>Cl</a:t>
                </a:r>
                <a:r>
                  <a:rPr lang="tr-TR" sz="2400" baseline="-25000" dirty="0"/>
                  <a:t>2</a:t>
                </a:r>
                <a:r>
                  <a:rPr lang="tr-TR" sz="2400" dirty="0"/>
                  <a:t> (</a:t>
                </a:r>
                <a:r>
                  <a:rPr lang="tr-TR" sz="2400" dirty="0" err="1"/>
                  <a:t>OEt</a:t>
                </a:r>
                <a:r>
                  <a:rPr lang="tr-TR" sz="2400" dirty="0"/>
                  <a:t>) (O</a:t>
                </a:r>
                <a:r>
                  <a:rPr lang="tr-TR" sz="2400" baseline="-25000" dirty="0"/>
                  <a:t>2</a:t>
                </a:r>
                <a:r>
                  <a:rPr lang="tr-TR" sz="2400" dirty="0"/>
                  <a:t>CCH</a:t>
                </a:r>
                <a:r>
                  <a:rPr lang="tr-TR" sz="2400" baseline="-25000" dirty="0"/>
                  <a:t>2</a:t>
                </a:r>
                <a:r>
                  <a:rPr lang="tr-TR" sz="2400" dirty="0"/>
                  <a:t>CH</a:t>
                </a:r>
                <a:r>
                  <a:rPr lang="tr-TR" sz="2400" baseline="-25000" dirty="0"/>
                  <a:t>2</a:t>
                </a:r>
                <a:r>
                  <a:rPr lang="tr-TR" sz="2400" dirty="0"/>
                  <a:t>C0</a:t>
                </a:r>
                <a:r>
                  <a:rPr lang="tr-TR" sz="2400" baseline="-25000" dirty="0"/>
                  <a:t>2</a:t>
                </a:r>
                <a:r>
                  <a:rPr lang="tr-TR" sz="2400" dirty="0"/>
                  <a:t>H)] üretmek için </a:t>
                </a:r>
                <a:r>
                  <a:rPr lang="tr-TR" sz="2400" dirty="0" err="1"/>
                  <a:t>süksinik</a:t>
                </a:r>
                <a:r>
                  <a:rPr lang="tr-TR" sz="2400" dirty="0"/>
                  <a:t> anhidrit ile reaksiyona </a:t>
                </a:r>
                <a:r>
                  <a:rPr lang="tr-TR" sz="2400" dirty="0" smtClean="0"/>
                  <a:t>sokuldu. </a:t>
                </a:r>
                <a:r>
                  <a:rPr lang="tr-TR" sz="2400" dirty="0" err="1"/>
                  <a:t>Antitümör</a:t>
                </a:r>
                <a:r>
                  <a:rPr lang="tr-TR" sz="2400" dirty="0"/>
                  <a:t> özelliklere sahip olan bu kompleksin vücutta </a:t>
                </a:r>
                <a:r>
                  <a:rPr lang="tr-TR" sz="2400" dirty="0" err="1"/>
                  <a:t>cisplatine</a:t>
                </a:r>
                <a:r>
                  <a:rPr lang="tr-TR" sz="2400" dirty="0"/>
                  <a:t> </a:t>
                </a:r>
                <a:r>
                  <a:rPr lang="tr-TR" sz="2400" dirty="0" smtClean="0"/>
                  <a:t>i indirgendiği düşünülmektedir</a:t>
                </a:r>
                <a:r>
                  <a:rPr lang="tr-TR" sz="2400" dirty="0"/>
                  <a:t>. </a:t>
                </a:r>
              </a:p>
            </p:txBody>
          </p:sp>
        </mc:Choice>
        <mc:Fallback xmlns="">
          <p:sp>
            <p:nvSpPr>
              <p:cNvPr id="2" name="Dikdörtgen 1"/>
              <p:cNvSpPr>
                <a:spLocks noRot="1" noChangeAspect="1" noMove="1" noResize="1" noEditPoints="1" noAdjustHandles="1" noChangeArrowheads="1" noChangeShapeType="1" noTextEdit="1"/>
              </p:cNvSpPr>
              <p:nvPr/>
            </p:nvSpPr>
            <p:spPr>
              <a:xfrm>
                <a:off x="985652" y="675674"/>
                <a:ext cx="10189028" cy="5632311"/>
              </a:xfrm>
              <a:prstGeom prst="rect">
                <a:avLst/>
              </a:prstGeom>
              <a:blipFill rotWithShape="0">
                <a:blip r:embed="rId2"/>
                <a:stretch>
                  <a:fillRect l="-958" t="-866" r="-299" b="-1515"/>
                </a:stretch>
              </a:blipFill>
            </p:spPr>
            <p:txBody>
              <a:bodyPr/>
              <a:lstStyle/>
              <a:p>
                <a:r>
                  <a:rPr lang="tr-TR">
                    <a:noFill/>
                  </a:rPr>
                  <a:t> </a:t>
                </a:r>
              </a:p>
            </p:txBody>
          </p:sp>
        </mc:Fallback>
      </mc:AlternateContent>
      <p:sp>
        <p:nvSpPr>
          <p:cNvPr id="3" name="Veri Yer Tutucusu 2"/>
          <p:cNvSpPr>
            <a:spLocks noGrp="1"/>
          </p:cNvSpPr>
          <p:nvPr>
            <p:ph type="dt" sz="half" idx="10"/>
          </p:nvPr>
        </p:nvSpPr>
        <p:spPr/>
        <p:txBody>
          <a:bodyPr/>
          <a:lstStyle/>
          <a:p>
            <a:fld id="{54CC8EAA-2A51-4CA3-B2BE-D57E3C91EC79}" type="datetime1">
              <a:rPr lang="tr-TR" smtClean="0"/>
              <a:t>11.5.2021</a:t>
            </a:fld>
            <a:endParaRPr lang="tr-TR"/>
          </a:p>
        </p:txBody>
      </p:sp>
      <p:sp>
        <p:nvSpPr>
          <p:cNvPr id="4" name="Altbilgi Yer Tutucusu 3"/>
          <p:cNvSpPr>
            <a:spLocks noGrp="1"/>
          </p:cNvSpPr>
          <p:nvPr>
            <p:ph type="ftr" sz="quarter" idx="11"/>
          </p:nvPr>
        </p:nvSpPr>
        <p:spPr/>
        <p:txBody>
          <a:bodyPr/>
          <a:lstStyle/>
          <a:p>
            <a:r>
              <a:rPr lang="tr-TR" smtClean="0"/>
              <a:t>AÜ Fen Fakültesi Doç Dr Nurcan Acar</a:t>
            </a:r>
            <a:endParaRPr lang="tr-TR"/>
          </a:p>
        </p:txBody>
      </p:sp>
    </p:spTree>
    <p:extLst>
      <p:ext uri="{BB962C8B-B14F-4D97-AF65-F5344CB8AC3E}">
        <p14:creationId xmlns:p14="http://schemas.microsoft.com/office/powerpoint/2010/main" val="2170489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0005" y="213757"/>
            <a:ext cx="11792198" cy="6370975"/>
          </a:xfrm>
          <a:prstGeom prst="rect">
            <a:avLst/>
          </a:prstGeom>
        </p:spPr>
        <p:txBody>
          <a:bodyPr wrap="square">
            <a:spAutoFit/>
          </a:bodyPr>
          <a:lstStyle/>
          <a:p>
            <a:r>
              <a:rPr lang="tr-TR" sz="2400" dirty="0"/>
              <a:t>Dağıtım sistemini yapmak için, araştırmacılar iki 16-karbon alkil zincirine eklenmiş 45 birim uzunluğunda bir polietilen glikol (PEG) zincirinden oluşan uzun bir organik bağlayıcı </a:t>
            </a:r>
            <a:r>
              <a:rPr lang="tr-TR" sz="2400" dirty="0" smtClean="0"/>
              <a:t>sentezledi</a:t>
            </a:r>
          </a:p>
          <a:p>
            <a:r>
              <a:rPr lang="tr-TR" sz="2400" dirty="0"/>
              <a:t>Polietilen glikol zinciri nihai ürüne suda çözünürlük kazandırırken, iki 16-karbon alkil zinciri, </a:t>
            </a:r>
            <a:r>
              <a:rPr lang="tr-TR" sz="2400" dirty="0" err="1"/>
              <a:t>hidrofobik</a:t>
            </a:r>
            <a:r>
              <a:rPr lang="tr-TR" sz="2400" dirty="0"/>
              <a:t> etkileşimler yoluyla SWNT ile güçlü bir şekilde ilişkili oldukları için, bağlayıcının karbon </a:t>
            </a:r>
            <a:r>
              <a:rPr lang="tr-TR" sz="2400" dirty="0" err="1"/>
              <a:t>nanotüpüne</a:t>
            </a:r>
            <a:r>
              <a:rPr lang="tr-TR" sz="2400" dirty="0"/>
              <a:t> bağlanmasına </a:t>
            </a:r>
            <a:r>
              <a:rPr lang="tr-TR" sz="2400" dirty="0" err="1" smtClean="0"/>
              <a:t>yolaçtı</a:t>
            </a:r>
            <a:r>
              <a:rPr lang="tr-TR" sz="2400" dirty="0" smtClean="0"/>
              <a:t>.</a:t>
            </a:r>
          </a:p>
          <a:p>
            <a:r>
              <a:rPr lang="tr-TR" sz="2400" dirty="0"/>
              <a:t>Bağlayıcının </a:t>
            </a:r>
            <a:r>
              <a:rPr lang="tr-TR" sz="2400" dirty="0" err="1"/>
              <a:t>SWNT'ye</a:t>
            </a:r>
            <a:r>
              <a:rPr lang="tr-TR" sz="2400" dirty="0"/>
              <a:t> bağlanmasına izin verildikten sonra nihai ürün, bir </a:t>
            </a:r>
            <a:r>
              <a:rPr lang="tr-TR" sz="2400" dirty="0" err="1"/>
              <a:t>karbodiimid</a:t>
            </a:r>
            <a:r>
              <a:rPr lang="tr-TR" sz="2400" dirty="0"/>
              <a:t> birleştirme reaktifi varlığında c, c, t- [</a:t>
            </a:r>
            <a:r>
              <a:rPr lang="tr-TR" sz="2400" dirty="0" err="1"/>
              <a:t>Pt</a:t>
            </a:r>
            <a:r>
              <a:rPr lang="tr-TR" sz="2400" dirty="0"/>
              <a:t> (NH3) 2Cl2 (</a:t>
            </a:r>
            <a:r>
              <a:rPr lang="tr-TR" sz="2400" dirty="0" err="1"/>
              <a:t>OEt</a:t>
            </a:r>
            <a:r>
              <a:rPr lang="tr-TR" sz="2400" dirty="0"/>
              <a:t>) (O2CCH2CH2CO2H)] ile reaksiyona sokuldu</a:t>
            </a:r>
            <a:r>
              <a:rPr lang="tr-TR" sz="2400" dirty="0" smtClean="0"/>
              <a:t>. </a:t>
            </a:r>
            <a:r>
              <a:rPr lang="tr-TR" sz="2400" dirty="0"/>
              <a:t>Bu bağlayıcının PEG bölümünün ucundaki serbest amino grubu ile Pt4 + kompleksi üzerindeki serbest karboksil grubu arasında bir </a:t>
            </a:r>
            <a:r>
              <a:rPr lang="tr-TR" sz="2400" dirty="0" err="1"/>
              <a:t>amid</a:t>
            </a:r>
            <a:r>
              <a:rPr lang="tr-TR" sz="2400" dirty="0"/>
              <a:t> bağlantısı oluşturdu. Nihai ürün olan uzun tekne dağıtım sistemi (SWNT-P (IV)) diyaliz ile saflaştırıldı</a:t>
            </a:r>
            <a:r>
              <a:rPr lang="tr-TR" sz="2400" dirty="0" smtClean="0"/>
              <a:t>.</a:t>
            </a:r>
          </a:p>
          <a:p>
            <a:r>
              <a:rPr lang="tr-TR" sz="2400" dirty="0" smtClean="0"/>
              <a:t> </a:t>
            </a:r>
            <a:r>
              <a:rPr lang="tr-TR" sz="2400" dirty="0">
                <a:solidFill>
                  <a:srgbClr val="FF0000"/>
                </a:solidFill>
              </a:rPr>
              <a:t>Diyaliz, </a:t>
            </a:r>
            <a:r>
              <a:rPr lang="tr-TR" sz="2400" dirty="0"/>
              <a:t>bir diğer boyuta göre ayırım tekniğidir. </a:t>
            </a:r>
            <a:r>
              <a:rPr lang="tr-TR" sz="2400" dirty="0" err="1" smtClean="0"/>
              <a:t>Yarıgeçirgen</a:t>
            </a:r>
            <a:r>
              <a:rPr lang="tr-TR" sz="2400" dirty="0" smtClean="0"/>
              <a:t> </a:t>
            </a:r>
            <a:r>
              <a:rPr lang="tr-TR" sz="2400" dirty="0" err="1"/>
              <a:t>membranlar</a:t>
            </a:r>
            <a:r>
              <a:rPr lang="tr-TR" sz="2400" dirty="0"/>
              <a:t> kullanılarak </a:t>
            </a:r>
            <a:r>
              <a:rPr lang="tr-TR" sz="2400" dirty="0" err="1" smtClean="0"/>
              <a:t>bileşenlerkarışımdan</a:t>
            </a:r>
            <a:r>
              <a:rPr lang="tr-TR" sz="2400" dirty="0" smtClean="0"/>
              <a:t> </a:t>
            </a:r>
            <a:r>
              <a:rPr lang="tr-TR" sz="2400" dirty="0"/>
              <a:t>ayrılabilmektedir. Diyaliz </a:t>
            </a:r>
            <a:r>
              <a:rPr lang="tr-TR" sz="2400" dirty="0" err="1" smtClean="0"/>
              <a:t>membranları</a:t>
            </a:r>
            <a:r>
              <a:rPr lang="tr-TR" sz="2400" dirty="0" smtClean="0"/>
              <a:t> genel </a:t>
            </a:r>
            <a:r>
              <a:rPr lang="tr-TR" sz="2400" dirty="0"/>
              <a:t>olarak </a:t>
            </a:r>
            <a:r>
              <a:rPr lang="tr-TR" sz="2400" dirty="0" err="1"/>
              <a:t>mebran</a:t>
            </a:r>
            <a:r>
              <a:rPr lang="tr-TR" sz="2400" dirty="0"/>
              <a:t> filtreler gibi selüloz </a:t>
            </a:r>
            <a:r>
              <a:rPr lang="tr-TR" sz="2400" dirty="0" smtClean="0"/>
              <a:t>türevleridir </a:t>
            </a:r>
            <a:r>
              <a:rPr lang="tr-TR" sz="2400" dirty="0" err="1" smtClean="0"/>
              <a:t>por</a:t>
            </a:r>
            <a:r>
              <a:rPr lang="tr-TR" sz="2400" dirty="0" smtClean="0"/>
              <a:t> </a:t>
            </a:r>
            <a:r>
              <a:rPr lang="tr-TR" sz="2400" dirty="0"/>
              <a:t>çapları 1-5 nanometreyi </a:t>
            </a:r>
            <a:r>
              <a:rPr lang="tr-TR" sz="2400" dirty="0" err="1" smtClean="0"/>
              <a:t>bulmaktadır.Genelde</a:t>
            </a:r>
            <a:r>
              <a:rPr lang="tr-TR" sz="2400" dirty="0" smtClean="0"/>
              <a:t> </a:t>
            </a:r>
            <a:r>
              <a:rPr lang="tr-TR" sz="2400" dirty="0" err="1"/>
              <a:t>proteğin</a:t>
            </a:r>
            <a:r>
              <a:rPr lang="tr-TR" sz="2400" dirty="0"/>
              <a:t> hormon enzim gibi </a:t>
            </a:r>
            <a:r>
              <a:rPr lang="tr-TR" sz="2400" dirty="0" err="1" smtClean="0"/>
              <a:t>buyuk</a:t>
            </a:r>
            <a:r>
              <a:rPr lang="tr-TR" sz="2400" dirty="0" smtClean="0"/>
              <a:t> molekülleri </a:t>
            </a:r>
            <a:r>
              <a:rPr lang="tr-TR" sz="2400" dirty="0"/>
              <a:t>saflaştırmak için </a:t>
            </a:r>
            <a:r>
              <a:rPr lang="tr-TR" sz="2400" dirty="0" err="1" smtClean="0"/>
              <a:t>kullanılmakta.Böbrek</a:t>
            </a:r>
            <a:r>
              <a:rPr lang="tr-TR" sz="2400" dirty="0" smtClean="0"/>
              <a:t> </a:t>
            </a:r>
            <a:r>
              <a:rPr lang="tr-TR" sz="2400" dirty="0"/>
              <a:t>diyalizi olarak üre, ürik asit, </a:t>
            </a:r>
            <a:r>
              <a:rPr lang="tr-TR" sz="2400" dirty="0" err="1"/>
              <a:t>kreatinin</a:t>
            </a:r>
            <a:r>
              <a:rPr lang="tr-TR" sz="2400" dirty="0"/>
              <a:t> </a:t>
            </a:r>
            <a:r>
              <a:rPr lang="tr-TR" sz="2400" dirty="0" smtClean="0"/>
              <a:t>gibi </a:t>
            </a:r>
            <a:r>
              <a:rPr lang="tr-TR" sz="2400" dirty="0" err="1" smtClean="0"/>
              <a:t>metabolik</a:t>
            </a:r>
            <a:r>
              <a:rPr lang="tr-TR" sz="2400" dirty="0" smtClean="0"/>
              <a:t> </a:t>
            </a:r>
            <a:r>
              <a:rPr lang="tr-TR" sz="2400" dirty="0"/>
              <a:t>atıkların kandan uzaklaştırılması </a:t>
            </a:r>
            <a:r>
              <a:rPr lang="tr-TR" sz="2400" dirty="0" smtClean="0"/>
              <a:t>amacı ile </a:t>
            </a:r>
            <a:r>
              <a:rPr lang="tr-TR" sz="2400" dirty="0"/>
              <a:t>kullanılır</a:t>
            </a:r>
            <a:r>
              <a:rPr lang="tr-TR" sz="2400" dirty="0" smtClean="0"/>
              <a:t>. Organizmanın </a:t>
            </a:r>
            <a:r>
              <a:rPr lang="tr-TR" sz="2400" dirty="0"/>
              <a:t>fizyolojisini bozmadan </a:t>
            </a:r>
            <a:r>
              <a:rPr lang="tr-TR" sz="2400" dirty="0" err="1" smtClean="0"/>
              <a:t>örnektoplamak</a:t>
            </a:r>
            <a:r>
              <a:rPr lang="tr-TR" sz="2400" dirty="0" smtClean="0"/>
              <a:t> </a:t>
            </a:r>
            <a:r>
              <a:rPr lang="tr-TR" sz="2400" dirty="0"/>
              <a:t>için </a:t>
            </a:r>
            <a:r>
              <a:rPr lang="tr-TR" sz="2400" dirty="0" err="1"/>
              <a:t>mikrodiyaliz</a:t>
            </a:r>
            <a:r>
              <a:rPr lang="tr-TR" sz="2400" dirty="0"/>
              <a:t> halinde kullanılır.</a:t>
            </a:r>
          </a:p>
          <a:p>
            <a:r>
              <a:rPr lang="tr-TR" sz="2400" dirty="0"/>
              <a:t>HPLC analizlerinde hareketli fazı </a:t>
            </a:r>
            <a:r>
              <a:rPr lang="tr-TR" sz="2400" dirty="0" err="1"/>
              <a:t>degaze</a:t>
            </a:r>
            <a:r>
              <a:rPr lang="tr-TR" sz="2400" dirty="0"/>
              <a:t> etmek </a:t>
            </a:r>
            <a:r>
              <a:rPr lang="tr-TR" sz="2400" dirty="0" smtClean="0"/>
              <a:t>için vakum </a:t>
            </a:r>
            <a:r>
              <a:rPr lang="tr-TR" sz="2400" dirty="0" err="1"/>
              <a:t>degasser</a:t>
            </a:r>
            <a:r>
              <a:rPr lang="tr-TR" sz="2400" dirty="0"/>
              <a:t> olarak kullanılır. </a:t>
            </a:r>
            <a:endParaRPr lang="tr-TR" dirty="0"/>
          </a:p>
        </p:txBody>
      </p:sp>
      <p:sp>
        <p:nvSpPr>
          <p:cNvPr id="3" name="Veri Yer Tutucusu 2"/>
          <p:cNvSpPr>
            <a:spLocks noGrp="1"/>
          </p:cNvSpPr>
          <p:nvPr>
            <p:ph type="dt" sz="half" idx="10"/>
          </p:nvPr>
        </p:nvSpPr>
        <p:spPr/>
        <p:txBody>
          <a:bodyPr/>
          <a:lstStyle/>
          <a:p>
            <a:fld id="{20B834B8-8BA5-416B-978A-16E68E7109ED}" type="datetime1">
              <a:rPr lang="tr-TR" smtClean="0"/>
              <a:t>11.5.2021</a:t>
            </a:fld>
            <a:endParaRPr lang="tr-TR"/>
          </a:p>
        </p:txBody>
      </p:sp>
      <p:sp>
        <p:nvSpPr>
          <p:cNvPr id="4" name="Altbilgi Yer Tutucusu 3"/>
          <p:cNvSpPr>
            <a:spLocks noGrp="1"/>
          </p:cNvSpPr>
          <p:nvPr>
            <p:ph type="ftr" sz="quarter" idx="11"/>
          </p:nvPr>
        </p:nvSpPr>
        <p:spPr/>
        <p:txBody>
          <a:bodyPr/>
          <a:lstStyle/>
          <a:p>
            <a:r>
              <a:rPr lang="tr-TR" smtClean="0"/>
              <a:t>AÜ Fen Fakültesi Doç Dr Nurcan Acar</a:t>
            </a:r>
            <a:endParaRPr lang="tr-TR"/>
          </a:p>
        </p:txBody>
      </p:sp>
    </p:spTree>
    <p:extLst>
      <p:ext uri="{BB962C8B-B14F-4D97-AF65-F5344CB8AC3E}">
        <p14:creationId xmlns:p14="http://schemas.microsoft.com/office/powerpoint/2010/main" val="3869494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Dikdörtgen 1"/>
              <p:cNvSpPr/>
              <p:nvPr/>
            </p:nvSpPr>
            <p:spPr>
              <a:xfrm>
                <a:off x="819397" y="308758"/>
                <a:ext cx="11055928" cy="6001643"/>
              </a:xfrm>
              <a:prstGeom prst="rect">
                <a:avLst/>
              </a:prstGeom>
            </p:spPr>
            <p:txBody>
              <a:bodyPr wrap="square">
                <a:spAutoFit/>
              </a:bodyPr>
              <a:lstStyle/>
              <a:p>
                <a:r>
                  <a:rPr lang="tr-TR" sz="2400" dirty="0" smtClean="0"/>
                  <a:t>Araştırmacılar, her </a:t>
                </a:r>
                <a:r>
                  <a:rPr lang="tr-TR" sz="2400" dirty="0" err="1" smtClean="0"/>
                  <a:t>SWNT'nin</a:t>
                </a:r>
                <a:r>
                  <a:rPr lang="tr-TR" sz="2400" dirty="0" smtClean="0"/>
                  <a:t> ortalama 65 bağlı Pt</a:t>
                </a:r>
                <a:r>
                  <a:rPr lang="tr-TR" sz="2400" baseline="30000" dirty="0" smtClean="0"/>
                  <a:t>4+ </a:t>
                </a:r>
                <a:r>
                  <a:rPr lang="tr-TR" sz="2400" dirty="0" smtClean="0"/>
                  <a:t>kompleksi taşıdığını belirlemek için atomik </a:t>
                </a:r>
                <a:r>
                  <a:rPr lang="tr-TR" sz="2400" dirty="0" err="1" smtClean="0"/>
                  <a:t>absorpsiyon</a:t>
                </a:r>
                <a:r>
                  <a:rPr lang="tr-TR" sz="2400" dirty="0" smtClean="0"/>
                  <a:t> spektroskopisini (AAS) kullandılar.</a:t>
                </a:r>
              </a:p>
              <a:p>
                <a:r>
                  <a:rPr lang="tr-TR" sz="2400" dirty="0"/>
                  <a:t>Uzun tekne iletim sisteminin </a:t>
                </a:r>
                <a:r>
                  <a:rPr lang="tr-TR" sz="2400" dirty="0" err="1"/>
                  <a:t>sitotoksisitesi</a:t>
                </a:r>
                <a:r>
                  <a:rPr lang="tr-TR" sz="2400" dirty="0"/>
                  <a:t> ve kontrol olarak </a:t>
                </a:r>
                <a:r>
                  <a:rPr lang="tr-TR" sz="2400" dirty="0" err="1"/>
                  <a:t>testiküler</a:t>
                </a:r>
                <a:r>
                  <a:rPr lang="tr-TR" sz="2400" dirty="0"/>
                  <a:t> </a:t>
                </a:r>
                <a:r>
                  <a:rPr lang="tr-TR" sz="2400" dirty="0" err="1"/>
                  <a:t>karsinom</a:t>
                </a:r>
                <a:r>
                  <a:rPr lang="tr-TR" sz="2400" dirty="0"/>
                  <a:t> hücre dizisi NTera-2'ye karşı bağlanmamış Pt</a:t>
                </a:r>
                <a:r>
                  <a:rPr lang="tr-TR" sz="2400" baseline="30000" dirty="0"/>
                  <a:t>4 + </a:t>
                </a:r>
                <a:r>
                  <a:rPr lang="tr-TR" sz="2400" dirty="0"/>
                  <a:t>kompleksi, standart bir hücre analizi kullanılarak belirlendi. Hücreleri dört gün boyunca çeşitli ajan konsantrasyonlarına maruz bıraktıktan ve bu sürenin sonunda hayatta kalan hücre sayısının </a:t>
                </a:r>
                <a:r>
                  <a:rPr lang="tr-TR" sz="2400" dirty="0" smtClean="0"/>
                  <a:t>belirlenmesinden </a:t>
                </a:r>
                <a:r>
                  <a:rPr lang="tr-TR" sz="2400" dirty="0"/>
                  <a:t>sonra </a:t>
                </a:r>
                <a:r>
                  <a:rPr lang="tr-TR" sz="2400" dirty="0" smtClean="0"/>
                  <a:t>uzun </a:t>
                </a:r>
                <a:r>
                  <a:rPr lang="tr-TR" sz="2400" dirty="0"/>
                  <a:t>tekne dağıtım sisteminin platin başına bazda, bağlanmamış Pt4 + kompleksinden çok daha </a:t>
                </a:r>
                <a:r>
                  <a:rPr lang="tr-TR" sz="2400" dirty="0" err="1"/>
                  <a:t>toksik</a:t>
                </a:r>
                <a:r>
                  <a:rPr lang="tr-TR" sz="2400" dirty="0"/>
                  <a:t> olduğu bulunmuştur.ki </a:t>
                </a:r>
                <a:r>
                  <a:rPr lang="tr-TR" sz="2400" dirty="0" smtClean="0"/>
                  <a:t>ihmal </a:t>
                </a:r>
                <a:r>
                  <a:rPr lang="tr-TR" sz="2400" dirty="0"/>
                  <a:t>edilebilir </a:t>
                </a:r>
                <a:r>
                  <a:rPr lang="tr-TR" sz="2400" dirty="0" err="1"/>
                  <a:t>sitotoksisiteye</a:t>
                </a:r>
                <a:r>
                  <a:rPr lang="tr-TR" sz="2400" dirty="0"/>
                  <a:t> sahip </a:t>
                </a:r>
                <a:r>
                  <a:rPr lang="tr-TR" sz="2400" dirty="0" smtClean="0"/>
                  <a:t>olmakta</a:t>
                </a:r>
              </a:p>
              <a:p>
                <a:r>
                  <a:rPr lang="tr-TR" sz="2400" dirty="0" err="1"/>
                  <a:t>Sitotoksisite</a:t>
                </a:r>
                <a:r>
                  <a:rPr lang="tr-TR" sz="2400" dirty="0"/>
                  <a:t> çalışmalarına ek olarak, araştırmacılar ayrıca NTera-2 hücreleri içindeki uzun tekne dağıtım sisteminin hücresel yerini de belirlediler. Bu, uygulama sisteminin bağlayıcı bölgesine bir flüoresan molekülün bağlanması ve </a:t>
                </a:r>
                <a:r>
                  <a:rPr lang="tr-TR" sz="2400" dirty="0" err="1"/>
                  <a:t>mikroskopi</a:t>
                </a:r>
                <a:r>
                  <a:rPr lang="tr-TR" sz="2400" dirty="0"/>
                  <a:t> kullanılarak hücre içindeki flüoresan konumlarının saptanmasıyla </a:t>
                </a:r>
                <a:r>
                  <a:rPr lang="tr-TR" sz="2400" dirty="0" smtClean="0"/>
                  <a:t>yapıldı</a:t>
                </a:r>
                <a:r>
                  <a:rPr lang="tr-TR" sz="2400" dirty="0"/>
                  <a:t>.  </a:t>
                </a:r>
              </a:p>
              <a:p>
                <a:r>
                  <a:rPr lang="tr-TR" sz="2400" dirty="0"/>
                  <a:t>Endosomlarda lokalize olan </a:t>
                </a:r>
                <a:r>
                  <a:rPr lang="tr-TR" sz="2400" dirty="0" err="1"/>
                  <a:t>floroforun</a:t>
                </a:r>
                <a:r>
                  <a:rPr lang="tr-TR" sz="2400" dirty="0"/>
                  <a:t>, hücre içindeki küçük </a:t>
                </a:r>
                <a14:m>
                  <m:oMath xmlns:m="http://schemas.openxmlformats.org/officeDocument/2006/math">
                    <m:r>
                      <a:rPr lang="tr-TR" sz="2400" i="1" smtClean="0">
                        <a:latin typeface="Cambria Math" panose="02040503050406030204" pitchFamily="18" charset="0"/>
                        <a:ea typeface="Cambria Math" panose="02040503050406030204" pitchFamily="18" charset="0"/>
                      </a:rPr>
                      <m:t>~</m:t>
                    </m:r>
                  </m:oMath>
                </a14:m>
                <a:r>
                  <a:rPr lang="tr-TR" sz="2400" dirty="0" smtClean="0"/>
                  <a:t>2</a:t>
                </a:r>
                <a14:m>
                  <m:oMath xmlns:m="http://schemas.openxmlformats.org/officeDocument/2006/math">
                    <m:r>
                      <a:rPr lang="tr-TR" sz="2400" i="1" dirty="0" smtClean="0">
                        <a:latin typeface="Cambria Math" panose="02040503050406030204" pitchFamily="18" charset="0"/>
                        <a:ea typeface="Cambria Math" panose="02040503050406030204" pitchFamily="18" charset="0"/>
                      </a:rPr>
                      <m:t>𝜇</m:t>
                    </m:r>
                  </m:oMath>
                </a14:m>
                <a:r>
                  <a:rPr lang="tr-TR" sz="2400" dirty="0" smtClean="0"/>
                  <a:t>m </a:t>
                </a:r>
                <a:r>
                  <a:rPr lang="tr-TR" sz="2400" dirty="0"/>
                  <a:t>asidik veziküllerin, </a:t>
                </a:r>
                <a:r>
                  <a:rPr lang="tr-TR" sz="2400" dirty="0" err="1"/>
                  <a:t>SWNT'nin</a:t>
                </a:r>
                <a:r>
                  <a:rPr lang="tr-TR" sz="2400" dirty="0"/>
                  <a:t>, protein </a:t>
                </a:r>
                <a:r>
                  <a:rPr lang="tr-TR" sz="2400" dirty="0" err="1"/>
                  <a:t>klatrinini</a:t>
                </a:r>
                <a:r>
                  <a:rPr lang="tr-TR" sz="2400" dirty="0"/>
                  <a:t> içeren </a:t>
                </a:r>
                <a:r>
                  <a:rPr lang="tr-TR" sz="2400" dirty="0" err="1"/>
                  <a:t>endositoz</a:t>
                </a:r>
                <a:r>
                  <a:rPr lang="tr-TR" sz="2400" dirty="0"/>
                  <a:t> adı verilen bir mekanizma yoluyla hücrelere girmesini öneren önceki çalışmaları desteklediğini buldular.</a:t>
                </a:r>
              </a:p>
            </p:txBody>
          </p:sp>
        </mc:Choice>
        <mc:Fallback xmlns="">
          <p:sp>
            <p:nvSpPr>
              <p:cNvPr id="2" name="Dikdörtgen 1"/>
              <p:cNvSpPr>
                <a:spLocks noRot="1" noChangeAspect="1" noMove="1" noResize="1" noEditPoints="1" noAdjustHandles="1" noChangeArrowheads="1" noChangeShapeType="1" noTextEdit="1"/>
              </p:cNvSpPr>
              <p:nvPr/>
            </p:nvSpPr>
            <p:spPr>
              <a:xfrm>
                <a:off x="819397" y="308758"/>
                <a:ext cx="11055928" cy="6001643"/>
              </a:xfrm>
              <a:prstGeom prst="rect">
                <a:avLst/>
              </a:prstGeom>
              <a:blipFill rotWithShape="0">
                <a:blip r:embed="rId2"/>
                <a:stretch>
                  <a:fillRect l="-827" t="-813" r="-1433" b="-1423"/>
                </a:stretch>
              </a:blipFill>
            </p:spPr>
            <p:txBody>
              <a:bodyPr/>
              <a:lstStyle/>
              <a:p>
                <a:r>
                  <a:rPr lang="tr-TR">
                    <a:noFill/>
                  </a:rPr>
                  <a:t> </a:t>
                </a:r>
              </a:p>
            </p:txBody>
          </p:sp>
        </mc:Fallback>
      </mc:AlternateContent>
      <p:sp>
        <p:nvSpPr>
          <p:cNvPr id="3" name="Veri Yer Tutucusu 2"/>
          <p:cNvSpPr>
            <a:spLocks noGrp="1"/>
          </p:cNvSpPr>
          <p:nvPr>
            <p:ph type="dt" sz="half" idx="10"/>
          </p:nvPr>
        </p:nvSpPr>
        <p:spPr/>
        <p:txBody>
          <a:bodyPr/>
          <a:lstStyle/>
          <a:p>
            <a:fld id="{B1E01F68-6231-442E-9D94-BC36A9CECAB8}" type="datetime1">
              <a:rPr lang="tr-TR" smtClean="0"/>
              <a:t>11.5.2021</a:t>
            </a:fld>
            <a:endParaRPr lang="tr-TR"/>
          </a:p>
        </p:txBody>
      </p:sp>
      <p:sp>
        <p:nvSpPr>
          <p:cNvPr id="4" name="Altbilgi Yer Tutucusu 3"/>
          <p:cNvSpPr>
            <a:spLocks noGrp="1"/>
          </p:cNvSpPr>
          <p:nvPr>
            <p:ph type="ftr" sz="quarter" idx="11"/>
          </p:nvPr>
        </p:nvSpPr>
        <p:spPr/>
        <p:txBody>
          <a:bodyPr/>
          <a:lstStyle/>
          <a:p>
            <a:r>
              <a:rPr lang="tr-TR" smtClean="0"/>
              <a:t>AÜ Fen Fakültesi Doç Dr Nurcan Acar</a:t>
            </a:r>
            <a:endParaRPr lang="tr-TR"/>
          </a:p>
        </p:txBody>
      </p:sp>
    </p:spTree>
    <p:extLst>
      <p:ext uri="{BB962C8B-B14F-4D97-AF65-F5344CB8AC3E}">
        <p14:creationId xmlns:p14="http://schemas.microsoft.com/office/powerpoint/2010/main" val="3870573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7928" y="0"/>
            <a:ext cx="11178638" cy="4801314"/>
          </a:xfrm>
          <a:prstGeom prst="rect">
            <a:avLst/>
          </a:prstGeom>
        </p:spPr>
        <p:txBody>
          <a:bodyPr wrap="square">
            <a:spAutoFit/>
          </a:bodyPr>
          <a:lstStyle/>
          <a:p>
            <a:endParaRPr lang="tr-TR" dirty="0"/>
          </a:p>
          <a:p>
            <a:r>
              <a:rPr lang="tr-TR" sz="2400" dirty="0"/>
              <a:t>Bu işlemde SWNT, hücrenin yüzeyindeki bir 'çukura' veya </a:t>
            </a:r>
            <a:r>
              <a:rPr lang="tr-TR" sz="2400" dirty="0" smtClean="0"/>
              <a:t>girintilere </a:t>
            </a:r>
            <a:r>
              <a:rPr lang="tr-TR" sz="2400" dirty="0"/>
              <a:t>bağlanır, burada hücreye </a:t>
            </a:r>
            <a:r>
              <a:rPr lang="tr-TR" sz="2400" dirty="0" err="1"/>
              <a:t>klatrin</a:t>
            </a:r>
            <a:r>
              <a:rPr lang="tr-TR" sz="2400" dirty="0"/>
              <a:t> kaplı bir vezikül olarak sarılır. Bu </a:t>
            </a:r>
            <a:r>
              <a:rPr lang="tr-TR" sz="2400" dirty="0" err="1"/>
              <a:t>klatrin</a:t>
            </a:r>
            <a:r>
              <a:rPr lang="tr-TR" sz="2400" dirty="0"/>
              <a:t> kaplı veziküller nihayetinde diğer </a:t>
            </a:r>
            <a:r>
              <a:rPr lang="tr-TR" sz="2400" dirty="0" err="1"/>
              <a:t>vesiküller</a:t>
            </a:r>
            <a:r>
              <a:rPr lang="tr-TR" sz="2400" dirty="0"/>
              <a:t> ile birleşerek, içeriği </a:t>
            </a:r>
            <a:r>
              <a:rPr lang="tr-TR" sz="2400" dirty="0" err="1"/>
              <a:t>lizozomlara</a:t>
            </a:r>
            <a:r>
              <a:rPr lang="tr-TR" sz="2400" dirty="0"/>
              <a:t> ve sonuç olarak hücre içinde dağılım için sitoplazmaya salgılayan bir </a:t>
            </a:r>
            <a:r>
              <a:rPr lang="tr-TR" sz="2400" dirty="0" err="1"/>
              <a:t>endozom</a:t>
            </a:r>
            <a:r>
              <a:rPr lang="tr-TR" sz="2400" dirty="0"/>
              <a:t> oluşturur</a:t>
            </a:r>
            <a:r>
              <a:rPr lang="tr-TR" sz="2400" dirty="0" smtClean="0"/>
              <a:t>.</a:t>
            </a:r>
          </a:p>
          <a:p>
            <a:endParaRPr lang="tr-TR" sz="2400" dirty="0"/>
          </a:p>
          <a:p>
            <a:r>
              <a:rPr lang="tr-TR" sz="2400" dirty="0"/>
              <a:t>Bu çalışmaların devamında, </a:t>
            </a:r>
            <a:r>
              <a:rPr lang="tr-TR" sz="2400" dirty="0" err="1"/>
              <a:t>Dai</a:t>
            </a:r>
            <a:r>
              <a:rPr lang="tr-TR" sz="2400" dirty="0"/>
              <a:t>, </a:t>
            </a:r>
            <a:r>
              <a:rPr lang="tr-TR" sz="2400" dirty="0" err="1"/>
              <a:t>Lippard</a:t>
            </a:r>
            <a:r>
              <a:rPr lang="tr-TR" sz="2400" dirty="0"/>
              <a:t> ve arkadaşları, Şekil 9.2a'da gösterilen Pt4 + kompleksinin </a:t>
            </a:r>
            <a:r>
              <a:rPr lang="tr-TR" sz="2400" dirty="0" err="1"/>
              <a:t>etoksit</a:t>
            </a:r>
            <a:r>
              <a:rPr lang="tr-TR" sz="2400" dirty="0"/>
              <a:t> </a:t>
            </a:r>
            <a:r>
              <a:rPr lang="tr-TR" sz="2400" dirty="0" err="1"/>
              <a:t>ligandını</a:t>
            </a:r>
            <a:r>
              <a:rPr lang="tr-TR" sz="2400" dirty="0" smtClean="0"/>
              <a:t>, </a:t>
            </a:r>
            <a:r>
              <a:rPr lang="tr-TR" sz="2400" dirty="0" err="1" smtClean="0"/>
              <a:t>folik</a:t>
            </a:r>
            <a:r>
              <a:rPr lang="tr-TR" sz="2400" dirty="0" smtClean="0"/>
              <a:t> </a:t>
            </a:r>
            <a:r>
              <a:rPr lang="tr-TR" sz="2400" dirty="0"/>
              <a:t>asit kalıntısına  bağlı  bir </a:t>
            </a:r>
            <a:r>
              <a:rPr lang="tr-TR" sz="2400" dirty="0" err="1"/>
              <a:t>karboksilat</a:t>
            </a:r>
            <a:r>
              <a:rPr lang="tr-TR" sz="2400" dirty="0"/>
              <a:t> grubu ile değiştirdiler.</a:t>
            </a:r>
          </a:p>
          <a:p>
            <a:r>
              <a:rPr lang="tr-TR" sz="2400" dirty="0" err="1"/>
              <a:t>Folik</a:t>
            </a:r>
            <a:r>
              <a:rPr lang="tr-TR" sz="2400" dirty="0"/>
              <a:t> asit reseptörleri, birçok farklı kanser hücresinin yüzeyinde çok sayıda üretildiğinden - örneğin, yumurtalık, </a:t>
            </a:r>
            <a:r>
              <a:rPr lang="tr-TR" sz="2400" dirty="0" err="1"/>
              <a:t>endometriyal</a:t>
            </a:r>
            <a:r>
              <a:rPr lang="tr-TR" sz="2400" dirty="0"/>
              <a:t>, meme, akciğer, böbrek ve kolon kanseri - </a:t>
            </a:r>
            <a:r>
              <a:rPr lang="tr-TR" sz="2400" dirty="0" err="1"/>
              <a:t>folik</a:t>
            </a:r>
            <a:r>
              <a:rPr lang="tr-TR" sz="2400" dirty="0"/>
              <a:t> asidi Pt</a:t>
            </a:r>
            <a:r>
              <a:rPr lang="tr-TR" sz="2400" baseline="30000" dirty="0"/>
              <a:t>4 + </a:t>
            </a:r>
            <a:r>
              <a:rPr lang="tr-TR" sz="2400" dirty="0"/>
              <a:t>kompleksine </a:t>
            </a:r>
            <a:r>
              <a:rPr lang="tr-TR" sz="2400" dirty="0" err="1"/>
              <a:t>kovalent</a:t>
            </a:r>
            <a:r>
              <a:rPr lang="tr-TR" sz="2400" dirty="0"/>
              <a:t> olarak bağlayan bir uzun tekne dağıtım sistemi </a:t>
            </a:r>
            <a:r>
              <a:rPr lang="tr-TR" sz="2400" dirty="0" smtClean="0"/>
              <a:t>yapar. </a:t>
            </a:r>
            <a:r>
              <a:rPr lang="tr-TR" sz="2400" dirty="0"/>
              <a:t>hücrelerin yüzeyindeki </a:t>
            </a:r>
            <a:r>
              <a:rPr lang="tr-TR" sz="2400" dirty="0" err="1"/>
              <a:t>folik</a:t>
            </a:r>
            <a:r>
              <a:rPr lang="tr-TR" sz="2400" dirty="0"/>
              <a:t> asit reseptörlerini tanıyabilir</a:t>
            </a:r>
          </a:p>
        </p:txBody>
      </p:sp>
      <p:sp>
        <p:nvSpPr>
          <p:cNvPr id="3" name="Veri Yer Tutucusu 2"/>
          <p:cNvSpPr>
            <a:spLocks noGrp="1"/>
          </p:cNvSpPr>
          <p:nvPr>
            <p:ph type="dt" sz="half" idx="10"/>
          </p:nvPr>
        </p:nvSpPr>
        <p:spPr/>
        <p:txBody>
          <a:bodyPr/>
          <a:lstStyle/>
          <a:p>
            <a:fld id="{A1368E4E-2930-404F-B013-B5AAB9BD5378}" type="datetime1">
              <a:rPr lang="tr-TR" smtClean="0"/>
              <a:t>11.5.2021</a:t>
            </a:fld>
            <a:endParaRPr lang="tr-TR"/>
          </a:p>
        </p:txBody>
      </p:sp>
      <p:sp>
        <p:nvSpPr>
          <p:cNvPr id="4" name="Altbilgi Yer Tutucusu 3"/>
          <p:cNvSpPr>
            <a:spLocks noGrp="1"/>
          </p:cNvSpPr>
          <p:nvPr>
            <p:ph type="ftr" sz="quarter" idx="11"/>
          </p:nvPr>
        </p:nvSpPr>
        <p:spPr/>
        <p:txBody>
          <a:bodyPr/>
          <a:lstStyle/>
          <a:p>
            <a:r>
              <a:rPr lang="tr-TR" smtClean="0"/>
              <a:t>AÜ Fen Fakültesi Doç Dr Nurcan Acar</a:t>
            </a:r>
            <a:endParaRPr lang="tr-TR"/>
          </a:p>
        </p:txBody>
      </p:sp>
    </p:spTree>
    <p:extLst>
      <p:ext uri="{BB962C8B-B14F-4D97-AF65-F5344CB8AC3E}">
        <p14:creationId xmlns:p14="http://schemas.microsoft.com/office/powerpoint/2010/main" val="829484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08758" y="267632"/>
            <a:ext cx="11081379" cy="5771408"/>
          </a:xfrm>
          <a:prstGeom prst="rect">
            <a:avLst/>
          </a:prstGeom>
        </p:spPr>
      </p:pic>
      <p:sp>
        <p:nvSpPr>
          <p:cNvPr id="3" name="Dikdörtgen 2"/>
          <p:cNvSpPr/>
          <p:nvPr/>
        </p:nvSpPr>
        <p:spPr>
          <a:xfrm>
            <a:off x="672935" y="6039040"/>
            <a:ext cx="11333018" cy="369332"/>
          </a:xfrm>
          <a:prstGeom prst="rect">
            <a:avLst/>
          </a:prstGeom>
        </p:spPr>
        <p:txBody>
          <a:bodyPr wrap="square">
            <a:spAutoFit/>
          </a:bodyPr>
          <a:lstStyle/>
          <a:p>
            <a:r>
              <a:rPr lang="tr-TR" dirty="0"/>
              <a:t>Platin (IV) </a:t>
            </a:r>
            <a:r>
              <a:rPr lang="tr-TR" dirty="0" err="1"/>
              <a:t>Antikanser</a:t>
            </a:r>
            <a:r>
              <a:rPr lang="tr-TR" dirty="0"/>
              <a:t> İlaç Tasarımı için </a:t>
            </a:r>
            <a:r>
              <a:rPr lang="tr-TR" dirty="0" err="1"/>
              <a:t>Longboat</a:t>
            </a:r>
            <a:r>
              <a:rPr lang="tr-TR" dirty="0"/>
              <a:t> Dağıtım Sistemleri Olarak Çözünür Tek Duvarlı Karbon </a:t>
            </a:r>
            <a:r>
              <a:rPr lang="tr-TR" dirty="0" err="1"/>
              <a:t>Nanotüpler</a:t>
            </a:r>
            <a:endParaRPr lang="tr-TR" dirty="0"/>
          </a:p>
        </p:txBody>
      </p:sp>
      <p:sp>
        <p:nvSpPr>
          <p:cNvPr id="4" name="Veri Yer Tutucusu 3"/>
          <p:cNvSpPr>
            <a:spLocks noGrp="1"/>
          </p:cNvSpPr>
          <p:nvPr>
            <p:ph type="dt" sz="half" idx="10"/>
          </p:nvPr>
        </p:nvSpPr>
        <p:spPr/>
        <p:txBody>
          <a:bodyPr/>
          <a:lstStyle/>
          <a:p>
            <a:fld id="{A866565A-F0D6-47FC-83C4-DE05A579D7BF}" type="datetime1">
              <a:rPr lang="tr-TR" smtClean="0"/>
              <a:t>11.5.2021</a:t>
            </a:fld>
            <a:endParaRPr lang="tr-TR"/>
          </a:p>
        </p:txBody>
      </p:sp>
      <p:sp>
        <p:nvSpPr>
          <p:cNvPr id="5" name="Altbilgi Yer Tutucusu 4"/>
          <p:cNvSpPr>
            <a:spLocks noGrp="1"/>
          </p:cNvSpPr>
          <p:nvPr>
            <p:ph type="ftr" sz="quarter" idx="11"/>
          </p:nvPr>
        </p:nvSpPr>
        <p:spPr/>
        <p:txBody>
          <a:bodyPr/>
          <a:lstStyle/>
          <a:p>
            <a:r>
              <a:rPr lang="tr-TR" smtClean="0"/>
              <a:t>AÜ Fen Fakültesi Doç Dr Nurcan Acar</a:t>
            </a:r>
            <a:endParaRPr lang="tr-TR"/>
          </a:p>
        </p:txBody>
      </p:sp>
    </p:spTree>
    <p:extLst>
      <p:ext uri="{BB962C8B-B14F-4D97-AF65-F5344CB8AC3E}">
        <p14:creationId xmlns:p14="http://schemas.microsoft.com/office/powerpoint/2010/main" val="1367022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44386" y="3766848"/>
            <a:ext cx="9990940" cy="738664"/>
          </a:xfrm>
          <a:prstGeom prst="rect">
            <a:avLst/>
          </a:prstGeom>
        </p:spPr>
        <p:txBody>
          <a:bodyPr wrap="none">
            <a:spAutoFit/>
          </a:bodyPr>
          <a:lstStyle/>
          <a:p>
            <a:r>
              <a:rPr lang="tr-TR" sz="2400" dirty="0" smtClean="0"/>
              <a:t>[Cr(H</a:t>
            </a:r>
            <a:r>
              <a:rPr lang="tr-TR" sz="2400" baseline="-25000" dirty="0" smtClean="0"/>
              <a:t>2</a:t>
            </a:r>
            <a:r>
              <a:rPr lang="tr-TR" sz="2400" dirty="0" smtClean="0"/>
              <a:t>O)</a:t>
            </a:r>
            <a:r>
              <a:rPr lang="tr-TR" sz="2400" baseline="-25000" dirty="0" smtClean="0"/>
              <a:t>6</a:t>
            </a:r>
            <a:r>
              <a:rPr lang="tr-TR" sz="2400" dirty="0"/>
              <a:t>](</a:t>
            </a:r>
            <a:r>
              <a:rPr lang="tr-TR" sz="2400" dirty="0" smtClean="0"/>
              <a:t>NO</a:t>
            </a:r>
            <a:r>
              <a:rPr lang="tr-TR" sz="2400" baseline="-25000" dirty="0" smtClean="0"/>
              <a:t>3</a:t>
            </a:r>
            <a:r>
              <a:rPr lang="tr-TR" sz="2400" dirty="0" smtClean="0"/>
              <a:t>) bileşiği böyle kafes örgüler oluşturur ve ilaç taşıyıcılığı yapabilir</a:t>
            </a:r>
          </a:p>
          <a:p>
            <a:endParaRPr lang="tr-TR" dirty="0"/>
          </a:p>
        </p:txBody>
      </p:sp>
      <p:sp>
        <p:nvSpPr>
          <p:cNvPr id="3" name="Dikdörtgen 2"/>
          <p:cNvSpPr/>
          <p:nvPr/>
        </p:nvSpPr>
        <p:spPr>
          <a:xfrm>
            <a:off x="237507" y="588404"/>
            <a:ext cx="11471563" cy="1938992"/>
          </a:xfrm>
          <a:prstGeom prst="rect">
            <a:avLst/>
          </a:prstGeom>
        </p:spPr>
        <p:txBody>
          <a:bodyPr wrap="square">
            <a:spAutoFit/>
          </a:bodyPr>
          <a:lstStyle/>
          <a:p>
            <a:r>
              <a:rPr lang="tr-TR" sz="2400" dirty="0" err="1"/>
              <a:t>MOF'lar</a:t>
            </a:r>
            <a:r>
              <a:rPr lang="tr-TR" sz="2400" dirty="0"/>
              <a:t> </a:t>
            </a:r>
            <a:r>
              <a:rPr lang="tr-TR" sz="2400" dirty="0" smtClean="0"/>
              <a:t>( </a:t>
            </a:r>
            <a:r>
              <a:rPr lang="tr-TR" sz="2400" dirty="0" smtClean="0">
                <a:solidFill>
                  <a:srgbClr val="00B0F0"/>
                </a:solidFill>
              </a:rPr>
              <a:t>Metal - Organik Framework</a:t>
            </a:r>
            <a:r>
              <a:rPr lang="tr-TR" sz="2400" dirty="0" smtClean="0"/>
              <a:t>) tarafından </a:t>
            </a:r>
            <a:r>
              <a:rPr lang="tr-TR" sz="2400" dirty="0"/>
              <a:t>çok çeşitli üç boyutlu al kafesleri oluşturulur, ancak hepsi boşluklar veya gözenekler içerir. Eğer bir gözenek </a:t>
            </a:r>
            <a:r>
              <a:rPr lang="tr-TR" sz="2400" dirty="0" smtClean="0"/>
              <a:t>büyükse </a:t>
            </a:r>
            <a:r>
              <a:rPr lang="tr-TR" sz="2400" dirty="0"/>
              <a:t>ilaç gibi küçük bir molekülü kabul etmek için </a:t>
            </a:r>
            <a:r>
              <a:rPr lang="tr-TR" sz="2400" dirty="0" smtClean="0"/>
              <a:t>yeterli olur  Küçük </a:t>
            </a:r>
            <a:r>
              <a:rPr lang="tr-TR" sz="2400" dirty="0"/>
              <a:t>molekülü gözeneğe taşıma işlemine </a:t>
            </a:r>
            <a:r>
              <a:rPr lang="tr-TR" sz="2400" dirty="0" err="1"/>
              <a:t>adsorpsiyon</a:t>
            </a:r>
            <a:r>
              <a:rPr lang="tr-TR" sz="2400" dirty="0"/>
              <a:t> denir ve küçük molekül </a:t>
            </a:r>
            <a:r>
              <a:rPr lang="tr-TR" sz="2400" dirty="0" smtClean="0"/>
              <a:t>konuk (</a:t>
            </a:r>
            <a:r>
              <a:rPr lang="tr-TR" sz="2400" dirty="0" smtClean="0">
                <a:solidFill>
                  <a:srgbClr val="00B0F0"/>
                </a:solidFill>
              </a:rPr>
              <a:t>misafir</a:t>
            </a:r>
            <a:r>
              <a:rPr lang="tr-TR" sz="2400" dirty="0" smtClean="0"/>
              <a:t>) </a:t>
            </a:r>
            <a:r>
              <a:rPr lang="tr-TR" sz="2400" dirty="0"/>
              <a:t>olarak kabul edilirken, kafes çerçevesine </a:t>
            </a:r>
            <a:r>
              <a:rPr lang="tr-TR" sz="2400" dirty="0" smtClean="0"/>
              <a:t>konakçı (</a:t>
            </a:r>
            <a:r>
              <a:rPr lang="tr-TR" sz="2400" dirty="0" smtClean="0">
                <a:solidFill>
                  <a:srgbClr val="00B0F0"/>
                </a:solidFill>
              </a:rPr>
              <a:t>ev sahibi</a:t>
            </a:r>
            <a:r>
              <a:rPr lang="tr-TR" sz="2400" dirty="0" smtClean="0"/>
              <a:t>) </a:t>
            </a:r>
            <a:r>
              <a:rPr lang="tr-TR" sz="2400" dirty="0"/>
              <a:t>denir.</a:t>
            </a:r>
          </a:p>
        </p:txBody>
      </p:sp>
      <p:sp>
        <p:nvSpPr>
          <p:cNvPr id="4" name="Veri Yer Tutucusu 3"/>
          <p:cNvSpPr>
            <a:spLocks noGrp="1"/>
          </p:cNvSpPr>
          <p:nvPr>
            <p:ph type="dt" sz="half" idx="10"/>
          </p:nvPr>
        </p:nvSpPr>
        <p:spPr/>
        <p:txBody>
          <a:bodyPr/>
          <a:lstStyle/>
          <a:p>
            <a:fld id="{8CD49764-B4C8-4702-BE82-DB66037D4EDE}" type="datetime1">
              <a:rPr lang="tr-TR" smtClean="0"/>
              <a:t>11.5.2021</a:t>
            </a:fld>
            <a:endParaRPr lang="tr-TR"/>
          </a:p>
        </p:txBody>
      </p:sp>
      <p:sp>
        <p:nvSpPr>
          <p:cNvPr id="5" name="Altbilgi Yer Tutucusu 4"/>
          <p:cNvSpPr>
            <a:spLocks noGrp="1"/>
          </p:cNvSpPr>
          <p:nvPr>
            <p:ph type="ftr" sz="quarter" idx="11"/>
          </p:nvPr>
        </p:nvSpPr>
        <p:spPr/>
        <p:txBody>
          <a:bodyPr/>
          <a:lstStyle/>
          <a:p>
            <a:r>
              <a:rPr lang="tr-TR" smtClean="0"/>
              <a:t>AÜ Fen Fakültesi Doç Dr Nurcan Acar</a:t>
            </a:r>
            <a:endParaRPr lang="tr-TR"/>
          </a:p>
        </p:txBody>
      </p:sp>
    </p:spTree>
    <p:extLst>
      <p:ext uri="{BB962C8B-B14F-4D97-AF65-F5344CB8AC3E}">
        <p14:creationId xmlns:p14="http://schemas.microsoft.com/office/powerpoint/2010/main" val="3522927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522512" y="-195705"/>
            <a:ext cx="9766513" cy="5866171"/>
          </a:xfrm>
          <a:prstGeom prst="rect">
            <a:avLst/>
          </a:prstGeom>
        </p:spPr>
      </p:pic>
      <p:sp>
        <p:nvSpPr>
          <p:cNvPr id="3" name="Veri Yer Tutucusu 2"/>
          <p:cNvSpPr>
            <a:spLocks noGrp="1"/>
          </p:cNvSpPr>
          <p:nvPr>
            <p:ph type="dt" sz="half" idx="10"/>
          </p:nvPr>
        </p:nvSpPr>
        <p:spPr/>
        <p:txBody>
          <a:bodyPr/>
          <a:lstStyle/>
          <a:p>
            <a:fld id="{996643C4-8495-4E88-8388-277B03ED0EA8}" type="datetime1">
              <a:rPr lang="tr-TR" smtClean="0"/>
              <a:t>11.5.2021</a:t>
            </a:fld>
            <a:endParaRPr lang="tr-TR"/>
          </a:p>
        </p:txBody>
      </p:sp>
      <p:sp>
        <p:nvSpPr>
          <p:cNvPr id="4" name="Altbilgi Yer Tutucusu 3"/>
          <p:cNvSpPr>
            <a:spLocks noGrp="1"/>
          </p:cNvSpPr>
          <p:nvPr>
            <p:ph type="ftr" sz="quarter" idx="11"/>
          </p:nvPr>
        </p:nvSpPr>
        <p:spPr/>
        <p:txBody>
          <a:bodyPr/>
          <a:lstStyle/>
          <a:p>
            <a:r>
              <a:rPr lang="tr-TR" smtClean="0"/>
              <a:t>AÜ Fen Fakültesi Doç Dr Nurcan Acar</a:t>
            </a:r>
            <a:endParaRPr lang="tr-TR"/>
          </a:p>
        </p:txBody>
      </p:sp>
    </p:spTree>
    <p:extLst>
      <p:ext uri="{BB962C8B-B14F-4D97-AF65-F5344CB8AC3E}">
        <p14:creationId xmlns:p14="http://schemas.microsoft.com/office/powerpoint/2010/main" val="3622984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46905" y="308759"/>
            <a:ext cx="11012556" cy="5632311"/>
          </a:xfrm>
          <a:prstGeom prst="rect">
            <a:avLst/>
          </a:prstGeom>
        </p:spPr>
        <p:txBody>
          <a:bodyPr wrap="square">
            <a:spAutoFit/>
          </a:bodyPr>
          <a:lstStyle/>
          <a:p>
            <a:r>
              <a:rPr lang="tr-TR" sz="2400" dirty="0" err="1">
                <a:solidFill>
                  <a:srgbClr val="FF0000"/>
                </a:solidFill>
              </a:rPr>
              <a:t>Nanobilim</a:t>
            </a:r>
            <a:r>
              <a:rPr lang="tr-TR" sz="2400" dirty="0">
                <a:solidFill>
                  <a:srgbClr val="FF0000"/>
                </a:solidFill>
              </a:rPr>
              <a:t> ve </a:t>
            </a:r>
            <a:r>
              <a:rPr lang="tr-TR" sz="2400" dirty="0" err="1" smtClean="0">
                <a:solidFill>
                  <a:srgbClr val="FF0000"/>
                </a:solidFill>
              </a:rPr>
              <a:t>nanotıp</a:t>
            </a:r>
            <a:endParaRPr lang="tr-TR" sz="2400" dirty="0" smtClean="0">
              <a:solidFill>
                <a:srgbClr val="FF0000"/>
              </a:solidFill>
            </a:endParaRPr>
          </a:p>
          <a:p>
            <a:endParaRPr lang="tr-TR" sz="2400" dirty="0">
              <a:solidFill>
                <a:srgbClr val="FF0000"/>
              </a:solidFill>
            </a:endParaRPr>
          </a:p>
          <a:p>
            <a:r>
              <a:rPr lang="tr-TR" sz="2400" dirty="0" err="1" smtClean="0"/>
              <a:t>Nanobilim</a:t>
            </a:r>
            <a:r>
              <a:rPr lang="tr-TR" sz="2400" dirty="0" smtClean="0"/>
              <a:t> ve </a:t>
            </a:r>
            <a:r>
              <a:rPr lang="tr-TR" sz="2400" dirty="0" err="1" smtClean="0"/>
              <a:t>nanoteknolojinin</a:t>
            </a:r>
            <a:r>
              <a:rPr lang="tr-TR" sz="2400" dirty="0" smtClean="0"/>
              <a:t> tıpta, genellikle </a:t>
            </a:r>
            <a:r>
              <a:rPr lang="tr-TR" sz="2400" dirty="0" err="1" smtClean="0"/>
              <a:t>nanotıp</a:t>
            </a:r>
            <a:r>
              <a:rPr lang="tr-TR" sz="2400" dirty="0" smtClean="0"/>
              <a:t> olarak adlandırılan tıbba uygulanması, tıp biliminin birçok yönünü kökten değiştirmeyi vaat eder.</a:t>
            </a:r>
          </a:p>
          <a:p>
            <a:r>
              <a:rPr lang="tr-TR" sz="2400" dirty="0" smtClean="0"/>
              <a:t> </a:t>
            </a:r>
          </a:p>
          <a:p>
            <a:r>
              <a:rPr lang="tr-TR" sz="2400" dirty="0" smtClean="0"/>
              <a:t>Tasarlanmış </a:t>
            </a:r>
            <a:r>
              <a:rPr lang="tr-TR" sz="2400" dirty="0" err="1" smtClean="0"/>
              <a:t>nano</a:t>
            </a:r>
            <a:r>
              <a:rPr lang="tr-TR" sz="2400" dirty="0" smtClean="0"/>
              <a:t> boyutlu parçacıklar biyolojik çevreye tamamen yabancıdır ve özellikle insanlar için ciddi sağlık riskleri oluşturabilirler. </a:t>
            </a:r>
          </a:p>
          <a:p>
            <a:endParaRPr lang="tr-TR" sz="2400" dirty="0" smtClean="0"/>
          </a:p>
          <a:p>
            <a:r>
              <a:rPr lang="tr-TR" sz="2400" dirty="0" smtClean="0"/>
              <a:t>Doğrudan vücuda </a:t>
            </a:r>
            <a:r>
              <a:rPr lang="tr-TR" sz="2400" dirty="0" err="1" smtClean="0"/>
              <a:t>terapötik</a:t>
            </a:r>
            <a:r>
              <a:rPr lang="tr-TR" sz="2400" dirty="0" smtClean="0"/>
              <a:t> ilaçlar veya </a:t>
            </a:r>
            <a:r>
              <a:rPr lang="tr-TR" sz="2400" dirty="0" err="1" smtClean="0"/>
              <a:t>diagnostik</a:t>
            </a:r>
            <a:r>
              <a:rPr lang="tr-TR" sz="2400" dirty="0" smtClean="0"/>
              <a:t> ajanlar şeklinde verilir. </a:t>
            </a:r>
          </a:p>
          <a:p>
            <a:endParaRPr lang="tr-TR" sz="2400" dirty="0" smtClean="0"/>
          </a:p>
          <a:p>
            <a:r>
              <a:rPr lang="tr-TR" sz="2400" dirty="0" smtClean="0"/>
              <a:t>Bu nedenle, inorganik kimyayı içeren </a:t>
            </a:r>
            <a:r>
              <a:rPr lang="tr-TR" sz="2400" dirty="0" err="1" smtClean="0"/>
              <a:t>nanotıp</a:t>
            </a:r>
            <a:r>
              <a:rPr lang="tr-TR" sz="2400" dirty="0" smtClean="0"/>
              <a:t> alanındaki heyecan verici yeni gelişmelerin birkaçını açıklamanın yanı sıra, </a:t>
            </a:r>
            <a:r>
              <a:rPr lang="tr-TR" sz="2400" dirty="0" err="1" smtClean="0"/>
              <a:t>nanomalzemelerin</a:t>
            </a:r>
            <a:r>
              <a:rPr lang="tr-TR" sz="2400" dirty="0" smtClean="0"/>
              <a:t> sağlık risklerini değerlendirmeye çalışan araştırmacıların karşılaştığı bazı sorunların ele alınması ve kısaca özetlenmesi bu ajanların bazılarının canlı sistemlerle uyumluluğu hakkında öğrenilenler önemli olacaktır..</a:t>
            </a:r>
            <a:endParaRPr lang="tr-TR" sz="2400" dirty="0"/>
          </a:p>
        </p:txBody>
      </p:sp>
      <p:sp>
        <p:nvSpPr>
          <p:cNvPr id="3" name="Veri Yer Tutucusu 2"/>
          <p:cNvSpPr>
            <a:spLocks noGrp="1"/>
          </p:cNvSpPr>
          <p:nvPr>
            <p:ph type="dt" sz="half" idx="10"/>
          </p:nvPr>
        </p:nvSpPr>
        <p:spPr/>
        <p:txBody>
          <a:bodyPr/>
          <a:lstStyle/>
          <a:p>
            <a:fld id="{D2971512-787A-4B3A-9249-D8273B8644F4}" type="datetime1">
              <a:rPr lang="tr-TR" smtClean="0"/>
              <a:t>11.5.2021</a:t>
            </a:fld>
            <a:endParaRPr lang="tr-TR"/>
          </a:p>
        </p:txBody>
      </p:sp>
      <p:sp>
        <p:nvSpPr>
          <p:cNvPr id="4" name="Altbilgi Yer Tutucusu 3"/>
          <p:cNvSpPr>
            <a:spLocks noGrp="1"/>
          </p:cNvSpPr>
          <p:nvPr>
            <p:ph type="ftr" sz="quarter" idx="11"/>
          </p:nvPr>
        </p:nvSpPr>
        <p:spPr/>
        <p:txBody>
          <a:bodyPr/>
          <a:lstStyle/>
          <a:p>
            <a:r>
              <a:rPr lang="tr-TR" smtClean="0"/>
              <a:t>AÜ Fen Fakültesi Doç Dr Nurcan Acar</a:t>
            </a:r>
            <a:endParaRPr lang="tr-TR"/>
          </a:p>
        </p:txBody>
      </p:sp>
    </p:spTree>
    <p:extLst>
      <p:ext uri="{BB962C8B-B14F-4D97-AF65-F5344CB8AC3E}">
        <p14:creationId xmlns:p14="http://schemas.microsoft.com/office/powerpoint/2010/main" val="545674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6440" y="95416"/>
            <a:ext cx="11832076" cy="5632311"/>
          </a:xfrm>
          <a:prstGeom prst="rect">
            <a:avLst/>
          </a:prstGeom>
        </p:spPr>
        <p:txBody>
          <a:bodyPr wrap="square">
            <a:spAutoFit/>
          </a:bodyPr>
          <a:lstStyle/>
          <a:p>
            <a:r>
              <a:rPr lang="tr-TR" sz="2400" dirty="0" err="1" smtClean="0"/>
              <a:t>Nanomalzemeler</a:t>
            </a:r>
            <a:r>
              <a:rPr lang="tr-TR" sz="2400" dirty="0" smtClean="0"/>
              <a:t> çeşitli boyutlara, şekillere ve özelliklere sahip olduklarından ve bunlar </a:t>
            </a:r>
            <a:r>
              <a:rPr lang="tr-TR" sz="2400" dirty="0" err="1" smtClean="0"/>
              <a:t>endositotik</a:t>
            </a:r>
            <a:r>
              <a:rPr lang="tr-TR" sz="2400" dirty="0" smtClean="0"/>
              <a:t> mekanizmalarla hücreye alınabildiğinden, </a:t>
            </a:r>
            <a:r>
              <a:rPr lang="tr-TR" sz="2400" dirty="0" err="1" smtClean="0"/>
              <a:t>nanopartiküllerin</a:t>
            </a:r>
            <a:r>
              <a:rPr lang="tr-TR" sz="2400" dirty="0" smtClean="0"/>
              <a:t> </a:t>
            </a:r>
            <a:r>
              <a:rPr lang="tr-TR" sz="2400" dirty="0" err="1" smtClean="0"/>
              <a:t>sitotoksik</a:t>
            </a:r>
            <a:r>
              <a:rPr lang="tr-TR" sz="2400" dirty="0" smtClean="0"/>
              <a:t> bir ajanla yüklenmesi veya ilaçların yüzeylerine tutturulması farmakolojik olarak aktif bir ajanın vücuttaki belirli bir bölgeye yerleştirilmesi için  iyi bir yöntem olabilir.</a:t>
            </a:r>
          </a:p>
          <a:p>
            <a:r>
              <a:rPr lang="tr-TR" sz="2400" dirty="0" smtClean="0"/>
              <a:t> </a:t>
            </a:r>
          </a:p>
          <a:p>
            <a:r>
              <a:rPr lang="tr-TR" sz="2400" dirty="0" smtClean="0"/>
              <a:t>Parçacık ayrıca bir antikor gibi bir hücre tanıma özelliğiyle donatılmışsa, sonuçta ortaya çıkan düzenek, belirli doku tiplerine </a:t>
            </a:r>
            <a:r>
              <a:rPr lang="tr-TR" sz="2400" dirty="0" err="1" smtClean="0"/>
              <a:t>kemoterapötik</a:t>
            </a:r>
            <a:r>
              <a:rPr lang="tr-TR" sz="2400" dirty="0" smtClean="0"/>
              <a:t> maddeler vermek için oldukça spesifik bir sistem haline gelir. </a:t>
            </a:r>
          </a:p>
          <a:p>
            <a:endParaRPr lang="tr-TR" sz="2400" dirty="0" smtClean="0"/>
          </a:p>
          <a:p>
            <a:r>
              <a:rPr lang="tr-TR" sz="2400" dirty="0" smtClean="0"/>
              <a:t>Hastalığın tedavisine ek olarak, </a:t>
            </a:r>
            <a:r>
              <a:rPr lang="tr-TR" sz="2400" dirty="0" err="1" smtClean="0"/>
              <a:t>nanopartiküller</a:t>
            </a:r>
            <a:r>
              <a:rPr lang="tr-TR" sz="2400" dirty="0" smtClean="0"/>
              <a:t> hastalığı tespit etme potansiyeline sahiptir. </a:t>
            </a:r>
          </a:p>
          <a:p>
            <a:endParaRPr lang="tr-TR" sz="2400" dirty="0"/>
          </a:p>
          <a:p>
            <a:r>
              <a:rPr lang="tr-TR" sz="2400" dirty="0" smtClean="0"/>
              <a:t>Örneğin, bir </a:t>
            </a:r>
            <a:r>
              <a:rPr lang="tr-TR" sz="2400" dirty="0" err="1" smtClean="0"/>
              <a:t>nanoparçacık</a:t>
            </a:r>
            <a:r>
              <a:rPr lang="tr-TR" sz="2400" dirty="0" smtClean="0"/>
              <a:t> birçok bağlı </a:t>
            </a:r>
            <a:r>
              <a:rPr lang="tr-TR" sz="2400" dirty="0" err="1" smtClean="0"/>
              <a:t>paramanyetik</a:t>
            </a:r>
            <a:r>
              <a:rPr lang="tr-TR" sz="2400" dirty="0" smtClean="0"/>
              <a:t> iyona sahipse ve belirli kanser hücresi türlerinin yüzeyinde bir antijene bağlanabilen bir antikor ile donatılmışsa, sonuçta elde edilen </a:t>
            </a:r>
            <a:r>
              <a:rPr lang="tr-TR" sz="2400" dirty="0" err="1" smtClean="0"/>
              <a:t>nanosistem</a:t>
            </a:r>
            <a:r>
              <a:rPr lang="tr-TR" sz="2400" dirty="0" smtClean="0"/>
              <a:t>, </a:t>
            </a:r>
            <a:r>
              <a:rPr lang="fi-FI" sz="2400" dirty="0" smtClean="0"/>
              <a:t>vücuttaki kanseri tespit etmek için </a:t>
            </a:r>
            <a:r>
              <a:rPr lang="tr-TR" sz="2400" dirty="0" smtClean="0"/>
              <a:t>yüksek </a:t>
            </a:r>
            <a:r>
              <a:rPr lang="tr-TR" sz="2400" dirty="0" err="1" smtClean="0"/>
              <a:t>relaksasyonlu</a:t>
            </a:r>
            <a:r>
              <a:rPr lang="tr-TR" sz="2400" dirty="0" smtClean="0"/>
              <a:t> bir MRI kontrast maddesi (CA) olarak kullanılabilir..</a:t>
            </a:r>
            <a:endParaRPr lang="tr-TR" sz="2400" dirty="0"/>
          </a:p>
        </p:txBody>
      </p:sp>
      <p:sp>
        <p:nvSpPr>
          <p:cNvPr id="3" name="Dikdörtgen 2"/>
          <p:cNvSpPr/>
          <p:nvPr/>
        </p:nvSpPr>
        <p:spPr>
          <a:xfrm>
            <a:off x="211645" y="2957738"/>
            <a:ext cx="11741665" cy="369332"/>
          </a:xfrm>
          <a:prstGeom prst="rect">
            <a:avLst/>
          </a:prstGeom>
        </p:spPr>
        <p:txBody>
          <a:bodyPr wrap="square">
            <a:spAutoFit/>
          </a:bodyPr>
          <a:lstStyle/>
          <a:p>
            <a:r>
              <a:rPr lang="tr-TR" dirty="0" smtClean="0"/>
              <a:t>.</a:t>
            </a:r>
            <a:endParaRPr lang="tr-TR" dirty="0"/>
          </a:p>
        </p:txBody>
      </p:sp>
      <p:sp>
        <p:nvSpPr>
          <p:cNvPr id="5" name="Veri Yer Tutucusu 4"/>
          <p:cNvSpPr>
            <a:spLocks noGrp="1"/>
          </p:cNvSpPr>
          <p:nvPr>
            <p:ph type="dt" sz="half" idx="10"/>
          </p:nvPr>
        </p:nvSpPr>
        <p:spPr/>
        <p:txBody>
          <a:bodyPr/>
          <a:lstStyle/>
          <a:p>
            <a:fld id="{C8DEBF5D-3C4C-4226-B937-78A4BDC008C2}" type="datetime1">
              <a:rPr lang="tr-TR" smtClean="0"/>
              <a:t>11.5.2021</a:t>
            </a:fld>
            <a:endParaRPr lang="tr-TR"/>
          </a:p>
        </p:txBody>
      </p:sp>
      <p:sp>
        <p:nvSpPr>
          <p:cNvPr id="6" name="Altbilgi Yer Tutucusu 5"/>
          <p:cNvSpPr>
            <a:spLocks noGrp="1"/>
          </p:cNvSpPr>
          <p:nvPr>
            <p:ph type="ftr" sz="quarter" idx="11"/>
          </p:nvPr>
        </p:nvSpPr>
        <p:spPr/>
        <p:txBody>
          <a:bodyPr/>
          <a:lstStyle/>
          <a:p>
            <a:r>
              <a:rPr lang="tr-TR" smtClean="0"/>
              <a:t>AÜ Fen Fakültesi Doç Dr Nurcan Acar</a:t>
            </a:r>
            <a:endParaRPr lang="tr-TR"/>
          </a:p>
        </p:txBody>
      </p:sp>
    </p:spTree>
    <p:extLst>
      <p:ext uri="{BB962C8B-B14F-4D97-AF65-F5344CB8AC3E}">
        <p14:creationId xmlns:p14="http://schemas.microsoft.com/office/powerpoint/2010/main" val="1806905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1881" y="1"/>
            <a:ext cx="11815947" cy="6370975"/>
          </a:xfrm>
          <a:prstGeom prst="rect">
            <a:avLst/>
          </a:prstGeom>
        </p:spPr>
        <p:txBody>
          <a:bodyPr wrap="square">
            <a:spAutoFit/>
          </a:bodyPr>
          <a:lstStyle/>
          <a:p>
            <a:r>
              <a:rPr lang="tr-TR" sz="2400" dirty="0" smtClean="0">
                <a:solidFill>
                  <a:srgbClr val="FF0000"/>
                </a:solidFill>
              </a:rPr>
              <a:t>Hastalığın tedavisinde </a:t>
            </a:r>
            <a:r>
              <a:rPr lang="tr-TR" sz="2400" dirty="0" err="1" smtClean="0">
                <a:solidFill>
                  <a:srgbClr val="FF0000"/>
                </a:solidFill>
              </a:rPr>
              <a:t>nanobilim</a:t>
            </a:r>
            <a:endParaRPr lang="tr-TR" sz="2400" dirty="0" smtClean="0">
              <a:solidFill>
                <a:srgbClr val="FF0000"/>
              </a:solidFill>
            </a:endParaRPr>
          </a:p>
          <a:p>
            <a:pPr algn="just"/>
            <a:r>
              <a:rPr lang="tr-TR" sz="2400" dirty="0" err="1"/>
              <a:t>Nanoteknoloji</a:t>
            </a:r>
            <a:r>
              <a:rPr lang="tr-TR" sz="2400" dirty="0"/>
              <a:t>, </a:t>
            </a:r>
            <a:r>
              <a:rPr lang="tr-TR" sz="2400" dirty="0" smtClean="0"/>
              <a:t>klinik </a:t>
            </a:r>
            <a:r>
              <a:rPr lang="tr-TR" sz="2400" dirty="0"/>
              <a:t>tıbba, özellikle onkolojiye önemli katkılar yapmaya başlamıştır. </a:t>
            </a:r>
            <a:r>
              <a:rPr lang="tr-TR" sz="2400" dirty="0" err="1"/>
              <a:t>Nanomateryaller</a:t>
            </a:r>
            <a:r>
              <a:rPr lang="tr-TR" sz="2400" dirty="0"/>
              <a:t>, onkoloji uygulamaları için ideal olan çeşitli karakteristik özelliklere sahiptir. </a:t>
            </a:r>
            <a:endParaRPr lang="tr-TR" sz="2400" dirty="0" smtClean="0"/>
          </a:p>
          <a:p>
            <a:pPr algn="just"/>
            <a:endParaRPr lang="tr-TR" sz="2400" dirty="0" smtClean="0"/>
          </a:p>
          <a:p>
            <a:pPr algn="just"/>
            <a:r>
              <a:rPr lang="tr-TR" sz="2400" dirty="0" smtClean="0"/>
              <a:t>Özellikle </a:t>
            </a:r>
            <a:r>
              <a:rPr lang="tr-TR" sz="2400" dirty="0"/>
              <a:t>şu iki özellik, “tümörlerde tercihli bir birikim ve normal dokuda az dağılım", </a:t>
            </a:r>
            <a:r>
              <a:rPr lang="tr-TR" sz="2400" dirty="0" err="1"/>
              <a:t>nanomateryalleri</a:t>
            </a:r>
            <a:r>
              <a:rPr lang="tr-TR" sz="2400" dirty="0"/>
              <a:t> diğer küçük moleküllerden daha avantajlı konuma geçirmiştir</a:t>
            </a:r>
            <a:r>
              <a:rPr lang="tr-TR" sz="2400" dirty="0" smtClean="0"/>
              <a:t>.</a:t>
            </a:r>
          </a:p>
          <a:p>
            <a:pPr algn="just"/>
            <a:r>
              <a:rPr lang="tr-TR" sz="2400" dirty="0" smtClean="0"/>
              <a:t> </a:t>
            </a:r>
            <a:r>
              <a:rPr lang="tr-TR" sz="2400" dirty="0" err="1"/>
              <a:t>Nano</a:t>
            </a:r>
            <a:r>
              <a:rPr lang="tr-TR" sz="2400" dirty="0"/>
              <a:t>-boyutta maddenin mühendisliğinin yapılması bize </a:t>
            </a:r>
            <a:r>
              <a:rPr lang="tr-TR" sz="2400" dirty="0" err="1"/>
              <a:t>nanotanecikleri</a:t>
            </a:r>
            <a:r>
              <a:rPr lang="tr-TR" sz="2400" dirty="0"/>
              <a:t> (boyutu 100 </a:t>
            </a:r>
            <a:r>
              <a:rPr lang="tr-TR" sz="2400" dirty="0" err="1"/>
              <a:t>nm</a:t>
            </a:r>
            <a:r>
              <a:rPr lang="tr-TR" sz="2400" dirty="0"/>
              <a:t> den daha küçük olan </a:t>
            </a:r>
            <a:r>
              <a:rPr lang="tr-TR" sz="2400" dirty="0" err="1"/>
              <a:t>nanomateryaller</a:t>
            </a:r>
            <a:r>
              <a:rPr lang="tr-TR" sz="2400" dirty="0"/>
              <a:t>) verebilir. </a:t>
            </a:r>
            <a:endParaRPr lang="tr-TR" sz="2400" dirty="0" smtClean="0"/>
          </a:p>
          <a:p>
            <a:pPr algn="just"/>
            <a:r>
              <a:rPr lang="tr-TR" sz="2400" dirty="0" smtClean="0"/>
              <a:t>Bu </a:t>
            </a:r>
            <a:r>
              <a:rPr lang="tr-TR" sz="2400" dirty="0" err="1"/>
              <a:t>nanotanecikler</a:t>
            </a:r>
            <a:r>
              <a:rPr lang="tr-TR" sz="2400" dirty="0"/>
              <a:t>, küçük moleküllerden farklı ve kendilerine has özelliklere sahiptir. Bu özellikler, yeni tıbbi teşhis ve tedavi edici (</a:t>
            </a:r>
            <a:r>
              <a:rPr lang="tr-TR" sz="2400" dirty="0" err="1"/>
              <a:t>terapötik</a:t>
            </a:r>
            <a:r>
              <a:rPr lang="tr-TR" sz="2400" dirty="0"/>
              <a:t>) maddelerin geliştirilmesi için kullanılmıştır. </a:t>
            </a:r>
            <a:endParaRPr lang="tr-TR" sz="2400" dirty="0" smtClean="0"/>
          </a:p>
          <a:p>
            <a:pPr algn="just"/>
            <a:r>
              <a:rPr lang="tr-TR" sz="2400" dirty="0" smtClean="0"/>
              <a:t>Örnek </a:t>
            </a:r>
            <a:r>
              <a:rPr lang="tr-TR" sz="2400" dirty="0"/>
              <a:t>olarak “demir-oksit </a:t>
            </a:r>
            <a:r>
              <a:rPr lang="tr-TR" sz="2400" dirty="0" err="1"/>
              <a:t>nanotanecikleri</a:t>
            </a:r>
            <a:r>
              <a:rPr lang="tr-TR" sz="2400" dirty="0"/>
              <a:t>”, diğer demir-oksit materyallerinde bulunmayan “</a:t>
            </a:r>
            <a:r>
              <a:rPr lang="tr-TR" sz="2400" dirty="0" err="1"/>
              <a:t>süperparamanyetik</a:t>
            </a:r>
            <a:r>
              <a:rPr lang="tr-TR" sz="2400" dirty="0"/>
              <a:t>” özelliklere sahiptir. Harici bir manyetik kaynak varlığında, demir-oksit </a:t>
            </a:r>
            <a:r>
              <a:rPr lang="tr-TR" sz="2400" dirty="0" err="1"/>
              <a:t>nanotanecikleri</a:t>
            </a:r>
            <a:r>
              <a:rPr lang="tr-TR" sz="2400" dirty="0"/>
              <a:t> düşük dozlarda bile </a:t>
            </a:r>
            <a:r>
              <a:rPr lang="tr-TR" sz="2400" dirty="0" err="1"/>
              <a:t>paramanyetik</a:t>
            </a:r>
            <a:r>
              <a:rPr lang="tr-TR" sz="2400" dirty="0"/>
              <a:t> sinyaller sağlayabilir ki bu özellik demir-oksit </a:t>
            </a:r>
            <a:r>
              <a:rPr lang="tr-TR" sz="2400" dirty="0" err="1"/>
              <a:t>nanotaneciklerini</a:t>
            </a:r>
            <a:r>
              <a:rPr lang="tr-TR" sz="2400" dirty="0"/>
              <a:t> manyetik rezonans (MR) görüntülemede mükemmel bir kontrast madde yapar.</a:t>
            </a:r>
            <a:endParaRPr lang="tr-TR" sz="2400" dirty="0" smtClean="0"/>
          </a:p>
          <a:p>
            <a:endParaRPr lang="tr-TR" sz="2400" dirty="0"/>
          </a:p>
        </p:txBody>
      </p:sp>
      <p:sp>
        <p:nvSpPr>
          <p:cNvPr id="3" name="Veri Yer Tutucusu 2"/>
          <p:cNvSpPr>
            <a:spLocks noGrp="1"/>
          </p:cNvSpPr>
          <p:nvPr>
            <p:ph type="dt" sz="half" idx="10"/>
          </p:nvPr>
        </p:nvSpPr>
        <p:spPr/>
        <p:txBody>
          <a:bodyPr/>
          <a:lstStyle/>
          <a:p>
            <a:fld id="{9A00AADC-271D-470D-9886-82FE960E4AFD}" type="datetime1">
              <a:rPr lang="tr-TR" smtClean="0"/>
              <a:t>11.5.2021</a:t>
            </a:fld>
            <a:endParaRPr lang="tr-TR"/>
          </a:p>
        </p:txBody>
      </p:sp>
      <p:sp>
        <p:nvSpPr>
          <p:cNvPr id="4" name="Altbilgi Yer Tutucusu 3"/>
          <p:cNvSpPr>
            <a:spLocks noGrp="1"/>
          </p:cNvSpPr>
          <p:nvPr>
            <p:ph type="ftr" sz="quarter" idx="11"/>
          </p:nvPr>
        </p:nvSpPr>
        <p:spPr/>
        <p:txBody>
          <a:bodyPr/>
          <a:lstStyle/>
          <a:p>
            <a:r>
              <a:rPr lang="tr-TR" smtClean="0"/>
              <a:t>AÜ Fen Fakültesi Doç Dr Nurcan Acar</a:t>
            </a:r>
            <a:endParaRPr lang="tr-TR"/>
          </a:p>
        </p:txBody>
      </p:sp>
    </p:spTree>
    <p:extLst>
      <p:ext uri="{BB962C8B-B14F-4D97-AF65-F5344CB8AC3E}">
        <p14:creationId xmlns:p14="http://schemas.microsoft.com/office/powerpoint/2010/main" val="110478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3756" y="751344"/>
            <a:ext cx="11637818" cy="5262979"/>
          </a:xfrm>
          <a:prstGeom prst="rect">
            <a:avLst/>
          </a:prstGeom>
        </p:spPr>
        <p:txBody>
          <a:bodyPr wrap="square">
            <a:spAutoFit/>
          </a:bodyPr>
          <a:lstStyle/>
          <a:p>
            <a:pPr algn="just"/>
            <a:r>
              <a:rPr lang="tr-TR" sz="2400" dirty="0" err="1"/>
              <a:t>Nanomateryaller</a:t>
            </a:r>
            <a:r>
              <a:rPr lang="tr-TR" sz="2400" dirty="0"/>
              <a:t> ayrıca onkoloji uygulamaları için ideal olan çeşitli karakteristiklere sahiptir. Bunlar “artan geçirgenlik ve tutma etkisi” (</a:t>
            </a:r>
            <a:r>
              <a:rPr lang="tr-TR" sz="2400" dirty="0" err="1"/>
              <a:t>enhanced</a:t>
            </a:r>
            <a:r>
              <a:rPr lang="tr-TR" sz="2400" dirty="0"/>
              <a:t> </a:t>
            </a:r>
            <a:r>
              <a:rPr lang="tr-TR" sz="2400" dirty="0" err="1"/>
              <a:t>permeability</a:t>
            </a:r>
            <a:r>
              <a:rPr lang="tr-TR" sz="2400" dirty="0"/>
              <a:t> </a:t>
            </a:r>
            <a:r>
              <a:rPr lang="tr-TR" sz="2400" dirty="0" err="1"/>
              <a:t>and</a:t>
            </a:r>
            <a:r>
              <a:rPr lang="tr-TR" sz="2400" dirty="0"/>
              <a:t> </a:t>
            </a:r>
            <a:r>
              <a:rPr lang="tr-TR" sz="2400" dirty="0" err="1"/>
              <a:t>retention</a:t>
            </a:r>
            <a:r>
              <a:rPr lang="tr-TR" sz="2400" dirty="0"/>
              <a:t> (EPR) </a:t>
            </a:r>
            <a:r>
              <a:rPr lang="tr-TR" sz="2400" dirty="0" err="1"/>
              <a:t>effect</a:t>
            </a:r>
            <a:r>
              <a:rPr lang="tr-TR" sz="2400" dirty="0"/>
              <a:t>), farklı </a:t>
            </a:r>
            <a:r>
              <a:rPr lang="tr-TR" sz="2400" dirty="0" err="1"/>
              <a:t>biyodağılımı</a:t>
            </a:r>
            <a:r>
              <a:rPr lang="tr-TR" sz="2400" dirty="0"/>
              <a:t>, </a:t>
            </a:r>
            <a:r>
              <a:rPr lang="tr-TR" sz="2400" dirty="0" err="1"/>
              <a:t>farmakokinetiği</a:t>
            </a:r>
            <a:r>
              <a:rPr lang="tr-TR" sz="2400" dirty="0"/>
              <a:t> ve kontrollü </a:t>
            </a:r>
            <a:r>
              <a:rPr lang="tr-TR" sz="2400" dirty="0" err="1"/>
              <a:t>salımıdır</a:t>
            </a:r>
            <a:r>
              <a:rPr lang="tr-TR" sz="2400" dirty="0"/>
              <a:t>. Tümörlere özgü sızdıran damarlar ve verimsiz lenfatikler, </a:t>
            </a:r>
            <a:r>
              <a:rPr lang="tr-TR" sz="2400" dirty="0" err="1"/>
              <a:t>nanotaneciklerin</a:t>
            </a:r>
            <a:r>
              <a:rPr lang="tr-TR" sz="2400" dirty="0"/>
              <a:t> tümörlere akmasına izin verir, fakat onların dolaşıma geri dönmesine müsaade etmez</a:t>
            </a:r>
            <a:r>
              <a:rPr lang="tr-TR" sz="2400" dirty="0" smtClean="0"/>
              <a:t>.</a:t>
            </a:r>
          </a:p>
          <a:p>
            <a:pPr algn="just"/>
            <a:r>
              <a:rPr lang="tr-TR" sz="2400" dirty="0" smtClean="0"/>
              <a:t> </a:t>
            </a:r>
            <a:r>
              <a:rPr lang="tr-TR" sz="2400" dirty="0"/>
              <a:t>Buna EPR etkisi denir ve tümörlerde </a:t>
            </a:r>
            <a:r>
              <a:rPr lang="tr-TR" sz="2400" dirty="0" err="1"/>
              <a:t>nanotaneciklerin</a:t>
            </a:r>
            <a:r>
              <a:rPr lang="tr-TR" sz="2400" dirty="0"/>
              <a:t> tercihli birikimi ile sonuçlanır. Bu tercihli birikim hem tanı hem tedavi edici uygulamalarda avantaj sağlar. </a:t>
            </a:r>
            <a:r>
              <a:rPr lang="tr-TR" sz="2400" dirty="0" err="1"/>
              <a:t>Nanotanecikler</a:t>
            </a:r>
            <a:r>
              <a:rPr lang="tr-TR" sz="2400" dirty="0"/>
              <a:t> ayrıca küçük moleküller ile karşılaştırıldığında, kendilerine özgü bir </a:t>
            </a:r>
            <a:r>
              <a:rPr lang="tr-TR" sz="2400" dirty="0" err="1"/>
              <a:t>biyodağılıma</a:t>
            </a:r>
            <a:r>
              <a:rPr lang="tr-TR" sz="2400" dirty="0"/>
              <a:t> </a:t>
            </a:r>
            <a:r>
              <a:rPr lang="tr-TR" sz="2400" dirty="0" err="1"/>
              <a:t>sahitir</a:t>
            </a:r>
            <a:r>
              <a:rPr lang="tr-TR" sz="2400" dirty="0"/>
              <a:t>. </a:t>
            </a:r>
            <a:endParaRPr lang="tr-TR" sz="2400" dirty="0" smtClean="0"/>
          </a:p>
          <a:p>
            <a:pPr algn="just"/>
            <a:endParaRPr lang="tr-TR" sz="2400" dirty="0"/>
          </a:p>
          <a:p>
            <a:pPr algn="just"/>
            <a:r>
              <a:rPr lang="tr-TR" sz="2400" dirty="0" smtClean="0"/>
              <a:t>Küçük </a:t>
            </a:r>
            <a:r>
              <a:rPr lang="tr-TR" sz="2400" dirty="0"/>
              <a:t>moleküllerle kıyaslandığında </a:t>
            </a:r>
            <a:r>
              <a:rPr lang="tr-TR" sz="2400" dirty="0" err="1"/>
              <a:t>nanotanecikler</a:t>
            </a:r>
            <a:r>
              <a:rPr lang="tr-TR" sz="2400" dirty="0"/>
              <a:t>, normal damarlar ve kılcal damarlara yapışmazlar. Bu özellik, normal organlarda (deri, akciğerler ve kalp gibi) istenmeyen ilaç birikimlerinin çok az olmasını sağlar. Sonuç olarak, birçok </a:t>
            </a:r>
            <a:r>
              <a:rPr lang="tr-TR" sz="2400" dirty="0" err="1"/>
              <a:t>nanotanecik</a:t>
            </a:r>
            <a:r>
              <a:rPr lang="tr-TR" sz="2400" dirty="0"/>
              <a:t> yavaş ve kontrollü bir şekilde içeriklerini serbest bırakmak için tasarlanabilir. Bu kontrollü salınım sayesinde, tümör hücrelerinin, </a:t>
            </a:r>
            <a:r>
              <a:rPr lang="tr-TR" sz="2400" dirty="0" err="1"/>
              <a:t>nanotaneciklerin</a:t>
            </a:r>
            <a:r>
              <a:rPr lang="tr-TR" sz="2400" dirty="0"/>
              <a:t> içindeki anti-kanser ilaçlara maruz kalma ihtimali artmaktadır.</a:t>
            </a:r>
          </a:p>
        </p:txBody>
      </p:sp>
      <p:sp>
        <p:nvSpPr>
          <p:cNvPr id="3" name="Veri Yer Tutucusu 2"/>
          <p:cNvSpPr>
            <a:spLocks noGrp="1"/>
          </p:cNvSpPr>
          <p:nvPr>
            <p:ph type="dt" sz="half" idx="10"/>
          </p:nvPr>
        </p:nvSpPr>
        <p:spPr/>
        <p:txBody>
          <a:bodyPr/>
          <a:lstStyle/>
          <a:p>
            <a:fld id="{CA13127D-D225-47E3-BB48-DB793FBB7E00}" type="datetime1">
              <a:rPr lang="tr-TR" smtClean="0"/>
              <a:t>11.5.2021</a:t>
            </a:fld>
            <a:endParaRPr lang="tr-TR"/>
          </a:p>
        </p:txBody>
      </p:sp>
      <p:sp>
        <p:nvSpPr>
          <p:cNvPr id="4" name="Altbilgi Yer Tutucusu 3"/>
          <p:cNvSpPr>
            <a:spLocks noGrp="1"/>
          </p:cNvSpPr>
          <p:nvPr>
            <p:ph type="ftr" sz="quarter" idx="11"/>
          </p:nvPr>
        </p:nvSpPr>
        <p:spPr/>
        <p:txBody>
          <a:bodyPr/>
          <a:lstStyle/>
          <a:p>
            <a:r>
              <a:rPr lang="tr-TR" smtClean="0"/>
              <a:t>AÜ Fen Fakültesi Doç Dr Nurcan Acar</a:t>
            </a:r>
            <a:endParaRPr lang="tr-TR"/>
          </a:p>
        </p:txBody>
      </p:sp>
    </p:spTree>
    <p:extLst>
      <p:ext uri="{BB962C8B-B14F-4D97-AF65-F5344CB8AC3E}">
        <p14:creationId xmlns:p14="http://schemas.microsoft.com/office/powerpoint/2010/main" val="3918261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8130" y="197346"/>
            <a:ext cx="11471564" cy="6740307"/>
          </a:xfrm>
          <a:prstGeom prst="rect">
            <a:avLst/>
          </a:prstGeom>
        </p:spPr>
        <p:txBody>
          <a:bodyPr wrap="square">
            <a:spAutoFit/>
          </a:bodyPr>
          <a:lstStyle/>
          <a:p>
            <a:r>
              <a:rPr lang="tr-TR" sz="2400" dirty="0"/>
              <a:t>Tek duvarlı karbon </a:t>
            </a:r>
            <a:r>
              <a:rPr lang="tr-TR" sz="2400" dirty="0" err="1"/>
              <a:t>nanotüpler</a:t>
            </a:r>
            <a:endParaRPr lang="tr-TR" sz="2400" dirty="0"/>
          </a:p>
          <a:p>
            <a:r>
              <a:rPr lang="tr-TR" sz="2400" dirty="0"/>
              <a:t>İyi bilinen küresel bileşik </a:t>
            </a:r>
            <a:r>
              <a:rPr lang="tr-TR" sz="2400" dirty="0" err="1"/>
              <a:t>fulleren</a:t>
            </a:r>
            <a:r>
              <a:rPr lang="tr-TR" sz="2400" dirty="0"/>
              <a:t> C60 ile ilişkili olan tek duvarlı karbon </a:t>
            </a:r>
            <a:r>
              <a:rPr lang="tr-TR" sz="2400" dirty="0" err="1"/>
              <a:t>nanotüpler</a:t>
            </a:r>
            <a:r>
              <a:rPr lang="tr-TR" sz="2400" dirty="0"/>
              <a:t>, SWNT'ler, her biri altıgen bir diziye katılan birçok karbon atomundan oluşan küçük çaplı (1 </a:t>
            </a:r>
            <a:r>
              <a:rPr lang="tr-TR" sz="2400" dirty="0" err="1"/>
              <a:t>nm</a:t>
            </a:r>
            <a:r>
              <a:rPr lang="tr-TR" sz="2400" dirty="0"/>
              <a:t>) uzun boru şeklindeki yapılardır. </a:t>
            </a:r>
          </a:p>
          <a:p>
            <a:endParaRPr lang="tr-TR" sz="2400" dirty="0"/>
          </a:p>
          <a:p>
            <a:r>
              <a:rPr lang="tr-TR" sz="2400" dirty="0"/>
              <a:t>Parçacığın uzunluğunun çapına oranı olan bir SWNT spektrumu. değişir, ancak büyük olabilir,&gt; ~〖10〗^3, parçacığın çubuk benzeri bir yapıya sahip olduğunu gösterir. </a:t>
            </a:r>
          </a:p>
          <a:p>
            <a:endParaRPr lang="tr-TR" sz="2400" dirty="0"/>
          </a:p>
          <a:p>
            <a:r>
              <a:rPr lang="tr-TR" sz="2400" dirty="0"/>
              <a:t>Bir </a:t>
            </a:r>
            <a:r>
              <a:rPr lang="tr-TR" sz="2400" dirty="0" err="1"/>
              <a:t>SWNT'nin</a:t>
            </a:r>
            <a:r>
              <a:rPr lang="tr-TR" sz="2400" dirty="0"/>
              <a:t> genel şeklini görselleştirmek için, altıgenlerin köşelerinin karbon atomları olduğu altıgen delikli (bahçe veya kümes çitine benzer yapı) örgü düşünün. Uzun bir çit kısmı küçük çaplı bir tüp oluşturmak için yuvarlanır ve mühürlenirse, SWNT gibi görünecektir. </a:t>
            </a:r>
          </a:p>
          <a:p>
            <a:endParaRPr lang="tr-TR" sz="2400" dirty="0"/>
          </a:p>
          <a:p>
            <a:r>
              <a:rPr lang="tr-TR" sz="2400" dirty="0"/>
              <a:t>Tek duvarlı karbon </a:t>
            </a:r>
            <a:r>
              <a:rPr lang="tr-TR" sz="2400" dirty="0" err="1"/>
              <a:t>nanotüpler</a:t>
            </a:r>
            <a:r>
              <a:rPr lang="tr-TR" sz="2400" dirty="0"/>
              <a:t> ark deşarjı, kimyasal buhar biriktirme veya başka yöntemlerle yapılabilir ve nispeten </a:t>
            </a:r>
            <a:r>
              <a:rPr lang="tr-TR" sz="2400" dirty="0" err="1"/>
              <a:t>monodispers</a:t>
            </a:r>
            <a:r>
              <a:rPr lang="tr-TR" sz="2400" dirty="0"/>
              <a:t> uzunluklar elde etmek için prosedürler mevcuttur (örnekteki bütün </a:t>
            </a:r>
            <a:r>
              <a:rPr lang="tr-TR" sz="2400" dirty="0" err="1"/>
              <a:t>lSWNT'ler</a:t>
            </a:r>
            <a:r>
              <a:rPr lang="tr-TR" sz="2400" dirty="0"/>
              <a:t> yaklaşık olarak aynı uzunluğa sahiptir).</a:t>
            </a:r>
          </a:p>
          <a:p>
            <a:r>
              <a:rPr lang="tr-TR" sz="2400" dirty="0"/>
              <a:t> </a:t>
            </a:r>
          </a:p>
          <a:p>
            <a:r>
              <a:rPr lang="tr-TR" sz="2400" dirty="0"/>
              <a:t>SWNT: </a:t>
            </a:r>
            <a:r>
              <a:rPr lang="tr-TR" sz="2400" dirty="0" err="1"/>
              <a:t>Single</a:t>
            </a:r>
            <a:r>
              <a:rPr lang="tr-TR" sz="2400" dirty="0"/>
              <a:t> Wall </a:t>
            </a:r>
            <a:r>
              <a:rPr lang="tr-TR" sz="2400" dirty="0" err="1"/>
              <a:t>Nano</a:t>
            </a:r>
            <a:r>
              <a:rPr lang="tr-TR" sz="2400" dirty="0"/>
              <a:t> </a:t>
            </a:r>
            <a:r>
              <a:rPr lang="tr-TR" sz="2400" dirty="0" err="1"/>
              <a:t>Tube</a:t>
            </a:r>
            <a:endParaRPr lang="tr-TR" sz="2400" dirty="0"/>
          </a:p>
        </p:txBody>
      </p:sp>
      <p:sp>
        <p:nvSpPr>
          <p:cNvPr id="3" name="Veri Yer Tutucusu 2"/>
          <p:cNvSpPr>
            <a:spLocks noGrp="1"/>
          </p:cNvSpPr>
          <p:nvPr>
            <p:ph type="dt" sz="half" idx="10"/>
          </p:nvPr>
        </p:nvSpPr>
        <p:spPr/>
        <p:txBody>
          <a:bodyPr/>
          <a:lstStyle/>
          <a:p>
            <a:fld id="{AF028AE7-C617-4772-899B-A3B8F334A991}" type="datetime1">
              <a:rPr lang="tr-TR" smtClean="0"/>
              <a:t>11.5.2021</a:t>
            </a:fld>
            <a:endParaRPr lang="tr-TR"/>
          </a:p>
        </p:txBody>
      </p:sp>
      <p:sp>
        <p:nvSpPr>
          <p:cNvPr id="4" name="Altbilgi Yer Tutucusu 3"/>
          <p:cNvSpPr>
            <a:spLocks noGrp="1"/>
          </p:cNvSpPr>
          <p:nvPr>
            <p:ph type="ftr" sz="quarter" idx="11"/>
          </p:nvPr>
        </p:nvSpPr>
        <p:spPr/>
        <p:txBody>
          <a:bodyPr/>
          <a:lstStyle/>
          <a:p>
            <a:r>
              <a:rPr lang="tr-TR" smtClean="0"/>
              <a:t>AÜ Fen Fakültesi Doç Dr Nurcan Acar</a:t>
            </a:r>
            <a:endParaRPr lang="tr-TR"/>
          </a:p>
        </p:txBody>
      </p:sp>
    </p:spTree>
    <p:extLst>
      <p:ext uri="{BB962C8B-B14F-4D97-AF65-F5344CB8AC3E}">
        <p14:creationId xmlns:p14="http://schemas.microsoft.com/office/powerpoint/2010/main" val="3374770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241506"/>
            <a:ext cx="11982203" cy="5638718"/>
          </a:xfrm>
          <a:prstGeom prst="rect">
            <a:avLst/>
          </a:prstGeom>
        </p:spPr>
      </p:pic>
      <p:sp>
        <p:nvSpPr>
          <p:cNvPr id="3" name="Dikdörtgen 2"/>
          <p:cNvSpPr/>
          <p:nvPr/>
        </p:nvSpPr>
        <p:spPr>
          <a:xfrm>
            <a:off x="3055105" y="6094412"/>
            <a:ext cx="5871992" cy="369332"/>
          </a:xfrm>
          <a:prstGeom prst="rect">
            <a:avLst/>
          </a:prstGeom>
        </p:spPr>
        <p:txBody>
          <a:bodyPr wrap="none">
            <a:spAutoFit/>
          </a:bodyPr>
          <a:lstStyle/>
          <a:p>
            <a:r>
              <a:rPr lang="tr-TR" dirty="0" err="1"/>
              <a:t>Nanotıpta</a:t>
            </a:r>
            <a:r>
              <a:rPr lang="tr-TR" dirty="0"/>
              <a:t> karşılaşılan bazı parçacıkların ve maddelerin ölçeği</a:t>
            </a:r>
          </a:p>
        </p:txBody>
      </p:sp>
      <p:sp>
        <p:nvSpPr>
          <p:cNvPr id="4" name="Veri Yer Tutucusu 3"/>
          <p:cNvSpPr>
            <a:spLocks noGrp="1"/>
          </p:cNvSpPr>
          <p:nvPr>
            <p:ph type="dt" sz="half" idx="10"/>
          </p:nvPr>
        </p:nvSpPr>
        <p:spPr/>
        <p:txBody>
          <a:bodyPr/>
          <a:lstStyle/>
          <a:p>
            <a:fld id="{EE461F69-69AB-4F91-8AA2-4393A84A9645}" type="datetime1">
              <a:rPr lang="tr-TR" smtClean="0"/>
              <a:t>11.5.2021</a:t>
            </a:fld>
            <a:endParaRPr lang="tr-TR"/>
          </a:p>
        </p:txBody>
      </p:sp>
      <p:sp>
        <p:nvSpPr>
          <p:cNvPr id="5" name="Altbilgi Yer Tutucusu 4"/>
          <p:cNvSpPr>
            <a:spLocks noGrp="1"/>
          </p:cNvSpPr>
          <p:nvPr>
            <p:ph type="ftr" sz="quarter" idx="11"/>
          </p:nvPr>
        </p:nvSpPr>
        <p:spPr/>
        <p:txBody>
          <a:bodyPr/>
          <a:lstStyle/>
          <a:p>
            <a:r>
              <a:rPr lang="tr-TR" smtClean="0"/>
              <a:t>AÜ Fen Fakültesi Doç Dr Nurcan Acar</a:t>
            </a:r>
            <a:endParaRPr lang="tr-TR"/>
          </a:p>
        </p:txBody>
      </p:sp>
    </p:spTree>
    <p:extLst>
      <p:ext uri="{BB962C8B-B14F-4D97-AF65-F5344CB8AC3E}">
        <p14:creationId xmlns:p14="http://schemas.microsoft.com/office/powerpoint/2010/main" val="2556373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413164" y="1441104"/>
            <a:ext cx="8016957" cy="5271424"/>
          </a:xfrm>
          <a:prstGeom prst="rect">
            <a:avLst/>
          </a:prstGeom>
        </p:spPr>
      </p:pic>
      <p:sp>
        <p:nvSpPr>
          <p:cNvPr id="4" name="Metin kutusu 3"/>
          <p:cNvSpPr txBox="1"/>
          <p:nvPr/>
        </p:nvSpPr>
        <p:spPr>
          <a:xfrm>
            <a:off x="1045029" y="676894"/>
            <a:ext cx="10563020" cy="369332"/>
          </a:xfrm>
          <a:prstGeom prst="rect">
            <a:avLst/>
          </a:prstGeom>
          <a:noFill/>
        </p:spPr>
        <p:txBody>
          <a:bodyPr wrap="none" rtlCol="0">
            <a:spAutoFit/>
          </a:bodyPr>
          <a:lstStyle/>
          <a:p>
            <a:r>
              <a:rPr lang="tr-TR" dirty="0" smtClean="0"/>
              <a:t>Daha açık bir şekilde bazı materyallerin boyutları ve nasıl görünür  oldukları Ancak cihazlarla görünebilir ölçekler</a:t>
            </a:r>
            <a:endParaRPr lang="tr-TR" dirty="0"/>
          </a:p>
        </p:txBody>
      </p:sp>
      <p:sp>
        <p:nvSpPr>
          <p:cNvPr id="5" name="Veri Yer Tutucusu 4"/>
          <p:cNvSpPr>
            <a:spLocks noGrp="1"/>
          </p:cNvSpPr>
          <p:nvPr>
            <p:ph type="dt" sz="half" idx="10"/>
          </p:nvPr>
        </p:nvSpPr>
        <p:spPr/>
        <p:txBody>
          <a:bodyPr/>
          <a:lstStyle/>
          <a:p>
            <a:fld id="{4C6A6CB0-95ED-4481-9ED7-E9B297A42D58}" type="datetime1">
              <a:rPr lang="tr-TR" smtClean="0"/>
              <a:t>11.5.2021</a:t>
            </a:fld>
            <a:endParaRPr lang="tr-TR"/>
          </a:p>
        </p:txBody>
      </p:sp>
      <p:sp>
        <p:nvSpPr>
          <p:cNvPr id="6" name="Altbilgi Yer Tutucusu 5"/>
          <p:cNvSpPr>
            <a:spLocks noGrp="1"/>
          </p:cNvSpPr>
          <p:nvPr>
            <p:ph type="ftr" sz="quarter" idx="11"/>
          </p:nvPr>
        </p:nvSpPr>
        <p:spPr/>
        <p:txBody>
          <a:bodyPr/>
          <a:lstStyle/>
          <a:p>
            <a:r>
              <a:rPr lang="tr-TR" smtClean="0"/>
              <a:t>AÜ Fen Fakültesi Doç Dr Nurcan Acar</a:t>
            </a:r>
            <a:endParaRPr lang="tr-TR"/>
          </a:p>
        </p:txBody>
      </p:sp>
    </p:spTree>
    <p:extLst>
      <p:ext uri="{BB962C8B-B14F-4D97-AF65-F5344CB8AC3E}">
        <p14:creationId xmlns:p14="http://schemas.microsoft.com/office/powerpoint/2010/main" val="3904432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45849" y="595068"/>
            <a:ext cx="1395318" cy="461665"/>
          </a:xfrm>
          <a:prstGeom prst="rect">
            <a:avLst/>
          </a:prstGeom>
          <a:noFill/>
        </p:spPr>
        <p:txBody>
          <a:bodyPr wrap="none" rtlCol="0">
            <a:spAutoFit/>
          </a:bodyPr>
          <a:lstStyle/>
          <a:p>
            <a:r>
              <a:rPr lang="tr-TR" sz="2400" dirty="0" smtClean="0"/>
              <a:t>Kaynaklar</a:t>
            </a:r>
            <a:endParaRPr lang="tr-TR" sz="2400" dirty="0"/>
          </a:p>
        </p:txBody>
      </p:sp>
      <p:sp>
        <p:nvSpPr>
          <p:cNvPr id="5" name="Dikdörtgen 4"/>
          <p:cNvSpPr/>
          <p:nvPr/>
        </p:nvSpPr>
        <p:spPr>
          <a:xfrm>
            <a:off x="435429" y="1678012"/>
            <a:ext cx="10365273" cy="1938992"/>
          </a:xfrm>
          <a:prstGeom prst="rect">
            <a:avLst/>
          </a:prstGeom>
        </p:spPr>
        <p:txBody>
          <a:bodyPr wrap="none">
            <a:spAutoFit/>
          </a:bodyPr>
          <a:lstStyle/>
          <a:p>
            <a:r>
              <a:rPr lang="tr-TR" sz="2400" dirty="0" smtClean="0"/>
              <a:t>1 Zülfü </a:t>
            </a:r>
            <a:r>
              <a:rPr lang="tr-TR" sz="2400" dirty="0" err="1" smtClean="0"/>
              <a:t>Tüylek</a:t>
            </a:r>
            <a:r>
              <a:rPr lang="tr-TR" sz="2400" dirty="0" smtClean="0"/>
              <a:t> ,Nanotıp </a:t>
            </a:r>
            <a:r>
              <a:rPr lang="tr-TR" sz="2400" dirty="0"/>
              <a:t>Alanında Kullanılan Sistemler, Arşiv Kaynak Tarama </a:t>
            </a:r>
            <a:r>
              <a:rPr lang="tr-TR" sz="2400" dirty="0" smtClean="0"/>
              <a:t>Dergisi</a:t>
            </a:r>
          </a:p>
          <a:p>
            <a:r>
              <a:rPr lang="tr-TR" sz="2400" dirty="0" err="1" smtClean="0"/>
              <a:t>Archives</a:t>
            </a:r>
            <a:r>
              <a:rPr lang="tr-TR" sz="2400" dirty="0" smtClean="0"/>
              <a:t> </a:t>
            </a:r>
            <a:r>
              <a:rPr lang="tr-TR" sz="2400" dirty="0" err="1"/>
              <a:t>Medical</a:t>
            </a:r>
            <a:r>
              <a:rPr lang="tr-TR" sz="2400" dirty="0"/>
              <a:t> </a:t>
            </a:r>
            <a:r>
              <a:rPr lang="tr-TR" sz="2400" dirty="0" err="1"/>
              <a:t>Review</a:t>
            </a:r>
            <a:r>
              <a:rPr lang="tr-TR" sz="2400" dirty="0"/>
              <a:t> </a:t>
            </a:r>
            <a:r>
              <a:rPr lang="tr-TR" sz="2400" dirty="0" err="1"/>
              <a:t>Journal</a:t>
            </a:r>
            <a:r>
              <a:rPr lang="tr-TR" sz="2400" dirty="0"/>
              <a:t>    </a:t>
            </a:r>
            <a:r>
              <a:rPr lang="tr-TR" sz="2400" dirty="0" smtClean="0"/>
              <a:t>2019;28(2</a:t>
            </a:r>
            <a:r>
              <a:rPr lang="tr-TR" sz="2400" dirty="0"/>
              <a:t>):119-129 </a:t>
            </a:r>
            <a:r>
              <a:rPr lang="tr-TR" sz="2400" dirty="0" smtClean="0"/>
              <a:t>doi:10.17827/aktd.412772</a:t>
            </a:r>
          </a:p>
          <a:p>
            <a:endParaRPr lang="tr-TR" sz="2400" dirty="0"/>
          </a:p>
          <a:p>
            <a:r>
              <a:rPr lang="tr-TR" sz="2400" dirty="0"/>
              <a:t> </a:t>
            </a:r>
            <a:r>
              <a:rPr lang="tr-TR" sz="2400" dirty="0" smtClean="0"/>
              <a:t>2 Çetin </a:t>
            </a:r>
            <a:r>
              <a:rPr lang="tr-TR" sz="2400" dirty="0" err="1"/>
              <a:t>Kocaefe</a:t>
            </a:r>
            <a:r>
              <a:rPr lang="tr-TR" sz="2400" dirty="0"/>
              <a:t> NANOTIP: </a:t>
            </a:r>
            <a:r>
              <a:rPr lang="tr-TR" sz="2400" dirty="0" err="1"/>
              <a:t>yaflam</a:t>
            </a:r>
            <a:r>
              <a:rPr lang="tr-TR" sz="2400" dirty="0"/>
              <a:t> </a:t>
            </a:r>
            <a:r>
              <a:rPr lang="tr-TR" sz="2400" dirty="0" err="1" smtClean="0"/>
              <a:t>bilimlerindenanoteknoloji</a:t>
            </a:r>
            <a:r>
              <a:rPr lang="tr-TR" sz="2400" dirty="0" smtClean="0"/>
              <a:t> </a:t>
            </a:r>
            <a:r>
              <a:rPr lang="tr-TR" sz="2400" dirty="0"/>
              <a:t>uygulamalar›</a:t>
            </a:r>
          </a:p>
          <a:p>
            <a:r>
              <a:rPr lang="tr-TR" sz="2400" dirty="0" smtClean="0"/>
              <a:t>Hacettepe </a:t>
            </a:r>
            <a:r>
              <a:rPr lang="tr-TR" sz="2400" dirty="0" err="1"/>
              <a:t>T›p</a:t>
            </a:r>
            <a:r>
              <a:rPr lang="tr-TR" sz="2400" dirty="0"/>
              <a:t> Dergisi 2007; 38:33-38</a:t>
            </a:r>
          </a:p>
        </p:txBody>
      </p:sp>
      <p:sp>
        <p:nvSpPr>
          <p:cNvPr id="6" name="Veri Yer Tutucusu 5"/>
          <p:cNvSpPr>
            <a:spLocks noGrp="1"/>
          </p:cNvSpPr>
          <p:nvPr>
            <p:ph type="dt" sz="half" idx="10"/>
          </p:nvPr>
        </p:nvSpPr>
        <p:spPr/>
        <p:txBody>
          <a:bodyPr/>
          <a:lstStyle/>
          <a:p>
            <a:fld id="{7B498773-0C72-4DD6-B58D-92D86B8BE759}" type="datetime1">
              <a:rPr lang="tr-TR" smtClean="0"/>
              <a:t>11.5.2021</a:t>
            </a:fld>
            <a:endParaRPr lang="tr-TR"/>
          </a:p>
        </p:txBody>
      </p:sp>
      <p:sp>
        <p:nvSpPr>
          <p:cNvPr id="7" name="Altbilgi Yer Tutucusu 6"/>
          <p:cNvSpPr>
            <a:spLocks noGrp="1"/>
          </p:cNvSpPr>
          <p:nvPr>
            <p:ph type="ftr" sz="quarter" idx="11"/>
          </p:nvPr>
        </p:nvSpPr>
        <p:spPr/>
        <p:txBody>
          <a:bodyPr/>
          <a:lstStyle/>
          <a:p>
            <a:r>
              <a:rPr lang="tr-TR" smtClean="0"/>
              <a:t>AÜ Fen Fakültesi Doç Dr Nurcan Acar</a:t>
            </a:r>
            <a:endParaRPr lang="tr-TR"/>
          </a:p>
        </p:txBody>
      </p:sp>
    </p:spTree>
    <p:extLst>
      <p:ext uri="{BB962C8B-B14F-4D97-AF65-F5344CB8AC3E}">
        <p14:creationId xmlns:p14="http://schemas.microsoft.com/office/powerpoint/2010/main" val="710033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910</TotalTime>
  <Words>1613</Words>
  <Application>Microsoft Office PowerPoint</Application>
  <PresentationFormat>Geniş ekran</PresentationFormat>
  <Paragraphs>104</Paragraphs>
  <Slides>16</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16</vt:i4>
      </vt:variant>
    </vt:vector>
  </HeadingPairs>
  <TitlesOfParts>
    <vt:vector size="21" baseType="lpstr">
      <vt:lpstr>Arial</vt:lpstr>
      <vt:lpstr>Calibri</vt:lpstr>
      <vt:lpstr>Calibri Light</vt:lpstr>
      <vt:lpstr>Cambria Math</vt:lpstr>
      <vt:lpstr>Office Teması</vt:lpstr>
      <vt:lpstr>Nanotıp</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Nanotıp</dc:title>
  <dc:creator>nuracar54@outlook.com</dc:creator>
  <cp:lastModifiedBy>nuracar54@outlook.com</cp:lastModifiedBy>
  <cp:revision>37</cp:revision>
  <dcterms:created xsi:type="dcterms:W3CDTF">2020-05-11T21:27:40Z</dcterms:created>
  <dcterms:modified xsi:type="dcterms:W3CDTF">2021-05-11T05:37:53Z</dcterms:modified>
</cp:coreProperties>
</file>