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84" r:id="rId2"/>
    <p:sldId id="286" r:id="rId3"/>
    <p:sldId id="310" r:id="rId4"/>
    <p:sldId id="307" r:id="rId5"/>
    <p:sldId id="308" r:id="rId6"/>
    <p:sldId id="30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55" autoAdjust="0"/>
    <p:restoredTop sz="94660"/>
  </p:normalViewPr>
  <p:slideViewPr>
    <p:cSldViewPr>
      <p:cViewPr varScale="1">
        <p:scale>
          <a:sx n="87" d="100"/>
          <a:sy n="87" d="100"/>
        </p:scale>
        <p:origin x="106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43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95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78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6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20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40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9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6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00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49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57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8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Türkiye’de Yerel Yönetimlerin Sorunları</a:t>
            </a:r>
            <a:br>
              <a:rPr lang="tr-TR" b="1" dirty="0" smtClean="0"/>
            </a:br>
            <a:r>
              <a:rPr lang="tr-TR" b="1" dirty="0"/>
              <a:t>(</a:t>
            </a:r>
            <a:r>
              <a:rPr lang="tr-TR" b="1" dirty="0" smtClean="0"/>
              <a:t>XIV. </a:t>
            </a:r>
            <a:r>
              <a:rPr lang="tr-TR" b="1" dirty="0"/>
              <a:t>Hafta)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Türkiye’de yerel yönetimlerin başlıca sorunları:</a:t>
            </a:r>
          </a:p>
          <a:p>
            <a:r>
              <a:rPr lang="tr-TR" dirty="0" smtClean="0"/>
              <a:t>Yerel özerklik</a:t>
            </a:r>
          </a:p>
          <a:p>
            <a:r>
              <a:rPr lang="tr-TR" dirty="0" smtClean="0"/>
              <a:t>Yerel demokrasi</a:t>
            </a:r>
          </a:p>
          <a:p>
            <a:r>
              <a:rPr lang="tr-TR" dirty="0" smtClean="0"/>
              <a:t>Hizmet sunumunda etkinlik ve verimlilik</a:t>
            </a:r>
          </a:p>
          <a:p>
            <a:r>
              <a:rPr lang="tr-TR" dirty="0" smtClean="0"/>
              <a:t>Şeffaflık ve hesap verebilirlik</a:t>
            </a:r>
          </a:p>
          <a:p>
            <a:r>
              <a:rPr lang="tr-TR" dirty="0" smtClean="0"/>
              <a:t>Gelir yetersizliği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844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 Sunuşları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Toplumcu Belediyecilik </a:t>
            </a:r>
          </a:p>
          <a:p>
            <a:r>
              <a:rPr lang="tr-TR" dirty="0" smtClean="0"/>
              <a:t>Yönetişim </a:t>
            </a:r>
            <a:endParaRPr lang="tr-TR" dirty="0" smtClean="0"/>
          </a:p>
          <a:p>
            <a:r>
              <a:rPr lang="tr-TR" dirty="0" smtClean="0"/>
              <a:t>Yerel </a:t>
            </a:r>
            <a:r>
              <a:rPr lang="tr-TR" dirty="0" smtClean="0"/>
              <a:t>Yönetim Bakanlığı </a:t>
            </a:r>
          </a:p>
          <a:p>
            <a:r>
              <a:rPr lang="tr-TR" dirty="0" smtClean="0"/>
              <a:t>Paris Komünü </a:t>
            </a:r>
            <a:endParaRPr lang="tr-TR" dirty="0"/>
          </a:p>
          <a:p>
            <a:r>
              <a:rPr lang="tr-TR" dirty="0" smtClean="0"/>
              <a:t>Yerel </a:t>
            </a:r>
            <a:r>
              <a:rPr lang="tr-TR" dirty="0" smtClean="0"/>
              <a:t>Demokrasi </a:t>
            </a:r>
            <a:endParaRPr lang="tr-TR" dirty="0" smtClean="0"/>
          </a:p>
          <a:p>
            <a:r>
              <a:rPr lang="tr-TR" dirty="0" smtClean="0"/>
              <a:t>Sosyal Belediyecilik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847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1" dirty="0"/>
              <a:t>ZORUNLU OKUMA LİSTESİ:</a:t>
            </a:r>
            <a:endParaRPr lang="tr-TR" dirty="0"/>
          </a:p>
          <a:p>
            <a:pPr lvl="0"/>
            <a:r>
              <a:rPr lang="tr-TR" dirty="0"/>
              <a:t>Ruşen KELEŞ,</a:t>
            </a:r>
            <a:r>
              <a:rPr lang="tr-TR" b="1" dirty="0"/>
              <a:t> Yerinden Yönetim ve Siyaset</a:t>
            </a:r>
            <a:r>
              <a:rPr lang="tr-TR" dirty="0"/>
              <a:t>, İstanbul, Cem Yayınevi, 2016 (İlgili Bölümler)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Ruşen KELEŞ, Ayşegül MENGİ, </a:t>
            </a:r>
            <a:r>
              <a:rPr lang="tr-TR" b="1" dirty="0"/>
              <a:t>Avrupa Birliği’nin Bölge Politikaları</a:t>
            </a:r>
            <a:r>
              <a:rPr lang="tr-TR" dirty="0"/>
              <a:t>, İstanbul, Cem Yayınevi, 2013. (İlgili Bölümler)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Ruşen KELEŞ, Ayşegül MENGİ, </a:t>
            </a:r>
            <a:r>
              <a:rPr lang="tr-TR" b="1" dirty="0"/>
              <a:t>Kent Hukuku</a:t>
            </a:r>
            <a:r>
              <a:rPr lang="tr-TR" dirty="0"/>
              <a:t>, Ankara, İmge Kitabevi, 2017 (İlgili Bölümler)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Ruşen KELEŞ, “Küreselleşme ve Yerel Yönetimler”, </a:t>
            </a:r>
            <a:r>
              <a:rPr lang="tr-TR" b="1" dirty="0"/>
              <a:t>Cevat Geray’a Armağan</a:t>
            </a:r>
            <a:r>
              <a:rPr lang="tr-TR" dirty="0"/>
              <a:t>, Ankara, Mülkiyeliler Birliği Yayını, 2001, s. 563-574.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Ruşen KELEŞ, “Yerel Yönetimler Özerklik Şartı’nın Temel İlkeleri Geliştirilirken”, </a:t>
            </a:r>
            <a:r>
              <a:rPr lang="tr-TR" b="1" dirty="0"/>
              <a:t>Prof. Dr. Kurthan Fişek İçin Yönetim Üzerine</a:t>
            </a:r>
            <a:r>
              <a:rPr lang="tr-TR" dirty="0"/>
              <a:t>, İpek ÖZKAL SAYAN (Ed.), Ankara, AÜ. SBF, 2010, s. 321-328.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Ruşen KELEŞ ve Ayşegül MENGİ, “Dünya Yerel Yönetimler Özerklik Şartına Doğru”, </a:t>
            </a:r>
            <a:r>
              <a:rPr lang="tr-TR" b="1" dirty="0"/>
              <a:t>Çağdaş Yerel Yönetimler Dergisi,</a:t>
            </a:r>
            <a:r>
              <a:rPr lang="tr-TR" dirty="0"/>
              <a:t> Cilt 11, Sayı 4, Ekim, 2002, s. 6–25.</a:t>
            </a:r>
          </a:p>
          <a:p>
            <a:r>
              <a:rPr lang="tr-TR" i="1" dirty="0"/>
              <a:t> </a:t>
            </a:r>
            <a:endParaRPr lang="tr-TR" dirty="0"/>
          </a:p>
          <a:p>
            <a:pPr lvl="0"/>
            <a:r>
              <a:rPr lang="tr-TR" dirty="0"/>
              <a:t>Ayşegül MENGİ, Can Umut ÇİNER, “Avrupa Yerel Yönetimler Özerklik Şartı: Niteliği, Beklentiler ve Türkiye”, </a:t>
            </a:r>
            <a:r>
              <a:rPr lang="tr-TR" b="1" dirty="0"/>
              <a:t>Yerel Yönetim, Kent ve Ekoloji</a:t>
            </a:r>
            <a:r>
              <a:rPr lang="tr-TR" dirty="0"/>
              <a:t>, </a:t>
            </a:r>
            <a:r>
              <a:rPr lang="tr-TR" b="1" dirty="0"/>
              <a:t>Can Hamamcı’ya Armağan</a:t>
            </a:r>
            <a:r>
              <a:rPr lang="tr-TR" dirty="0"/>
              <a:t>, Editör: Aykut Çoban, Ankara, İmge Kitabevi, 2015, s. 89-110.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577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tr-TR" dirty="0"/>
              <a:t>Ayşegül MENGİ, “Kamu Yönetimindeki Gelişmeler, Yerel Yönetimler ve Türkiye”, </a:t>
            </a:r>
            <a:r>
              <a:rPr lang="tr-TR" b="1" dirty="0"/>
              <a:t>A.Ü. Siyasal Bilgiler Fakültesi Dergisi, Prof. Dr. Cemal Mıhçıoğlu’na Armağan</a:t>
            </a:r>
            <a:r>
              <a:rPr lang="tr-TR" dirty="0"/>
              <a:t>, C. 52, No: 1-4 (Ocak-Aralık) 1997, s. 505-515.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Ayşegül MENGİ, “Avrupa Birliği Politikalarında Yerel Yönetimlerin Etkili Olma Yolları”, </a:t>
            </a:r>
            <a:r>
              <a:rPr lang="tr-TR" b="1" dirty="0"/>
              <a:t>“Avrupa Birliği ve Yerel Yönetimler” Uluslararası Seminer</a:t>
            </a:r>
            <a:r>
              <a:rPr lang="tr-TR" dirty="0"/>
              <a:t>, 27-30 Mart 2003, Türkiye Belediyeler Birliği ve Hollanda Belediyeler Derneği, Silivri-İstanbul, s. 118-126.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Ayşegül MENGİ, “Yerinden Yönetim: Avrupa Birliği’nde Bölgeler Ulus-Devlete Karşı mı?”, </a:t>
            </a:r>
            <a:r>
              <a:rPr lang="tr-TR" b="1" dirty="0"/>
              <a:t>Mülkiye</a:t>
            </a:r>
            <a:r>
              <a:rPr lang="tr-TR" dirty="0"/>
              <a:t>, C. XXVIII, Sayı. 245 (Kış 2004), s. 47-57. 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Ayşegül MENGİ, “Avrupa Birliği’ne Uyum Sürecinde Yerel Yönetimlerle İlgili Düzenlemeler”, </a:t>
            </a:r>
            <a:r>
              <a:rPr lang="tr-TR" b="1" dirty="0"/>
              <a:t>Ruşen Keleş’e Armağan, Yerellik ve Politika: Küreselleşme Sürecinde Yerel Demokrasi</a:t>
            </a:r>
            <a:r>
              <a:rPr lang="tr-TR" dirty="0"/>
              <a:t>, (Ed.) Ayşegül MENGİ, Ankara, İmge Kitabevi, 2007, s. 101- 116.</a:t>
            </a:r>
          </a:p>
          <a:p>
            <a:pPr lvl="0"/>
            <a:r>
              <a:rPr lang="tr-TR" dirty="0"/>
              <a:t>Ayşegül MENGİ, “Freiherr vom Stein’ın Modern Kent Yönetimi Anlayışının Gelişimine Katkısı ve 1808 Prusya Kentler Şartı”, </a:t>
            </a:r>
            <a:r>
              <a:rPr lang="tr-TR" b="1" dirty="0"/>
              <a:t>Ankara Üniversitesi Siyasal Bilgiler Fakültesi Dergisi</a:t>
            </a:r>
            <a:r>
              <a:rPr lang="tr-TR" dirty="0"/>
              <a:t>, 58/2 (Nisan-Haziran 2003), s. 117-132.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254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/>
              <a:t>Cevat GERAY, “Büyükşehir Belediyelerine İlişkin 6360 Sayılı Yasanın Kısa Bir Değerlendirmesi”, </a:t>
            </a:r>
            <a:r>
              <a:rPr lang="tr-TR" b="1" dirty="0"/>
              <a:t>Yerel Yönetim, Kent ve Ekoloji</a:t>
            </a:r>
            <a:r>
              <a:rPr lang="tr-TR" dirty="0"/>
              <a:t>, </a:t>
            </a:r>
            <a:r>
              <a:rPr lang="tr-TR" b="1" dirty="0"/>
              <a:t>Can Hamamcı’ya Armağan</a:t>
            </a:r>
            <a:r>
              <a:rPr lang="tr-TR" dirty="0"/>
              <a:t>, Editör: Aykut Çoban, Ankara, İmge Kitabevi, 2015, s. 57-64.</a:t>
            </a:r>
          </a:p>
          <a:p>
            <a:pPr lvl="0"/>
            <a:r>
              <a:rPr lang="tr-TR" dirty="0" smtClean="0"/>
              <a:t>Fazıl </a:t>
            </a:r>
            <a:r>
              <a:rPr lang="tr-TR" dirty="0"/>
              <a:t>SAĞLAM, “Yerel Yönetimleri Düzenleyen Yeni Yasalara İlişkin Anayasa Mahkemesi Kararları’nda Göze Çarpan Sorunlar”, </a:t>
            </a:r>
            <a:r>
              <a:rPr lang="tr-TR" b="1" dirty="0"/>
              <a:t>Yerel Yönetim, Kent ve Ekoloji</a:t>
            </a:r>
            <a:r>
              <a:rPr lang="tr-TR" dirty="0"/>
              <a:t>, </a:t>
            </a:r>
            <a:r>
              <a:rPr lang="tr-TR" b="1" dirty="0"/>
              <a:t>Can Hamamcı’ya Armağan</a:t>
            </a:r>
            <a:r>
              <a:rPr lang="tr-TR" dirty="0"/>
              <a:t>, Editör: Aykut Çoban, Ankara, İmge Kitabevi, 2015, s. 65-88. </a:t>
            </a:r>
          </a:p>
          <a:p>
            <a:pPr lvl="0"/>
            <a:r>
              <a:rPr lang="tr-TR" dirty="0"/>
              <a:t>Ozan ZENGİN, “Kavramlar Üzerinden Yerel Özerkliği Tartışmak”, </a:t>
            </a:r>
            <a:r>
              <a:rPr lang="tr-TR" b="1" dirty="0"/>
              <a:t>Kentsel Politikalar</a:t>
            </a:r>
            <a:r>
              <a:rPr lang="tr-TR" dirty="0"/>
              <a:t>, Ayşegül MENGİ, Deniz İŞÇİOĞLU (Ed.), Ankara, Palme Yayıncılık, 2018, s. 662-675.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011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/>
              <a:t>YARDIMCI KAYNAKLAR:</a:t>
            </a:r>
            <a:endParaRPr lang="tr-TR" dirty="0"/>
          </a:p>
          <a:p>
            <a:pPr lvl="0"/>
            <a:r>
              <a:rPr lang="tr-TR" dirty="0"/>
              <a:t>Ruşen KELEŞ, </a:t>
            </a:r>
            <a:r>
              <a:rPr lang="tr-TR" b="1" dirty="0"/>
              <a:t>Kent, Kentsel Siyaset ve Çevre Yazıları (1993-2014)</a:t>
            </a:r>
            <a:r>
              <a:rPr lang="tr-TR" dirty="0"/>
              <a:t>, İstanbul, Arkeoloji ve Sanat Yayınları, 2015. (İlgili Bölümler)</a:t>
            </a:r>
          </a:p>
          <a:p>
            <a:pPr lvl="0"/>
            <a:r>
              <a:rPr lang="tr-TR" dirty="0"/>
              <a:t>Ruşen KELEŞ, “Küreselleşmenin Etkisinde Ulusal, Bölgesel ve Yerel Kimlikler”, </a:t>
            </a:r>
            <a:r>
              <a:rPr lang="tr-TR" b="1" dirty="0"/>
              <a:t>Yerel Yönetim, Kent ve Ekoloji</a:t>
            </a:r>
            <a:r>
              <a:rPr lang="tr-TR" dirty="0"/>
              <a:t>, </a:t>
            </a:r>
            <a:r>
              <a:rPr lang="tr-TR" b="1" dirty="0"/>
              <a:t>Can Hamamcı’ya Armağan</a:t>
            </a:r>
            <a:r>
              <a:rPr lang="tr-TR" dirty="0"/>
              <a:t>, Editör: Aykut Çoban, Ankara, İmge Kitabevi, 2015, s. 39-56.</a:t>
            </a:r>
          </a:p>
          <a:p>
            <a:pPr lvl="0"/>
            <a:r>
              <a:rPr lang="tr-TR" dirty="0"/>
              <a:t>Türkiye Belediyeler Birliği,</a:t>
            </a:r>
            <a:r>
              <a:rPr lang="tr-TR" b="1" dirty="0"/>
              <a:t> Merkezi Yönetim- Yerel Yönetim İlişkileri: Özerklik</a:t>
            </a:r>
            <a:r>
              <a:rPr lang="tr-TR" dirty="0"/>
              <a:t>, Beşinci Ulusal Yerel Yönetimler Sempozyumu Bildiriler Kitabı, , Ankara, 2013. (Türkiye Belediyeler Birliği’nden ücretsiz edinilebilir. Adres: Tunus Cad. No:12 Kavaklıdere/ANKARA)</a:t>
            </a:r>
          </a:p>
          <a:p>
            <a:pPr lvl="0"/>
            <a:r>
              <a:rPr lang="tr-TR" dirty="0"/>
              <a:t>Atilla NALBANT, </a:t>
            </a:r>
            <a:r>
              <a:rPr lang="tr-TR" b="1" dirty="0"/>
              <a:t>Üniter Devlet-Bölgeselleşmeden Küreselleşmeye,</a:t>
            </a:r>
            <a:r>
              <a:rPr lang="tr-TR" dirty="0"/>
              <a:t> İstanbul, On İki Levha Yayıncılık, 2012.</a:t>
            </a:r>
          </a:p>
          <a:p>
            <a:pPr lvl="0"/>
            <a:r>
              <a:rPr lang="tr-TR" dirty="0"/>
              <a:t>Oktay UYGUN</a:t>
            </a:r>
            <a:r>
              <a:rPr lang="tr-TR" i="1" dirty="0"/>
              <a:t>, </a:t>
            </a:r>
            <a:r>
              <a:rPr lang="tr-TR" b="1" dirty="0"/>
              <a:t>Federal Devlet, Temel İlkeleri, Başlıca Kurumları ve Türkiye’de Uygulanabilirliği</a:t>
            </a:r>
            <a:r>
              <a:rPr lang="tr-TR" dirty="0"/>
              <a:t>, 3. Baskı, On İki Levha Yayınları, 2007.</a:t>
            </a:r>
          </a:p>
          <a:p>
            <a:pPr lvl="0"/>
            <a:r>
              <a:rPr lang="tr-TR" dirty="0"/>
              <a:t>Henri PIRENNE, </a:t>
            </a:r>
            <a:r>
              <a:rPr lang="tr-TR" b="1" dirty="0"/>
              <a:t>Ortaçağ Kentleri; Kökenleri ve Ticaretin Canlanması</a:t>
            </a:r>
            <a:r>
              <a:rPr lang="tr-TR" dirty="0"/>
              <a:t>, 10. Baskı Ankara, İletişim Yayınları, 2011.</a:t>
            </a:r>
          </a:p>
          <a:p>
            <a:pPr lvl="0"/>
            <a:r>
              <a:rPr lang="tr-TR" dirty="0"/>
              <a:t>Can Umut ÇİNER, “Devlet Reformunda Yerelleşme ve Bölgeselleşme Üzerine”, </a:t>
            </a:r>
            <a:r>
              <a:rPr lang="tr-TR" b="1" dirty="0"/>
              <a:t>Memleket</a:t>
            </a:r>
            <a:r>
              <a:rPr lang="tr-TR" dirty="0"/>
              <a:t>, 2010/12, s.168-180.</a:t>
            </a:r>
          </a:p>
          <a:p>
            <a:pPr lvl="0"/>
            <a:r>
              <a:rPr lang="tr-TR" dirty="0"/>
              <a:t>Can Umut ÇİNER, “Subsidiarite İlkesi Üzerine Değinmeler”, </a:t>
            </a:r>
            <a:r>
              <a:rPr lang="tr-TR" b="1" dirty="0"/>
              <a:t>18. Yüzyıldan 21. Yüzyıla Kamu Yönetiminde Reform</a:t>
            </a:r>
            <a:r>
              <a:rPr lang="tr-TR" dirty="0"/>
              <a:t>, KAYFOR, TODAİE, Ankara, 2008, s. 367-374.</a:t>
            </a:r>
          </a:p>
          <a:p>
            <a:pPr lvl="0"/>
            <a:r>
              <a:rPr lang="tr-TR" dirty="0"/>
              <a:t>Ayşegül MENGİ, “Federal Almanya’da Yerel Yönetimler”, </a:t>
            </a:r>
            <a:r>
              <a:rPr lang="tr-TR" b="1"/>
              <a:t>Çağdaş </a:t>
            </a:r>
            <a:r>
              <a:rPr lang="tr-TR" b="1" smtClean="0"/>
              <a:t>Yerel </a:t>
            </a:r>
            <a:r>
              <a:rPr lang="tr-TR" b="1" dirty="0"/>
              <a:t>Yönetimler</a:t>
            </a:r>
            <a:r>
              <a:rPr lang="tr-TR" dirty="0"/>
              <a:t>, Cilt: 6, Sayı: 4 (Ekim 1997), s. 93-113.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60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476</Words>
  <Application>Microsoft Office PowerPoint</Application>
  <PresentationFormat>Ekran Gösterisi (4:3)</PresentationFormat>
  <Paragraphs>54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Türkiye’de Yerel Yönetimlerin Sorunları (XIV. Hafta)</vt:lpstr>
      <vt:lpstr>Öğrenci Sunuşları</vt:lpstr>
      <vt:lpstr>Kaynakça</vt:lpstr>
      <vt:lpstr>Kaynakça</vt:lpstr>
      <vt:lpstr>Kaynakça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 </dc:title>
  <dc:creator>AYSEGUL MENGI</dc:creator>
  <cp:lastModifiedBy>CAN GIRAY OZGUL</cp:lastModifiedBy>
  <cp:revision>85</cp:revision>
  <dcterms:created xsi:type="dcterms:W3CDTF">2017-11-06T08:31:13Z</dcterms:created>
  <dcterms:modified xsi:type="dcterms:W3CDTF">2017-11-28T08:23:05Z</dcterms:modified>
</cp:coreProperties>
</file>