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3" d="100"/>
          <a:sy n="93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0275B-CFB8-424B-B6A6-2EC87D38E4B1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4A4A-F5D1-4BB2-B9B5-A491967B0F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4698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0275B-CFB8-424B-B6A6-2EC87D38E4B1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4A4A-F5D1-4BB2-B9B5-A491967B0F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4320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0275B-CFB8-424B-B6A6-2EC87D38E4B1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4A4A-F5D1-4BB2-B9B5-A491967B0F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061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19274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52548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658001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01275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40309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712" y="1428736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20251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5034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1078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0275B-CFB8-424B-B6A6-2EC87D38E4B1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4A4A-F5D1-4BB2-B9B5-A491967B0F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2196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9741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02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01287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99624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35258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22" y="274639"/>
            <a:ext cx="10972799" cy="353344"/>
          </a:xfrm>
          <a:prstGeom prst="rect">
            <a:avLst/>
          </a:prstGeom>
        </p:spPr>
        <p:txBody>
          <a:bodyPr lIns="117784" tIns="58892" rIns="117784" bIns="58892">
            <a:noAutofit/>
          </a:bodyPr>
          <a:lstStyle>
            <a:lvl1pPr>
              <a:defRPr lang="tr-TR" sz="2300" b="1" kern="1200" smtClean="0">
                <a:ln w="17780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Cambria" pitchFamily="18" charset="0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0"/>
          </p:nvPr>
        </p:nvSpPr>
        <p:spPr>
          <a:xfrm>
            <a:off x="4165600" y="6354763"/>
            <a:ext cx="3860800" cy="368300"/>
          </a:xfrm>
          <a:prstGeom prst="rect">
            <a:avLst/>
          </a:prstGeom>
        </p:spPr>
        <p:txBody>
          <a:bodyPr lIns="117784" tIns="58892" rIns="117784" bIns="58892"/>
          <a:lstStyle>
            <a:lvl1pPr eaLnBrk="1" hangingPunct="1">
              <a:defRPr b="1" cap="none" spc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737600" y="6354763"/>
            <a:ext cx="2844800" cy="368300"/>
          </a:xfrm>
          <a:prstGeom prst="rect">
            <a:avLst/>
          </a:prstGeom>
        </p:spPr>
        <p:txBody>
          <a:bodyPr vert="horz" wrap="square" lIns="117784" tIns="58892" rIns="117784" bIns="5889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b="1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FB61D77-EB1D-4EDA-904C-1A53E868655B}" type="slidenum">
              <a:rPr lang="tr-TR" alt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816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0275B-CFB8-424B-B6A6-2EC87D38E4B1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4A4A-F5D1-4BB2-B9B5-A491967B0F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5705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0275B-CFB8-424B-B6A6-2EC87D38E4B1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4A4A-F5D1-4BB2-B9B5-A491967B0F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1411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0275B-CFB8-424B-B6A6-2EC87D38E4B1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4A4A-F5D1-4BB2-B9B5-A491967B0F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1683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0275B-CFB8-424B-B6A6-2EC87D38E4B1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4A4A-F5D1-4BB2-B9B5-A491967B0F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259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0275B-CFB8-424B-B6A6-2EC87D38E4B1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4A4A-F5D1-4BB2-B9B5-A491967B0F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5126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0275B-CFB8-424B-B6A6-2EC87D38E4B1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4A4A-F5D1-4BB2-B9B5-A491967B0F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8688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0275B-CFB8-424B-B6A6-2EC87D38E4B1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4A4A-F5D1-4BB2-B9B5-A491967B0F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7840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0275B-CFB8-424B-B6A6-2EC87D38E4B1}" type="datetimeFigureOut">
              <a:rPr lang="tr-TR" smtClean="0"/>
              <a:t>12.12.2019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24A4A-F5D1-4BB2-B9B5-A491967B0F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931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531284" y="107951"/>
            <a:ext cx="58420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altLang="tr-TR" sz="2400" smtClean="0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1041401" y="107951"/>
            <a:ext cx="438151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altLang="tr-TR" sz="2400" smtClean="0">
              <a:solidFill>
                <a:srgbClr val="000000"/>
              </a:solidFill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696385" y="530226"/>
            <a:ext cx="563033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altLang="tr-TR" sz="2400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1189567" y="530226"/>
            <a:ext cx="491067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altLang="tr-TR" sz="2400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43933" y="457201"/>
            <a:ext cx="747184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altLang="tr-TR" sz="2400" smtClean="0">
              <a:solidFill>
                <a:srgbClr val="00000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990600" y="1"/>
            <a:ext cx="42333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altLang="tr-TR" sz="2400" smtClean="0">
              <a:solidFill>
                <a:srgbClr val="000000"/>
              </a:solidFill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565151" y="790575"/>
            <a:ext cx="10968567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altLang="tr-TR" sz="2400" smtClean="0">
              <a:solidFill>
                <a:srgbClr val="000000"/>
              </a:solidFill>
            </a:endParaRPr>
          </a:p>
        </p:txBody>
      </p:sp>
      <p:sp>
        <p:nvSpPr>
          <p:cNvPr id="1033" name="Text Box 14"/>
          <p:cNvSpPr txBox="1">
            <a:spLocks noChangeArrowheads="1"/>
          </p:cNvSpPr>
          <p:nvPr/>
        </p:nvSpPr>
        <p:spPr bwMode="auto">
          <a:xfrm>
            <a:off x="1488018" y="333375"/>
            <a:ext cx="10272183" cy="457200"/>
          </a:xfrm>
          <a:prstGeom prst="rect">
            <a:avLst/>
          </a:prstGeom>
          <a:noFill/>
          <a:ln>
            <a:noFill/>
          </a:ln>
          <a:effectLst>
            <a:outerShdw dist="28398" dir="1593903" algn="ctr" rotWithShape="0">
              <a:schemeClr val="tx1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tr-TR" altLang="tr-TR" sz="2400" b="1" smtClean="0">
                <a:solidFill>
                  <a:srgbClr val="66CCFF"/>
                </a:solidFill>
              </a:rPr>
              <a:t>HAYVANCILIK EKONOMİSİ DERS NOTLARI</a:t>
            </a:r>
          </a:p>
        </p:txBody>
      </p:sp>
      <p:sp>
        <p:nvSpPr>
          <p:cNvPr id="1034" name="Text Box 15"/>
          <p:cNvSpPr txBox="1">
            <a:spLocks noChangeArrowheads="1"/>
          </p:cNvSpPr>
          <p:nvPr/>
        </p:nvSpPr>
        <p:spPr bwMode="auto">
          <a:xfrm>
            <a:off x="1488018" y="765175"/>
            <a:ext cx="10272183" cy="274638"/>
          </a:xfrm>
          <a:prstGeom prst="rect">
            <a:avLst/>
          </a:prstGeom>
          <a:noFill/>
          <a:ln>
            <a:noFill/>
          </a:ln>
          <a:effectLst>
            <a:outerShdw dist="28398" dir="1593903" algn="ctr" rotWithShape="0">
              <a:srgbClr val="969696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altLang="tr-TR" sz="1200" b="1" dirty="0" smtClean="0">
                <a:solidFill>
                  <a:srgbClr val="FF0000"/>
                </a:solidFill>
              </a:rPr>
              <a:t>Prof. Dr. Yılmaz ARAL</a:t>
            </a:r>
          </a:p>
        </p:txBody>
      </p:sp>
    </p:spTree>
    <p:extLst>
      <p:ext uri="{BB962C8B-B14F-4D97-AF65-F5344CB8AC3E}">
        <p14:creationId xmlns:p14="http://schemas.microsoft.com/office/powerpoint/2010/main" val="1271284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Microsoft_Word_97_-_2003_Belgesi1.doc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2568539"/>
            <a:ext cx="9027560" cy="941423"/>
          </a:xfrm>
        </p:spPr>
        <p:txBody>
          <a:bodyPr/>
          <a:lstStyle/>
          <a:p>
            <a:r>
              <a:rPr lang="tr-TR" dirty="0" smtClean="0"/>
              <a:t>CHAPTER 9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3061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ChangeArrowheads="1"/>
          </p:cNvSpPr>
          <p:nvPr/>
        </p:nvSpPr>
        <p:spPr bwMode="auto">
          <a:xfrm>
            <a:off x="1232899" y="1412876"/>
            <a:ext cx="9544692" cy="439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dirty="0" err="1" smtClean="0">
                <a:solidFill>
                  <a:srgbClr val="CC0000"/>
                </a:solidFill>
              </a:rPr>
              <a:t>Example</a:t>
            </a:r>
            <a:r>
              <a:rPr lang="tr-TR" altLang="tr-TR" sz="2400" dirty="0" smtClean="0">
                <a:solidFill>
                  <a:srgbClr val="CC0000"/>
                </a:solidFill>
              </a:rPr>
              <a:t>: </a:t>
            </a:r>
            <a:r>
              <a:rPr lang="en-US" alt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The monthly feed requirement of a livestock farm is 120 tons. The time needed for the company to renew its stock is five days. Find this </a:t>
            </a: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enterprise’s</a:t>
            </a:r>
            <a:r>
              <a:rPr lang="en-US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notice</a:t>
            </a:r>
            <a:r>
              <a:rPr lang="en-US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stock level?</a:t>
            </a:r>
            <a:r>
              <a:rPr lang="tr-TR" alt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		</a:t>
            </a:r>
            <a:endParaRPr lang="tr-TR" altLang="tr-TR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dirty="0" smtClean="0">
                <a:solidFill>
                  <a:srgbClr val="CC0000"/>
                </a:solidFill>
                <a:latin typeface="Arial" panose="020B0604020202020204" pitchFamily="34" charset="0"/>
              </a:rPr>
              <a:t>CD </a:t>
            </a:r>
            <a:r>
              <a:rPr lang="tr-TR" altLang="tr-TR" sz="2400" dirty="0">
                <a:solidFill>
                  <a:srgbClr val="CC0000"/>
                </a:solidFill>
                <a:latin typeface="Arial" panose="020B0604020202020204" pitchFamily="34" charset="0"/>
              </a:rPr>
              <a:t>= OA * CB / OB</a:t>
            </a:r>
            <a:br>
              <a:rPr lang="tr-TR" altLang="tr-TR" sz="2400" dirty="0">
                <a:solidFill>
                  <a:srgbClr val="CC0000"/>
                </a:solidFill>
                <a:latin typeface="Arial" panose="020B0604020202020204" pitchFamily="34" charset="0"/>
              </a:rPr>
            </a:br>
            <a:r>
              <a:rPr lang="tr-TR" alt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  <a:br>
              <a:rPr lang="tr-TR" altLang="tr-TR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r>
              <a:rPr lang="tr-TR" alt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		</a:t>
            </a:r>
            <a:endParaRPr lang="tr-TR" altLang="tr-TR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It</a:t>
            </a:r>
            <a:r>
              <a:rPr lang="tr-TR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means</a:t>
            </a:r>
            <a:r>
              <a:rPr lang="tr-TR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that</a:t>
            </a:r>
            <a:r>
              <a:rPr lang="tr-TR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w</a:t>
            </a:r>
            <a:r>
              <a:rPr lang="en-US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hen </a:t>
            </a:r>
            <a:r>
              <a:rPr lang="en-US" alt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the stock feed level drops to </a:t>
            </a:r>
            <a:r>
              <a:rPr lang="tr-TR" altLang="tr-TR" sz="2400" dirty="0" smtClean="0">
                <a:solidFill>
                  <a:srgbClr val="FF0000"/>
                </a:solidFill>
                <a:latin typeface="Arial" panose="020B0604020202020204" pitchFamily="34" charset="0"/>
              </a:rPr>
              <a:t>?</a:t>
            </a:r>
            <a:r>
              <a:rPr lang="en-US" altLang="tr-TR" sz="2400" dirty="0" smtClean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tr-TR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tonnes</a:t>
            </a:r>
            <a:r>
              <a:rPr lang="en-US" alt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, notify the buyer. This amount is the amount of notice stock.</a:t>
            </a:r>
            <a:r>
              <a:rPr lang="tr-TR" alt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/>
            </a:r>
            <a:br>
              <a:rPr lang="tr-TR" altLang="tr-TR" sz="2400" dirty="0">
                <a:solidFill>
                  <a:srgbClr val="000000"/>
                </a:solidFill>
                <a:latin typeface="Arial" panose="020B0604020202020204" pitchFamily="34" charset="0"/>
              </a:rPr>
            </a:br>
            <a:endParaRPr lang="tr-TR" altLang="tr-TR" sz="2400" dirty="0">
              <a:solidFill>
                <a:srgbClr val="8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231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74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2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ChangeArrowheads="1"/>
          </p:cNvSpPr>
          <p:nvPr/>
        </p:nvSpPr>
        <p:spPr bwMode="auto">
          <a:xfrm>
            <a:off x="1006867" y="1412876"/>
            <a:ext cx="10572108" cy="4700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b="1" dirty="0">
                <a:solidFill>
                  <a:srgbClr val="FF0000"/>
                </a:solidFill>
              </a:rPr>
              <a:t>b) </a:t>
            </a:r>
            <a:r>
              <a:rPr lang="tr-TR" altLang="tr-TR" sz="2400" b="1" dirty="0" err="1" smtClean="0">
                <a:solidFill>
                  <a:srgbClr val="FF0000"/>
                </a:solidFill>
              </a:rPr>
              <a:t>Safety</a:t>
            </a:r>
            <a:r>
              <a:rPr lang="tr-TR" altLang="tr-TR" sz="2400" b="1" dirty="0" smtClean="0">
                <a:solidFill>
                  <a:srgbClr val="FF0000"/>
                </a:solidFill>
              </a:rPr>
              <a:t> (</a:t>
            </a:r>
            <a:r>
              <a:rPr lang="tr-TR" altLang="tr-TR" sz="2400" b="1" dirty="0" err="1" smtClean="0">
                <a:solidFill>
                  <a:srgbClr val="FF0000"/>
                </a:solidFill>
              </a:rPr>
              <a:t>Asset</a:t>
            </a:r>
            <a:r>
              <a:rPr lang="tr-TR" altLang="tr-TR" sz="2400" b="1" dirty="0" smtClean="0">
                <a:solidFill>
                  <a:srgbClr val="FF0000"/>
                </a:solidFill>
              </a:rPr>
              <a:t>) </a:t>
            </a:r>
            <a:r>
              <a:rPr lang="tr-TR" altLang="tr-TR" sz="2400" b="1" dirty="0" err="1" smtClean="0">
                <a:solidFill>
                  <a:srgbClr val="FF0000"/>
                </a:solidFill>
              </a:rPr>
              <a:t>Stock</a:t>
            </a:r>
            <a:r>
              <a:rPr lang="tr-TR" altLang="tr-TR" sz="2400" b="1" dirty="0" smtClean="0">
                <a:solidFill>
                  <a:srgbClr val="FF0000"/>
                </a:solidFill>
              </a:rPr>
              <a:t>:</a:t>
            </a:r>
            <a:r>
              <a:rPr lang="tr-TR" altLang="tr-TR" sz="2400" b="1" dirty="0">
                <a:solidFill>
                  <a:srgbClr val="FF0000"/>
                </a:solidFill>
              </a:rPr>
              <a:t/>
            </a:r>
            <a:br>
              <a:rPr lang="tr-TR" altLang="tr-TR" sz="2400" b="1" dirty="0">
                <a:solidFill>
                  <a:srgbClr val="FF0000"/>
                </a:solidFill>
              </a:rPr>
            </a:br>
            <a:r>
              <a:rPr lang="tr-TR" altLang="tr-TR" sz="2400" b="1" dirty="0">
                <a:solidFill>
                  <a:srgbClr val="800000"/>
                </a:solidFill>
              </a:rPr>
              <a:t/>
            </a:r>
            <a:br>
              <a:rPr lang="tr-TR" altLang="tr-TR" sz="2400" b="1" dirty="0">
                <a:solidFill>
                  <a:srgbClr val="800000"/>
                </a:solidFill>
              </a:rPr>
            </a:br>
            <a:r>
              <a:rPr lang="en-US" altLang="tr-TR" sz="2400" dirty="0" smtClean="0">
                <a:solidFill>
                  <a:srgbClr val="000000"/>
                </a:solidFill>
              </a:rPr>
              <a:t>Operation </a:t>
            </a:r>
            <a:r>
              <a:rPr lang="en-US" altLang="tr-TR" sz="2400" dirty="0">
                <a:solidFill>
                  <a:srgbClr val="000000"/>
                </a:solidFill>
              </a:rPr>
              <a:t>must not touch the safety stock unless it is absolutely necessary. If it is used in production, it is the amount of safety stock that must be renewed first</a:t>
            </a:r>
            <a:r>
              <a:rPr lang="en-US" altLang="tr-TR" sz="2400" dirty="0" smtClean="0">
                <a:solidFill>
                  <a:srgbClr val="000000"/>
                </a:solidFill>
              </a:rPr>
              <a:t>.</a:t>
            </a:r>
            <a:r>
              <a:rPr lang="tr-TR" altLang="tr-TR" sz="2400" dirty="0" smtClean="0">
                <a:solidFill>
                  <a:srgbClr val="000000"/>
                </a:solidFill>
              </a:rPr>
              <a:t> </a:t>
            </a:r>
            <a:r>
              <a:rPr lang="tr-TR" altLang="tr-TR" sz="2400" dirty="0">
                <a:solidFill>
                  <a:srgbClr val="000000"/>
                </a:solidFill>
              </a:rPr>
              <a:t/>
            </a:r>
            <a:br>
              <a:rPr lang="tr-TR" altLang="tr-TR" sz="2400" dirty="0">
                <a:solidFill>
                  <a:srgbClr val="000000"/>
                </a:solidFill>
              </a:rPr>
            </a:br>
            <a:r>
              <a:rPr lang="tr-TR" altLang="tr-TR" sz="2400" dirty="0">
                <a:solidFill>
                  <a:srgbClr val="000000"/>
                </a:solidFill>
              </a:rPr>
              <a:t/>
            </a:r>
            <a:br>
              <a:rPr lang="tr-TR" altLang="tr-TR" sz="2400" dirty="0">
                <a:solidFill>
                  <a:srgbClr val="000000"/>
                </a:solidFill>
              </a:rPr>
            </a:br>
            <a:r>
              <a:rPr lang="en-US" altLang="tr-TR" sz="2400" dirty="0">
                <a:solidFill>
                  <a:srgbClr val="000000"/>
                </a:solidFill>
              </a:rPr>
              <a:t>The level of stock formed by the </a:t>
            </a:r>
            <a:r>
              <a:rPr lang="tr-TR" altLang="tr-TR" sz="2400" dirty="0" err="1" smtClean="0">
                <a:solidFill>
                  <a:srgbClr val="000000"/>
                </a:solidFill>
              </a:rPr>
              <a:t>notice</a:t>
            </a:r>
            <a:r>
              <a:rPr lang="en-US" altLang="tr-TR" sz="2400" dirty="0" smtClean="0">
                <a:solidFill>
                  <a:srgbClr val="000000"/>
                </a:solidFill>
              </a:rPr>
              <a:t> </a:t>
            </a:r>
            <a:r>
              <a:rPr lang="en-US" altLang="tr-TR" sz="2400" dirty="0">
                <a:solidFill>
                  <a:srgbClr val="000000"/>
                </a:solidFill>
              </a:rPr>
              <a:t>and safety stocks together is the minimum stock for the enterprise.</a:t>
            </a:r>
            <a:r>
              <a:rPr lang="tr-TR" altLang="tr-TR" sz="2400" dirty="0" smtClean="0">
                <a:solidFill>
                  <a:srgbClr val="000000"/>
                </a:solidFill>
              </a:rPr>
              <a:t>     </a:t>
            </a:r>
            <a:r>
              <a:rPr lang="tr-TR" altLang="tr-TR" sz="2400" dirty="0">
                <a:solidFill>
                  <a:srgbClr val="000000"/>
                </a:solidFill>
              </a:rPr>
              <a:t/>
            </a:r>
            <a:br>
              <a:rPr lang="tr-TR" altLang="tr-TR" sz="2400" dirty="0">
                <a:solidFill>
                  <a:srgbClr val="000000"/>
                </a:solidFill>
              </a:rPr>
            </a:br>
            <a:r>
              <a:rPr lang="en-US" altLang="tr-TR" sz="2400" dirty="0">
                <a:solidFill>
                  <a:srgbClr val="000000"/>
                </a:solidFill>
              </a:rPr>
              <a:t>Minimum Stock = Notice Stock + Safety Stock</a:t>
            </a:r>
            <a:endParaRPr lang="tr-TR" altLang="tr-TR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643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72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4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ChangeArrowheads="1"/>
          </p:cNvSpPr>
          <p:nvPr/>
        </p:nvSpPr>
        <p:spPr bwMode="auto">
          <a:xfrm>
            <a:off x="1150706" y="1125539"/>
            <a:ext cx="10089222" cy="518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b="1" dirty="0">
                <a:solidFill>
                  <a:srgbClr val="CC0000"/>
                </a:solidFill>
              </a:rPr>
              <a:t>c) </a:t>
            </a:r>
            <a:r>
              <a:rPr lang="en-US" altLang="tr-TR" sz="2400" b="1" dirty="0" smtClean="0">
                <a:solidFill>
                  <a:srgbClr val="CC0000"/>
                </a:solidFill>
              </a:rPr>
              <a:t>Determination of Optimum Stock and Optimum Order Quantity:</a:t>
            </a:r>
            <a:endParaRPr lang="tr-TR" altLang="tr-TR" sz="2400" b="1" dirty="0" smtClean="0">
              <a:solidFill>
                <a:srgbClr val="CC0000"/>
              </a:solidFill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b="1" dirty="0">
                <a:solidFill>
                  <a:srgbClr val="CC0000"/>
                </a:solidFill>
              </a:rPr>
              <a:t/>
            </a:r>
            <a:br>
              <a:rPr lang="tr-TR" altLang="tr-TR" sz="2400" b="1" dirty="0">
                <a:solidFill>
                  <a:srgbClr val="CC0000"/>
                </a:solidFill>
              </a:rPr>
            </a:br>
            <a:r>
              <a:rPr lang="en-US" altLang="tr-TR" sz="2400" dirty="0" smtClean="0">
                <a:solidFill>
                  <a:srgbClr val="333399"/>
                </a:solidFill>
              </a:rPr>
              <a:t>Optimum stock means the most suitable stock for a</a:t>
            </a:r>
            <a:r>
              <a:rPr lang="tr-TR" altLang="tr-TR" sz="2400" dirty="0" smtClean="0">
                <a:solidFill>
                  <a:srgbClr val="333399"/>
                </a:solidFill>
              </a:rPr>
              <a:t>n </a:t>
            </a:r>
            <a:r>
              <a:rPr lang="tr-TR" altLang="tr-TR" sz="2400" dirty="0" err="1" smtClean="0">
                <a:solidFill>
                  <a:srgbClr val="333399"/>
                </a:solidFill>
              </a:rPr>
              <a:t>enterprise</a:t>
            </a:r>
            <a:r>
              <a:rPr lang="en-US" altLang="tr-TR" sz="2400" dirty="0" smtClean="0">
                <a:solidFill>
                  <a:srgbClr val="333399"/>
                </a:solidFill>
              </a:rPr>
              <a:t>s. The most appropriate stock amount in enterprises “Optimum Stock” determination can be done in many ways.</a:t>
            </a:r>
            <a:endParaRPr lang="tr-TR" altLang="tr-TR" sz="2400" dirty="0" smtClean="0">
              <a:solidFill>
                <a:srgbClr val="333399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dirty="0">
                <a:solidFill>
                  <a:srgbClr val="333399"/>
                </a:solidFill>
              </a:rPr>
              <a:t/>
            </a:r>
            <a:br>
              <a:rPr lang="tr-TR" altLang="tr-TR" sz="2400" dirty="0">
                <a:solidFill>
                  <a:srgbClr val="333399"/>
                </a:solidFill>
              </a:rPr>
            </a:br>
            <a:r>
              <a:rPr lang="tr-TR" altLang="tr-TR" sz="2400" dirty="0">
                <a:solidFill>
                  <a:srgbClr val="333399"/>
                </a:solidFill>
              </a:rPr>
              <a:t>	</a:t>
            </a:r>
            <a:r>
              <a:rPr lang="tr-TR" altLang="tr-TR" sz="2400" dirty="0">
                <a:solidFill>
                  <a:srgbClr val="000000"/>
                </a:solidFill>
              </a:rPr>
              <a:t>1. </a:t>
            </a:r>
            <a:r>
              <a:rPr lang="tr-TR" altLang="tr-TR" sz="2400" dirty="0" err="1" smtClean="0">
                <a:solidFill>
                  <a:srgbClr val="000000"/>
                </a:solidFill>
              </a:rPr>
              <a:t>Calculation</a:t>
            </a:r>
            <a:r>
              <a:rPr lang="tr-TR" altLang="tr-TR" sz="2400" dirty="0" smtClean="0">
                <a:solidFill>
                  <a:srgbClr val="000000"/>
                </a:solidFill>
              </a:rPr>
              <a:t> </a:t>
            </a:r>
            <a:r>
              <a:rPr lang="tr-TR" altLang="tr-TR" sz="2400" dirty="0" err="1" smtClean="0">
                <a:solidFill>
                  <a:srgbClr val="000000"/>
                </a:solidFill>
              </a:rPr>
              <a:t>with</a:t>
            </a:r>
            <a:r>
              <a:rPr lang="tr-TR" altLang="tr-TR" sz="2400" dirty="0" smtClean="0">
                <a:solidFill>
                  <a:srgbClr val="000000"/>
                </a:solidFill>
              </a:rPr>
              <a:t> </a:t>
            </a:r>
            <a:r>
              <a:rPr lang="tr-TR" altLang="tr-TR" sz="2400" dirty="0" err="1" smtClean="0">
                <a:solidFill>
                  <a:srgbClr val="000000"/>
                </a:solidFill>
              </a:rPr>
              <a:t>table</a:t>
            </a:r>
            <a:r>
              <a:rPr lang="tr-TR" altLang="tr-TR" sz="2400" dirty="0">
                <a:solidFill>
                  <a:srgbClr val="000000"/>
                </a:solidFill>
              </a:rPr>
              <a:t/>
            </a:r>
            <a:br>
              <a:rPr lang="tr-TR" altLang="tr-TR" sz="2400" dirty="0">
                <a:solidFill>
                  <a:srgbClr val="000000"/>
                </a:solidFill>
              </a:rPr>
            </a:br>
            <a:r>
              <a:rPr lang="tr-TR" altLang="tr-TR" sz="2400" dirty="0">
                <a:solidFill>
                  <a:srgbClr val="000000"/>
                </a:solidFill>
              </a:rPr>
              <a:t>	2. </a:t>
            </a:r>
            <a:r>
              <a:rPr lang="tr-TR" altLang="tr-TR" sz="2400" dirty="0" err="1" smtClean="0">
                <a:solidFill>
                  <a:srgbClr val="000000"/>
                </a:solidFill>
              </a:rPr>
              <a:t>Calculation</a:t>
            </a:r>
            <a:r>
              <a:rPr lang="tr-TR" altLang="tr-TR" sz="2400" dirty="0" smtClean="0">
                <a:solidFill>
                  <a:srgbClr val="000000"/>
                </a:solidFill>
              </a:rPr>
              <a:t> </a:t>
            </a:r>
            <a:r>
              <a:rPr lang="tr-TR" altLang="tr-TR" sz="2400" dirty="0" err="1" smtClean="0">
                <a:solidFill>
                  <a:srgbClr val="000000"/>
                </a:solidFill>
              </a:rPr>
              <a:t>with</a:t>
            </a:r>
            <a:r>
              <a:rPr lang="tr-TR" altLang="tr-TR" sz="2400" dirty="0" smtClean="0">
                <a:solidFill>
                  <a:srgbClr val="000000"/>
                </a:solidFill>
              </a:rPr>
              <a:t> </a:t>
            </a:r>
            <a:r>
              <a:rPr lang="tr-TR" altLang="tr-TR" sz="2400" dirty="0" err="1" smtClean="0">
                <a:solidFill>
                  <a:srgbClr val="000000"/>
                </a:solidFill>
              </a:rPr>
              <a:t>graphic</a:t>
            </a:r>
            <a:endParaRPr lang="tr-TR" altLang="tr-TR" sz="2400" dirty="0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dirty="0">
                <a:solidFill>
                  <a:srgbClr val="000000"/>
                </a:solidFill>
              </a:rPr>
              <a:t>	3. </a:t>
            </a:r>
            <a:r>
              <a:rPr lang="tr-TR" altLang="tr-TR" sz="2400" dirty="0" err="1">
                <a:solidFill>
                  <a:srgbClr val="000000"/>
                </a:solidFill>
              </a:rPr>
              <a:t>Algebraic</a:t>
            </a:r>
            <a:r>
              <a:rPr lang="tr-TR" altLang="tr-TR" sz="2400" dirty="0">
                <a:solidFill>
                  <a:srgbClr val="000000"/>
                </a:solidFill>
              </a:rPr>
              <a:t> </a:t>
            </a:r>
            <a:r>
              <a:rPr lang="tr-TR" altLang="tr-TR" sz="2400" dirty="0" err="1">
                <a:solidFill>
                  <a:srgbClr val="000000"/>
                </a:solidFill>
              </a:rPr>
              <a:t>calculation</a:t>
            </a:r>
            <a:r>
              <a:rPr lang="tr-TR" altLang="tr-TR" sz="2400" dirty="0">
                <a:solidFill>
                  <a:srgbClr val="000000"/>
                </a:solidFill>
              </a:rPr>
              <a:t/>
            </a:r>
            <a:br>
              <a:rPr lang="tr-TR" altLang="tr-TR" sz="2400" dirty="0">
                <a:solidFill>
                  <a:srgbClr val="000000"/>
                </a:solidFill>
              </a:rPr>
            </a:br>
            <a:r>
              <a:rPr lang="tr-TR" altLang="tr-TR" sz="2400" dirty="0">
                <a:solidFill>
                  <a:srgbClr val="000000"/>
                </a:solidFill>
              </a:rPr>
              <a:t>          </a:t>
            </a:r>
            <a:r>
              <a:rPr lang="tr-TR" altLang="tr-TR" sz="2400" dirty="0" smtClean="0">
                <a:solidFill>
                  <a:srgbClr val="000000"/>
                </a:solidFill>
              </a:rPr>
              <a:t>4. </a:t>
            </a:r>
            <a:r>
              <a:rPr lang="tr-TR" altLang="tr-TR" sz="2400" dirty="0" err="1" smtClean="0">
                <a:solidFill>
                  <a:srgbClr val="000000"/>
                </a:solidFill>
              </a:rPr>
              <a:t>Calculation</a:t>
            </a:r>
            <a:r>
              <a:rPr lang="tr-TR" altLang="tr-TR" sz="2400" dirty="0" smtClean="0">
                <a:solidFill>
                  <a:srgbClr val="000000"/>
                </a:solidFill>
              </a:rPr>
              <a:t> </a:t>
            </a:r>
            <a:r>
              <a:rPr lang="tr-TR" altLang="tr-TR" sz="2400" dirty="0" err="1" smtClean="0">
                <a:solidFill>
                  <a:srgbClr val="000000"/>
                </a:solidFill>
              </a:rPr>
              <a:t>with</a:t>
            </a:r>
            <a:r>
              <a:rPr lang="tr-TR" altLang="tr-TR" sz="2400" dirty="0" smtClean="0">
                <a:solidFill>
                  <a:srgbClr val="000000"/>
                </a:solidFill>
              </a:rPr>
              <a:t> </a:t>
            </a:r>
            <a:r>
              <a:rPr lang="tr-TR" altLang="tr-TR" sz="2400" dirty="0" err="1" smtClean="0">
                <a:solidFill>
                  <a:srgbClr val="000000"/>
                </a:solidFill>
              </a:rPr>
              <a:t>computer</a:t>
            </a:r>
            <a:endParaRPr lang="tr-TR" altLang="tr-TR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769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71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0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86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060451"/>
            <a:ext cx="9144000" cy="402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689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166153"/>
              </p:ext>
            </p:extLst>
          </p:nvPr>
        </p:nvGraphicFramePr>
        <p:xfrm>
          <a:off x="904126" y="5178175"/>
          <a:ext cx="10633752" cy="14149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Belge" r:id="rId4" imgW="8447847" imgH="1411487" progId="Word.Document.8">
                  <p:embed/>
                </p:oleObj>
              </mc:Choice>
              <mc:Fallback>
                <p:oleObj name="Belge" r:id="rId4" imgW="8447847" imgH="141148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126" y="5178175"/>
                        <a:ext cx="10633752" cy="1414981"/>
                      </a:xfrm>
                      <a:prstGeom prst="rect">
                        <a:avLst/>
                      </a:prstGeom>
                      <a:solidFill>
                        <a:srgbClr val="1A44CA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48609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68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ChangeArrowheads="1"/>
          </p:cNvSpPr>
          <p:nvPr/>
        </p:nvSpPr>
        <p:spPr bwMode="auto">
          <a:xfrm>
            <a:off x="1006867" y="1412875"/>
            <a:ext cx="10459093" cy="465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800" dirty="0">
                <a:solidFill>
                  <a:srgbClr val="333399"/>
                </a:solidFill>
              </a:rPr>
              <a:t>	</a:t>
            </a:r>
            <a:r>
              <a:rPr lang="en-US" altLang="tr-TR" sz="2800" dirty="0" smtClean="0">
                <a:solidFill>
                  <a:srgbClr val="333399"/>
                </a:solidFill>
              </a:rPr>
              <a:t> Optimum stock is the amount of stock determined by the vertical drawn from the A point to the Q axis, which passes through the point where the order costs curve cuts the stocking costs line and the total stocking cost (TCV) is minimum. It also gives the </a:t>
            </a:r>
            <a:r>
              <a:rPr lang="en-US" altLang="tr-TR" sz="2800" dirty="0" err="1" smtClean="0">
                <a:solidFill>
                  <a:srgbClr val="333399"/>
                </a:solidFill>
              </a:rPr>
              <a:t>optim</a:t>
            </a:r>
            <a:r>
              <a:rPr lang="tr-TR" altLang="tr-TR" sz="2800" dirty="0" smtClean="0">
                <a:solidFill>
                  <a:srgbClr val="333399"/>
                </a:solidFill>
              </a:rPr>
              <a:t>um</a:t>
            </a:r>
            <a:r>
              <a:rPr lang="en-US" altLang="tr-TR" sz="2800" dirty="0" smtClean="0">
                <a:solidFill>
                  <a:srgbClr val="333399"/>
                </a:solidFill>
              </a:rPr>
              <a:t> amount for the enterprise.</a:t>
            </a:r>
            <a:r>
              <a:rPr lang="tr-TR" altLang="tr-TR" sz="2800" dirty="0">
                <a:solidFill>
                  <a:srgbClr val="333399"/>
                </a:solidFill>
              </a:rPr>
              <a:t/>
            </a:r>
            <a:br>
              <a:rPr lang="tr-TR" altLang="tr-TR" sz="2800" dirty="0">
                <a:solidFill>
                  <a:srgbClr val="333399"/>
                </a:solidFill>
              </a:rPr>
            </a:br>
            <a:r>
              <a:rPr lang="tr-TR" altLang="tr-TR" sz="2800" dirty="0">
                <a:solidFill>
                  <a:srgbClr val="333399"/>
                </a:solidFill>
              </a:rPr>
              <a:t/>
            </a:r>
            <a:br>
              <a:rPr lang="tr-TR" altLang="tr-TR" sz="2800" dirty="0">
                <a:solidFill>
                  <a:srgbClr val="333399"/>
                </a:solidFill>
              </a:rPr>
            </a:br>
            <a:r>
              <a:rPr lang="tr-TR" altLang="tr-TR" sz="2800" dirty="0">
                <a:solidFill>
                  <a:srgbClr val="333399"/>
                </a:solidFill>
              </a:rPr>
              <a:t>	</a:t>
            </a:r>
            <a:r>
              <a:rPr lang="en-US" altLang="tr-TR" sz="2800" dirty="0" smtClean="0">
                <a:solidFill>
                  <a:srgbClr val="333399"/>
                </a:solidFill>
              </a:rPr>
              <a:t> Let's try to calculate the amount of economic order in a livestock </a:t>
            </a:r>
            <a:r>
              <a:rPr lang="tr-TR" altLang="tr-TR" sz="2800" dirty="0" err="1" smtClean="0">
                <a:solidFill>
                  <a:srgbClr val="333399"/>
                </a:solidFill>
              </a:rPr>
              <a:t>enterprise</a:t>
            </a:r>
            <a:r>
              <a:rPr lang="en-US" altLang="tr-TR" sz="2800" dirty="0" smtClean="0">
                <a:solidFill>
                  <a:srgbClr val="333399"/>
                </a:solidFill>
              </a:rPr>
              <a:t> according to the parameters and symbols in the model.</a:t>
            </a:r>
            <a:r>
              <a:rPr lang="tr-TR" altLang="tr-TR" sz="2800" dirty="0">
                <a:solidFill>
                  <a:srgbClr val="333399"/>
                </a:solidFill>
              </a:rPr>
              <a:t/>
            </a:r>
            <a:br>
              <a:rPr lang="tr-TR" altLang="tr-TR" sz="2800" dirty="0">
                <a:solidFill>
                  <a:srgbClr val="333399"/>
                </a:solidFill>
              </a:rPr>
            </a:br>
            <a:endParaRPr lang="tr-TR" altLang="tr-TR" sz="2800" dirty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482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67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8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ChangeArrowheads="1"/>
          </p:cNvSpPr>
          <p:nvPr/>
        </p:nvSpPr>
        <p:spPr bwMode="auto">
          <a:xfrm>
            <a:off x="1905000" y="1052513"/>
            <a:ext cx="8223250" cy="309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200" b="1" dirty="0" err="1" smtClean="0">
                <a:solidFill>
                  <a:srgbClr val="CC0000"/>
                </a:solidFill>
              </a:rPr>
              <a:t>Example</a:t>
            </a:r>
            <a:r>
              <a:rPr lang="tr-TR" altLang="tr-TR" sz="2200" b="1" dirty="0" smtClean="0">
                <a:solidFill>
                  <a:srgbClr val="CC0000"/>
                </a:solidFill>
              </a:rPr>
              <a:t>:</a:t>
            </a:r>
            <a:r>
              <a:rPr lang="tr-TR" altLang="tr-TR" sz="2200" dirty="0" smtClean="0">
                <a:solidFill>
                  <a:srgbClr val="000000"/>
                </a:solidFill>
              </a:rPr>
              <a:t> </a:t>
            </a:r>
            <a:r>
              <a:rPr lang="en-US" altLang="tr-TR" sz="2100" dirty="0">
                <a:solidFill>
                  <a:srgbClr val="000000"/>
                </a:solidFill>
              </a:rPr>
              <a:t>In a large-scale livestock business, the total annual feed requirement is 2000 tons / year. The price of the </a:t>
            </a:r>
            <a:r>
              <a:rPr lang="tr-TR" altLang="tr-TR" sz="2100" dirty="0" err="1" smtClean="0">
                <a:solidFill>
                  <a:srgbClr val="000000"/>
                </a:solidFill>
              </a:rPr>
              <a:t>feed</a:t>
            </a:r>
            <a:r>
              <a:rPr lang="en-US" altLang="tr-TR" sz="2100" dirty="0" smtClean="0">
                <a:solidFill>
                  <a:srgbClr val="000000"/>
                </a:solidFill>
              </a:rPr>
              <a:t> </a:t>
            </a:r>
            <a:r>
              <a:rPr lang="en-US" altLang="tr-TR" sz="2100" dirty="0">
                <a:solidFill>
                  <a:srgbClr val="000000"/>
                </a:solidFill>
              </a:rPr>
              <a:t>is 500 TL / ton. The cost of having the unit raw material in stock is 8% of the unit price. The cost of each order is 400 TL.</a:t>
            </a:r>
            <a:r>
              <a:rPr lang="tr-TR" altLang="tr-TR" sz="2100" dirty="0" smtClean="0">
                <a:solidFill>
                  <a:srgbClr val="000000"/>
                </a:solidFill>
              </a:rPr>
              <a:t> </a:t>
            </a:r>
            <a:r>
              <a:rPr lang="en-US" altLang="tr-TR" sz="2100" dirty="0">
                <a:solidFill>
                  <a:srgbClr val="000000"/>
                </a:solidFill>
              </a:rPr>
              <a:t>What is the optimum stock quantity for this </a:t>
            </a:r>
            <a:r>
              <a:rPr lang="tr-TR" altLang="tr-TR" sz="2100" dirty="0" err="1" smtClean="0">
                <a:solidFill>
                  <a:srgbClr val="000000"/>
                </a:solidFill>
              </a:rPr>
              <a:t>enterprise</a:t>
            </a:r>
            <a:r>
              <a:rPr lang="en-US" altLang="tr-TR" sz="2100" dirty="0" smtClean="0">
                <a:solidFill>
                  <a:srgbClr val="000000"/>
                </a:solidFill>
              </a:rPr>
              <a:t>?</a:t>
            </a:r>
            <a:r>
              <a:rPr lang="tr-TR" altLang="tr-TR" sz="2200" dirty="0">
                <a:solidFill>
                  <a:srgbClr val="000000"/>
                </a:solidFill>
              </a:rPr>
              <a:t>		   </a:t>
            </a:r>
            <a:endParaRPr lang="tr-TR" altLang="tr-TR" sz="2200" dirty="0" smtClean="0">
              <a:solidFill>
                <a:srgbClr val="000000"/>
              </a:solidFill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200" dirty="0" smtClean="0">
                <a:solidFill>
                  <a:srgbClr val="CC0000"/>
                </a:solidFill>
              </a:rPr>
              <a:t>D=2000 ton/</a:t>
            </a:r>
            <a:r>
              <a:rPr lang="tr-TR" altLang="tr-TR" sz="2200" dirty="0" err="1" smtClean="0">
                <a:solidFill>
                  <a:srgbClr val="CC0000"/>
                </a:solidFill>
              </a:rPr>
              <a:t>year</a:t>
            </a:r>
            <a:r>
              <a:rPr lang="tr-TR" altLang="tr-TR" sz="2200" dirty="0" smtClean="0">
                <a:solidFill>
                  <a:srgbClr val="CC0000"/>
                </a:solidFill>
              </a:rPr>
              <a:t>  c</a:t>
            </a:r>
            <a:r>
              <a:rPr lang="tr-TR" altLang="tr-TR" sz="2200" dirty="0">
                <a:solidFill>
                  <a:srgbClr val="CC0000"/>
                </a:solidFill>
              </a:rPr>
              <a:t>: 500 </a:t>
            </a:r>
            <a:r>
              <a:rPr lang="tr-TR" altLang="tr-TR" sz="2200" dirty="0" smtClean="0">
                <a:solidFill>
                  <a:srgbClr val="CC0000"/>
                </a:solidFill>
              </a:rPr>
              <a:t>TL/ton     S=400 TL    i</a:t>
            </a:r>
            <a:r>
              <a:rPr lang="tr-TR" altLang="tr-TR" sz="2200" dirty="0">
                <a:solidFill>
                  <a:srgbClr val="CC0000"/>
                </a:solidFill>
              </a:rPr>
              <a:t>:%8</a:t>
            </a:r>
            <a:br>
              <a:rPr lang="tr-TR" altLang="tr-TR" sz="2200" dirty="0">
                <a:solidFill>
                  <a:srgbClr val="CC0000"/>
                </a:solidFill>
              </a:rPr>
            </a:br>
            <a:endParaRPr lang="tr-TR" altLang="tr-TR" sz="2200" dirty="0">
              <a:solidFill>
                <a:srgbClr val="000000"/>
              </a:solidFill>
            </a:endParaRPr>
          </a:p>
        </p:txBody>
      </p:sp>
      <p:sp>
        <p:nvSpPr>
          <p:cNvPr id="166915" name="Text Box 6"/>
          <p:cNvSpPr txBox="1">
            <a:spLocks noChangeArrowheads="1"/>
          </p:cNvSpPr>
          <p:nvPr/>
        </p:nvSpPr>
        <p:spPr bwMode="auto">
          <a:xfrm>
            <a:off x="1756880" y="3606962"/>
            <a:ext cx="10233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tr-TR" b="1" dirty="0">
                <a:solidFill>
                  <a:srgbClr val="000000"/>
                </a:solidFill>
              </a:rPr>
              <a:t>The enterprise must purchase the annual feed requirement in </a:t>
            </a:r>
            <a:r>
              <a:rPr lang="tr-TR" altLang="tr-TR" b="1" dirty="0" smtClean="0">
                <a:solidFill>
                  <a:srgbClr val="FF0000"/>
                </a:solidFill>
              </a:rPr>
              <a:t>?</a:t>
            </a:r>
            <a:r>
              <a:rPr lang="en-US" altLang="tr-TR" b="1" dirty="0" smtClean="0">
                <a:solidFill>
                  <a:srgbClr val="000000"/>
                </a:solidFill>
              </a:rPr>
              <a:t> </a:t>
            </a:r>
            <a:r>
              <a:rPr lang="en-US" altLang="tr-TR" b="1" dirty="0">
                <a:solidFill>
                  <a:srgbClr val="000000"/>
                </a:solidFill>
              </a:rPr>
              <a:t>batches.</a:t>
            </a:r>
            <a:endParaRPr lang="tr-TR" altLang="tr-T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7479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65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0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ChangeArrowheads="1"/>
          </p:cNvSpPr>
          <p:nvPr/>
        </p:nvSpPr>
        <p:spPr bwMode="auto">
          <a:xfrm>
            <a:off x="1191803" y="1166421"/>
            <a:ext cx="9616610" cy="1432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000" b="1" dirty="0" err="1" smtClean="0">
                <a:solidFill>
                  <a:srgbClr val="FF3300"/>
                </a:solidFill>
              </a:rPr>
              <a:t>d.Average</a:t>
            </a:r>
            <a:r>
              <a:rPr lang="tr-TR" altLang="tr-TR" sz="2000" b="1" dirty="0" smtClean="0">
                <a:solidFill>
                  <a:srgbClr val="FF3300"/>
                </a:solidFill>
              </a:rPr>
              <a:t> </a:t>
            </a:r>
            <a:r>
              <a:rPr lang="tr-TR" altLang="tr-TR" sz="2000" b="1" dirty="0" err="1" smtClean="0">
                <a:solidFill>
                  <a:srgbClr val="FF3300"/>
                </a:solidFill>
              </a:rPr>
              <a:t>Stock</a:t>
            </a:r>
            <a:r>
              <a:rPr lang="tr-TR" altLang="tr-TR" sz="2000" b="1" dirty="0" smtClean="0">
                <a:solidFill>
                  <a:srgbClr val="FF3300"/>
                </a:solidFill>
              </a:rPr>
              <a:t>:</a:t>
            </a:r>
            <a:r>
              <a:rPr lang="tr-TR" altLang="tr-TR" sz="2000" b="1" dirty="0">
                <a:solidFill>
                  <a:srgbClr val="FF3300"/>
                </a:solidFill>
              </a:rPr>
              <a:t/>
            </a:r>
            <a:br>
              <a:rPr lang="tr-TR" altLang="tr-TR" sz="2000" b="1" dirty="0">
                <a:solidFill>
                  <a:srgbClr val="FF3300"/>
                </a:solidFill>
              </a:rPr>
            </a:br>
            <a:r>
              <a:rPr lang="en-US" altLang="tr-TR" sz="2000" dirty="0" smtClean="0">
                <a:solidFill>
                  <a:srgbClr val="333399"/>
                </a:solidFill>
              </a:rPr>
              <a:t>Half of the amount of inventory used by the entity in a given period. To formulate </a:t>
            </a:r>
            <a:r>
              <a:rPr lang="tr-TR" altLang="tr-TR" sz="2000" dirty="0" smtClean="0">
                <a:solidFill>
                  <a:srgbClr val="333399"/>
                </a:solidFill>
              </a:rPr>
              <a:t>; </a:t>
            </a:r>
            <a:r>
              <a:rPr lang="en-US" altLang="tr-TR" sz="2000" dirty="0" smtClean="0">
                <a:solidFill>
                  <a:srgbClr val="333399"/>
                </a:solidFill>
              </a:rPr>
              <a:t>a + b / 2 or; AC / 2 or</a:t>
            </a:r>
            <a:endParaRPr lang="tr-TR" altLang="tr-TR" sz="2000" dirty="0" smtClean="0">
              <a:solidFill>
                <a:srgbClr val="333399"/>
              </a:solidFill>
            </a:endParaRPr>
          </a:p>
        </p:txBody>
      </p:sp>
      <p:pic>
        <p:nvPicPr>
          <p:cNvPr id="16793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113" y="2708276"/>
            <a:ext cx="5486400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Metin kutusu 1"/>
          <p:cNvSpPr txBox="1"/>
          <p:nvPr/>
        </p:nvSpPr>
        <p:spPr>
          <a:xfrm>
            <a:off x="1191803" y="5476126"/>
            <a:ext cx="99248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e. Maximum </a:t>
            </a:r>
            <a:r>
              <a:rPr lang="tr-TR" b="1" dirty="0" err="1" smtClean="0">
                <a:solidFill>
                  <a:srgbClr val="FF0000"/>
                </a:solidFill>
              </a:rPr>
              <a:t>Stock</a:t>
            </a:r>
            <a:r>
              <a:rPr lang="tr-TR" b="1" dirty="0" smtClean="0">
                <a:solidFill>
                  <a:srgbClr val="FF0000"/>
                </a:solidFill>
              </a:rPr>
              <a:t>: </a:t>
            </a:r>
            <a:r>
              <a:rPr lang="en-US" dirty="0" smtClean="0"/>
              <a:t>It can be defined as the stock that is added to the optimum stock amount and that should be kept in the enterprise</a:t>
            </a:r>
            <a:r>
              <a:rPr lang="tr-TR" dirty="0" smtClean="0"/>
              <a:t> as a </a:t>
            </a:r>
            <a:r>
              <a:rPr lang="tr-TR" dirty="0" err="1" smtClean="0"/>
              <a:t>maximum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r>
              <a:rPr lang="tr-TR" dirty="0" smtClean="0"/>
              <a:t>.</a:t>
            </a:r>
          </a:p>
          <a:p>
            <a:r>
              <a:rPr lang="tr-TR" b="1" dirty="0" smtClean="0"/>
              <a:t>Maximum </a:t>
            </a:r>
            <a:r>
              <a:rPr lang="tr-TR" b="1" dirty="0" err="1" smtClean="0"/>
              <a:t>Stock</a:t>
            </a:r>
            <a:r>
              <a:rPr lang="tr-TR" b="1" dirty="0" smtClean="0"/>
              <a:t>: Optimum </a:t>
            </a:r>
            <a:r>
              <a:rPr lang="tr-TR" b="1" dirty="0" err="1" smtClean="0"/>
              <a:t>Stock</a:t>
            </a:r>
            <a:r>
              <a:rPr lang="tr-TR" b="1" dirty="0" smtClean="0"/>
              <a:t> +Q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935545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64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6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ChangeArrowheads="1"/>
          </p:cNvSpPr>
          <p:nvPr/>
        </p:nvSpPr>
        <p:spPr bwMode="auto">
          <a:xfrm>
            <a:off x="626724" y="1630363"/>
            <a:ext cx="10900880" cy="511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lvl="2" algn="just" eaLnBrk="0" fontAlgn="base" hangingPunct="0">
              <a:spcBef>
                <a:spcPts val="600"/>
              </a:spcBef>
              <a:spcAft>
                <a:spcPts val="600"/>
              </a:spcAft>
              <a:buClr>
                <a:srgbClr val="3333CC"/>
              </a:buClr>
              <a:buSzPct val="50000"/>
            </a:pPr>
            <a:r>
              <a:rPr lang="tr-TR" altLang="tr-TR" sz="2000" dirty="0" err="1" smtClean="0">
                <a:solidFill>
                  <a:srgbClr val="000000"/>
                </a:solidFill>
              </a:rPr>
              <a:t>Purchasing</a:t>
            </a:r>
            <a:r>
              <a:rPr lang="tr-TR" altLang="tr-TR" sz="2000" dirty="0" smtClean="0">
                <a:solidFill>
                  <a:srgbClr val="000000"/>
                </a:solidFill>
              </a:rPr>
              <a:t> </a:t>
            </a:r>
            <a:r>
              <a:rPr lang="tr-TR" altLang="tr-TR" sz="2000" dirty="0">
                <a:solidFill>
                  <a:srgbClr val="000000"/>
                </a:solidFill>
              </a:rPr>
              <a:t>is </a:t>
            </a:r>
            <a:r>
              <a:rPr lang="tr-TR" altLang="tr-TR" sz="2000" dirty="0" err="1">
                <a:solidFill>
                  <a:srgbClr val="000000"/>
                </a:solidFill>
              </a:rPr>
              <a:t>called</a:t>
            </a:r>
            <a:r>
              <a:rPr lang="tr-TR" altLang="tr-TR" sz="2000" dirty="0">
                <a:solidFill>
                  <a:srgbClr val="000000"/>
                </a:solidFill>
              </a:rPr>
              <a:t> </a:t>
            </a:r>
            <a:r>
              <a:rPr lang="tr-TR" altLang="tr-TR" sz="2000" dirty="0" err="1">
                <a:solidFill>
                  <a:srgbClr val="000000"/>
                </a:solidFill>
              </a:rPr>
              <a:t>procurement</a:t>
            </a:r>
            <a:r>
              <a:rPr lang="tr-TR" altLang="tr-TR" sz="2000" dirty="0">
                <a:solidFill>
                  <a:srgbClr val="000000"/>
                </a:solidFill>
              </a:rPr>
              <a:t>. </a:t>
            </a:r>
            <a:r>
              <a:rPr lang="en-US" altLang="tr-TR" sz="2000" dirty="0">
                <a:solidFill>
                  <a:srgbClr val="000000"/>
                </a:solidFill>
              </a:rPr>
              <a:t>Stocking from the business point of view is the storage of material factors in a specific place to meet some economic functions today or in the </a:t>
            </a:r>
            <a:r>
              <a:rPr lang="en-US" altLang="tr-TR" sz="2000" dirty="0" smtClean="0">
                <a:solidFill>
                  <a:srgbClr val="000000"/>
                </a:solidFill>
              </a:rPr>
              <a:t>future.</a:t>
            </a:r>
            <a:endParaRPr lang="tr-TR" altLang="tr-TR" sz="2000" dirty="0">
              <a:solidFill>
                <a:srgbClr val="000000"/>
              </a:solidFill>
            </a:endParaRPr>
          </a:p>
          <a:p>
            <a:pPr lvl="2" algn="just" eaLnBrk="0" fontAlgn="base" hangingPunct="0">
              <a:spcBef>
                <a:spcPts val="600"/>
              </a:spcBef>
              <a:spcAft>
                <a:spcPts val="600"/>
              </a:spcAft>
              <a:buClr>
                <a:srgbClr val="3333CC"/>
              </a:buClr>
              <a:buSzPct val="50000"/>
            </a:pPr>
            <a:r>
              <a:rPr lang="en-US" altLang="tr-TR" sz="2000" dirty="0" smtClean="0">
                <a:solidFill>
                  <a:srgbClr val="000000"/>
                </a:solidFill>
              </a:rPr>
              <a:t>When </a:t>
            </a:r>
            <a:r>
              <a:rPr lang="en-US" altLang="tr-TR" sz="2000" dirty="0">
                <a:solidFill>
                  <a:srgbClr val="000000"/>
                </a:solidFill>
              </a:rPr>
              <a:t>the supply function in enterprises is mentioned, generally only material supply (raw material supply) is understood in the literature</a:t>
            </a:r>
            <a:r>
              <a:rPr lang="en-US" altLang="tr-TR" sz="2000" dirty="0" smtClean="0">
                <a:solidFill>
                  <a:srgbClr val="000000"/>
                </a:solidFill>
              </a:rPr>
              <a:t>.</a:t>
            </a:r>
            <a:endParaRPr lang="tr-TR" altLang="tr-TR" sz="2000" dirty="0" smtClean="0">
              <a:solidFill>
                <a:srgbClr val="000000"/>
              </a:solidFill>
            </a:endParaRPr>
          </a:p>
          <a:p>
            <a:pPr lvl="2" algn="just" eaLnBrk="0" fontAlgn="base" hangingPunct="0">
              <a:spcBef>
                <a:spcPts val="600"/>
              </a:spcBef>
              <a:spcAft>
                <a:spcPts val="600"/>
              </a:spcAft>
              <a:buClr>
                <a:srgbClr val="3333CC"/>
              </a:buClr>
              <a:buSzPct val="50000"/>
            </a:pPr>
            <a:r>
              <a:rPr lang="en-US" altLang="tr-TR" sz="2000" b="1" dirty="0">
                <a:solidFill>
                  <a:srgbClr val="FF0000"/>
                </a:solidFill>
              </a:rPr>
              <a:t>The classification of procurement can be done as follows</a:t>
            </a:r>
            <a:r>
              <a:rPr lang="en-US" altLang="tr-TR" sz="2000" b="1" dirty="0" smtClean="0">
                <a:solidFill>
                  <a:srgbClr val="FF0000"/>
                </a:solidFill>
              </a:rPr>
              <a:t>:</a:t>
            </a:r>
            <a:endParaRPr lang="tr-TR" altLang="tr-TR" sz="2000" b="1" dirty="0" smtClean="0">
              <a:solidFill>
                <a:srgbClr val="FF0000"/>
              </a:solidFill>
            </a:endParaRPr>
          </a:p>
          <a:p>
            <a:pPr lvl="2" algn="just" eaLnBrk="0" fontAlgn="base" hangingPunct="0">
              <a:spcBef>
                <a:spcPts val="600"/>
              </a:spcBef>
              <a:spcAft>
                <a:spcPts val="600"/>
              </a:spcAft>
              <a:buClr>
                <a:srgbClr val="3333CC"/>
              </a:buClr>
              <a:buSzPct val="50000"/>
            </a:pPr>
            <a:r>
              <a:rPr lang="tr-TR" altLang="tr-TR" sz="2000" dirty="0">
                <a:solidFill>
                  <a:srgbClr val="CC0000"/>
                </a:solidFill>
              </a:rPr>
              <a:t> </a:t>
            </a:r>
            <a:r>
              <a:rPr lang="tr-TR" altLang="tr-TR" sz="2000" dirty="0" smtClean="0">
                <a:solidFill>
                  <a:srgbClr val="CC0000"/>
                </a:solidFill>
              </a:rPr>
              <a:t>     1</a:t>
            </a:r>
            <a:r>
              <a:rPr lang="tr-TR" altLang="tr-TR" sz="2000" dirty="0">
                <a:solidFill>
                  <a:srgbClr val="CC0000"/>
                </a:solidFill>
              </a:rPr>
              <a:t>.</a:t>
            </a:r>
            <a:r>
              <a:rPr lang="tr-TR" altLang="tr-TR" sz="2000" dirty="0">
                <a:solidFill>
                  <a:srgbClr val="000000"/>
                </a:solidFill>
              </a:rPr>
              <a:t> </a:t>
            </a:r>
            <a:r>
              <a:rPr lang="en-US" altLang="tr-TR" sz="2000" dirty="0">
                <a:solidFill>
                  <a:srgbClr val="000000"/>
                </a:solidFill>
              </a:rPr>
              <a:t>According to the subject (goods, services, rights</a:t>
            </a:r>
            <a:r>
              <a:rPr lang="en-US" altLang="tr-TR" sz="2000" dirty="0" smtClean="0">
                <a:solidFill>
                  <a:srgbClr val="000000"/>
                </a:solidFill>
              </a:rPr>
              <a:t>)</a:t>
            </a:r>
            <a:endParaRPr lang="tr-TR" altLang="tr-TR" sz="2000" dirty="0" smtClean="0">
              <a:solidFill>
                <a:srgbClr val="000000"/>
              </a:solidFill>
            </a:endParaRPr>
          </a:p>
          <a:p>
            <a:pPr lvl="2" algn="just" eaLnBrk="0" fontAlgn="base" hangingPunct="0">
              <a:spcBef>
                <a:spcPts val="600"/>
              </a:spcBef>
              <a:spcAft>
                <a:spcPts val="600"/>
              </a:spcAft>
              <a:buClr>
                <a:srgbClr val="3333CC"/>
              </a:buClr>
              <a:buSzPct val="50000"/>
            </a:pPr>
            <a:r>
              <a:rPr lang="tr-TR" altLang="tr-TR" sz="2000" dirty="0">
                <a:solidFill>
                  <a:srgbClr val="000000"/>
                </a:solidFill>
              </a:rPr>
              <a:t> </a:t>
            </a:r>
            <a:r>
              <a:rPr lang="tr-TR" altLang="tr-TR" sz="2000" dirty="0" smtClean="0">
                <a:solidFill>
                  <a:srgbClr val="000000"/>
                </a:solidFill>
              </a:rPr>
              <a:t>     </a:t>
            </a:r>
            <a:r>
              <a:rPr lang="tr-TR" altLang="tr-TR" sz="2000" dirty="0" smtClean="0">
                <a:solidFill>
                  <a:srgbClr val="CC0000"/>
                </a:solidFill>
              </a:rPr>
              <a:t>2</a:t>
            </a:r>
            <a:r>
              <a:rPr lang="tr-TR" altLang="tr-TR" sz="2000" dirty="0">
                <a:solidFill>
                  <a:srgbClr val="CC0000"/>
                </a:solidFill>
              </a:rPr>
              <a:t>.</a:t>
            </a:r>
            <a:r>
              <a:rPr lang="tr-TR" altLang="tr-TR" sz="2000" dirty="0">
                <a:solidFill>
                  <a:srgbClr val="000000"/>
                </a:solidFill>
              </a:rPr>
              <a:t> </a:t>
            </a:r>
            <a:r>
              <a:rPr lang="en-US" altLang="tr-TR" sz="2000" dirty="0">
                <a:solidFill>
                  <a:srgbClr val="000000"/>
                </a:solidFill>
              </a:rPr>
              <a:t>According to the repetition of the activity (continuous, periodic, one time)</a:t>
            </a:r>
            <a:endParaRPr lang="tr-TR" altLang="tr-TR" sz="2000" dirty="0">
              <a:solidFill>
                <a:srgbClr val="000000"/>
              </a:solidFill>
            </a:endParaRPr>
          </a:p>
          <a:p>
            <a:pPr lvl="3" algn="just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FFCF01"/>
              </a:buClr>
              <a:buSzPct val="55000"/>
            </a:pPr>
            <a:r>
              <a:rPr lang="tr-TR" altLang="tr-TR" sz="2000" dirty="0">
                <a:solidFill>
                  <a:srgbClr val="CC0000"/>
                </a:solidFill>
              </a:rPr>
              <a:t>3.</a:t>
            </a:r>
            <a:r>
              <a:rPr lang="tr-TR" altLang="tr-TR" sz="2000" dirty="0">
                <a:solidFill>
                  <a:srgbClr val="000000"/>
                </a:solidFill>
              </a:rPr>
              <a:t> </a:t>
            </a:r>
            <a:r>
              <a:rPr lang="en-US" altLang="tr-TR" sz="2000" dirty="0">
                <a:solidFill>
                  <a:srgbClr val="000000"/>
                </a:solidFill>
              </a:rPr>
              <a:t>According to principle (in case of need, stocking, adjusted by need</a:t>
            </a:r>
            <a:r>
              <a:rPr lang="en-US" altLang="tr-TR" sz="2000" dirty="0" smtClean="0">
                <a:solidFill>
                  <a:srgbClr val="000000"/>
                </a:solidFill>
              </a:rPr>
              <a:t>)</a:t>
            </a:r>
            <a:endParaRPr lang="tr-TR" altLang="tr-TR" sz="2000" dirty="0">
              <a:solidFill>
                <a:srgbClr val="000000"/>
              </a:solidFill>
            </a:endParaRPr>
          </a:p>
          <a:p>
            <a:pPr lvl="3" algn="just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FFCF01"/>
              </a:buClr>
              <a:buSzPct val="55000"/>
            </a:pPr>
            <a:r>
              <a:rPr lang="tr-TR" altLang="tr-TR" sz="2000" dirty="0" smtClean="0">
                <a:solidFill>
                  <a:srgbClr val="CC0000"/>
                </a:solidFill>
              </a:rPr>
              <a:t>4</a:t>
            </a:r>
            <a:r>
              <a:rPr lang="tr-TR" altLang="tr-TR" sz="2000" dirty="0">
                <a:solidFill>
                  <a:srgbClr val="CC0000"/>
                </a:solidFill>
              </a:rPr>
              <a:t>.</a:t>
            </a:r>
            <a:r>
              <a:rPr lang="tr-TR" altLang="tr-TR" sz="2000" dirty="0">
                <a:solidFill>
                  <a:srgbClr val="000000"/>
                </a:solidFill>
              </a:rPr>
              <a:t> </a:t>
            </a:r>
            <a:r>
              <a:rPr lang="en-US" altLang="tr-TR" sz="2000" dirty="0">
                <a:solidFill>
                  <a:srgbClr val="000000"/>
                </a:solidFill>
              </a:rPr>
              <a:t>According to the form (active, passive).</a:t>
            </a:r>
            <a:endParaRPr lang="tr-TR" altLang="tr-TR" sz="2000" dirty="0">
              <a:solidFill>
                <a:srgbClr val="000000"/>
              </a:solidFill>
            </a:endParaRPr>
          </a:p>
        </p:txBody>
      </p:sp>
      <p:sp>
        <p:nvSpPr>
          <p:cNvPr id="152579" name="Rectangle 3"/>
          <p:cNvSpPr>
            <a:spLocks noChangeArrowheads="1"/>
          </p:cNvSpPr>
          <p:nvPr/>
        </p:nvSpPr>
        <p:spPr bwMode="auto">
          <a:xfrm>
            <a:off x="2286000" y="830264"/>
            <a:ext cx="7772400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1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0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Raw Material Supply (Inventory Control</a:t>
            </a:r>
            <a:r>
              <a:rPr lang="tr-TR" altLang="tr-TR" sz="20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/STOCK</a:t>
            </a:r>
            <a:r>
              <a:rPr lang="en-US" altLang="tr-TR" sz="20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)</a:t>
            </a:r>
            <a:endParaRPr lang="tr-TR" altLang="tr-TR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02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ChangeArrowheads="1"/>
          </p:cNvSpPr>
          <p:nvPr/>
        </p:nvSpPr>
        <p:spPr bwMode="auto">
          <a:xfrm>
            <a:off x="976045" y="1935164"/>
            <a:ext cx="10140593" cy="451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lvl="3" algn="just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F01"/>
              </a:buClr>
              <a:buSzPct val="55000"/>
              <a:buFont typeface="Wingdings" panose="05000000000000000000" pitchFamily="2" charset="2"/>
              <a:buNone/>
            </a:pPr>
            <a:r>
              <a:rPr lang="tr-TR" altLang="tr-TR" sz="2000" dirty="0" smtClean="0">
                <a:solidFill>
                  <a:srgbClr val="CC0000"/>
                </a:solidFill>
                <a:latin typeface="Arial" panose="020B0604020202020204" pitchFamily="34" charset="0"/>
              </a:rPr>
              <a:t>1.Supply market</a:t>
            </a:r>
          </a:p>
          <a:p>
            <a:pPr lvl="3" algn="just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F01"/>
              </a:buClr>
              <a:buSzPct val="55000"/>
              <a:buFont typeface="Wingdings" panose="05000000000000000000" pitchFamily="2" charset="2"/>
              <a:buNone/>
            </a:pPr>
            <a:r>
              <a:rPr lang="tr-TR" altLang="tr-TR" sz="2000" dirty="0">
                <a:solidFill>
                  <a:srgbClr val="CC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000" dirty="0" smtClean="0">
                <a:solidFill>
                  <a:srgbClr val="CC0000"/>
                </a:solidFill>
                <a:latin typeface="Arial" panose="020B0604020202020204" pitchFamily="34" charset="0"/>
              </a:rPr>
              <a:t>        a</a:t>
            </a:r>
            <a:r>
              <a:rPr lang="tr-TR" altLang="tr-TR" sz="2000" dirty="0">
                <a:solidFill>
                  <a:srgbClr val="CC0000"/>
                </a:solidFill>
                <a:latin typeface="Arial" panose="020B0604020202020204" pitchFamily="34" charset="0"/>
              </a:rPr>
              <a:t>)</a:t>
            </a:r>
            <a:r>
              <a:rPr lang="tr-TR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Capital</a:t>
            </a:r>
            <a:r>
              <a:rPr lang="tr-TR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supply</a:t>
            </a:r>
            <a:r>
              <a:rPr lang="tr-TR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market</a:t>
            </a:r>
          </a:p>
          <a:p>
            <a:pPr lvl="3" algn="just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F01"/>
              </a:buClr>
              <a:buSzPct val="55000"/>
              <a:buFont typeface="Wingdings" panose="05000000000000000000" pitchFamily="2" charset="2"/>
              <a:buNone/>
            </a:pPr>
            <a:r>
              <a:rPr lang="tr-TR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</a:t>
            </a:r>
            <a:r>
              <a:rPr lang="tr-TR" altLang="tr-TR" sz="2000" dirty="0" smtClean="0">
                <a:solidFill>
                  <a:srgbClr val="CC0000"/>
                </a:solidFill>
                <a:latin typeface="Arial" panose="020B0604020202020204" pitchFamily="34" charset="0"/>
              </a:rPr>
              <a:t>b</a:t>
            </a:r>
            <a:r>
              <a:rPr lang="tr-TR" altLang="tr-TR" sz="2000" dirty="0">
                <a:solidFill>
                  <a:srgbClr val="CC0000"/>
                </a:solidFill>
                <a:latin typeface="Arial" panose="020B0604020202020204" pitchFamily="34" charset="0"/>
              </a:rPr>
              <a:t>)</a:t>
            </a:r>
            <a:r>
              <a:rPr lang="tr-TR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Labor</a:t>
            </a:r>
            <a:r>
              <a:rPr lang="tr-TR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supply</a:t>
            </a:r>
            <a:r>
              <a:rPr lang="tr-TR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market</a:t>
            </a:r>
          </a:p>
          <a:p>
            <a:pPr lvl="3" algn="just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F01"/>
              </a:buClr>
              <a:buSzPct val="55000"/>
              <a:buFont typeface="Wingdings" panose="05000000000000000000" pitchFamily="2" charset="2"/>
              <a:buNone/>
            </a:pPr>
            <a:r>
              <a:rPr lang="tr-TR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</a:t>
            </a:r>
            <a:r>
              <a:rPr lang="tr-TR" altLang="tr-TR" sz="2000" dirty="0" smtClean="0">
                <a:solidFill>
                  <a:srgbClr val="CC0000"/>
                </a:solidFill>
                <a:latin typeface="Arial" panose="020B0604020202020204" pitchFamily="34" charset="0"/>
              </a:rPr>
              <a:t>c</a:t>
            </a:r>
            <a:r>
              <a:rPr lang="tr-TR" altLang="tr-TR" sz="2000" dirty="0">
                <a:solidFill>
                  <a:srgbClr val="CC0000"/>
                </a:solidFill>
                <a:latin typeface="Arial" panose="020B0604020202020204" pitchFamily="34" charset="0"/>
              </a:rPr>
              <a:t>)</a:t>
            </a:r>
            <a:r>
              <a:rPr lang="tr-TR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Goods</a:t>
            </a:r>
            <a:r>
              <a:rPr lang="tr-TR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and</a:t>
            </a:r>
            <a:r>
              <a:rPr lang="tr-TR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services</a:t>
            </a:r>
            <a:r>
              <a:rPr lang="tr-TR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market</a:t>
            </a:r>
          </a:p>
          <a:p>
            <a:pPr lvl="3" algn="just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F01"/>
              </a:buClr>
              <a:buSzPct val="55000"/>
              <a:buFont typeface="Wingdings" panose="05000000000000000000" pitchFamily="2" charset="2"/>
              <a:buNone/>
            </a:pPr>
            <a:r>
              <a:rPr lang="tr-TR" altLang="tr-TR" sz="2000" dirty="0" smtClean="0">
                <a:solidFill>
                  <a:srgbClr val="CC0000"/>
                </a:solidFill>
                <a:latin typeface="Arial" panose="020B0604020202020204" pitchFamily="34" charset="0"/>
              </a:rPr>
              <a:t>2</a:t>
            </a:r>
            <a:r>
              <a:rPr lang="tr-TR" altLang="tr-TR" sz="2000" dirty="0">
                <a:solidFill>
                  <a:srgbClr val="CC0000"/>
                </a:solidFill>
                <a:latin typeface="Arial" panose="020B0604020202020204" pitchFamily="34" charset="0"/>
              </a:rPr>
              <a:t>. </a:t>
            </a:r>
            <a:r>
              <a:rPr lang="tr-TR" altLang="tr-TR" sz="2000" dirty="0" err="1" smtClean="0">
                <a:solidFill>
                  <a:srgbClr val="CC0000"/>
                </a:solidFill>
                <a:latin typeface="Arial" panose="020B0604020202020204" pitchFamily="34" charset="0"/>
              </a:rPr>
              <a:t>Version</a:t>
            </a:r>
            <a:r>
              <a:rPr lang="tr-TR" altLang="tr-TR" sz="2000" dirty="0" smtClean="0">
                <a:solidFill>
                  <a:srgbClr val="CC0000"/>
                </a:solidFill>
                <a:latin typeface="Arial" panose="020B0604020202020204" pitchFamily="34" charset="0"/>
              </a:rPr>
              <a:t> Market</a:t>
            </a:r>
          </a:p>
          <a:p>
            <a:pPr lvl="3" algn="just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F01"/>
              </a:buClr>
              <a:buSzPct val="55000"/>
              <a:buFont typeface="Wingdings" panose="05000000000000000000" pitchFamily="2" charset="2"/>
              <a:buNone/>
            </a:pPr>
            <a:r>
              <a:rPr lang="tr-TR" altLang="tr-TR" sz="2800" dirty="0" smtClean="0">
                <a:solidFill>
                  <a:srgbClr val="CC0000"/>
                </a:solidFill>
                <a:latin typeface="Arial" panose="020B0604020202020204" pitchFamily="34" charset="0"/>
              </a:rPr>
              <a:t> *</a:t>
            </a:r>
            <a:r>
              <a:rPr lang="en-US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There are a number of phases of the supply of goods. These stages can be examined under the following headings</a:t>
            </a:r>
            <a:r>
              <a:rPr lang="en-US" altLang="tr-TR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tr-TR" altLang="tr-TR" sz="2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3" algn="just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F01"/>
              </a:buClr>
              <a:buSzPct val="55000"/>
              <a:buFont typeface="Wingdings" panose="05000000000000000000" pitchFamily="2" charset="2"/>
              <a:buNone/>
            </a:pPr>
            <a:r>
              <a:rPr lang="tr-TR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 </a:t>
            </a:r>
            <a:r>
              <a:rPr lang="tr-TR" altLang="tr-TR" sz="2000" dirty="0" smtClean="0">
                <a:solidFill>
                  <a:srgbClr val="CC0000"/>
                </a:solidFill>
                <a:latin typeface="Arial" panose="020B0604020202020204" pitchFamily="34" charset="0"/>
              </a:rPr>
              <a:t>1</a:t>
            </a:r>
            <a:r>
              <a:rPr lang="tr-TR" altLang="tr-TR" sz="2000" dirty="0">
                <a:solidFill>
                  <a:srgbClr val="CC0000"/>
                </a:solidFill>
                <a:latin typeface="Arial" panose="020B0604020202020204" pitchFamily="34" charset="0"/>
              </a:rPr>
              <a:t>. </a:t>
            </a:r>
            <a:r>
              <a:rPr lang="tr-TR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Market </a:t>
            </a:r>
            <a:r>
              <a:rPr lang="tr-TR" altLang="tr-TR" sz="2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survey</a:t>
            </a:r>
            <a:endParaRPr lang="tr-TR" altLang="tr-TR" sz="2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3" algn="just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F01"/>
              </a:buClr>
              <a:buSzPct val="55000"/>
              <a:buFont typeface="Wingdings" panose="05000000000000000000" pitchFamily="2" charset="2"/>
              <a:buNone/>
            </a:pPr>
            <a:r>
              <a:rPr lang="tr-TR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 </a:t>
            </a:r>
            <a:r>
              <a:rPr lang="tr-TR" altLang="tr-TR" sz="2000" dirty="0" smtClean="0">
                <a:solidFill>
                  <a:srgbClr val="CC0000"/>
                </a:solidFill>
                <a:latin typeface="Arial" panose="020B0604020202020204" pitchFamily="34" charset="0"/>
              </a:rPr>
              <a:t>2</a:t>
            </a:r>
            <a:r>
              <a:rPr lang="tr-TR" altLang="tr-TR" sz="2000" dirty="0">
                <a:solidFill>
                  <a:srgbClr val="CC0000"/>
                </a:solidFill>
                <a:latin typeface="Arial" panose="020B0604020202020204" pitchFamily="34" charset="0"/>
              </a:rPr>
              <a:t>. </a:t>
            </a:r>
            <a:r>
              <a:rPr lang="tr-TR" altLang="tr-TR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Determination</a:t>
            </a:r>
            <a:r>
              <a:rPr lang="tr-TR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of </a:t>
            </a:r>
            <a:r>
              <a:rPr lang="tr-TR" altLang="tr-TR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supply</a:t>
            </a:r>
            <a:r>
              <a:rPr lang="tr-TR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quantity</a:t>
            </a:r>
            <a:endParaRPr lang="tr-TR" altLang="tr-TR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828800" lvl="4" indent="0" algn="just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E4A8"/>
              </a:buClr>
              <a:buSzPct val="50000"/>
            </a:pPr>
            <a:r>
              <a:rPr lang="tr-TR" altLang="tr-TR" sz="2000" dirty="0" smtClean="0">
                <a:solidFill>
                  <a:srgbClr val="CC0000"/>
                </a:solidFill>
                <a:latin typeface="Arial" panose="020B0604020202020204" pitchFamily="34" charset="0"/>
              </a:rPr>
              <a:t>   3</a:t>
            </a:r>
            <a:r>
              <a:rPr lang="tr-TR" altLang="tr-TR" sz="2000" dirty="0">
                <a:solidFill>
                  <a:srgbClr val="CC0000"/>
                </a:solidFill>
                <a:latin typeface="Arial" panose="020B0604020202020204" pitchFamily="34" charset="0"/>
              </a:rPr>
              <a:t>. </a:t>
            </a:r>
            <a:r>
              <a:rPr lang="tr-TR" altLang="tr-TR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Supply</a:t>
            </a:r>
            <a:r>
              <a:rPr lang="tr-TR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of </a:t>
            </a:r>
            <a:r>
              <a:rPr lang="tr-TR" altLang="tr-TR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the</a:t>
            </a:r>
            <a:r>
              <a:rPr lang="tr-TR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price</a:t>
            </a:r>
            <a:r>
              <a:rPr lang="tr-TR" altLang="tr-TR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marL="1828800" lvl="4" indent="0" algn="just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E4A8"/>
              </a:buClr>
              <a:buSzPct val="50000"/>
            </a:pPr>
            <a:r>
              <a:rPr lang="tr-TR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r>
              <a:rPr lang="tr-TR" altLang="tr-TR" sz="2000" dirty="0" smtClean="0">
                <a:solidFill>
                  <a:srgbClr val="CC0000"/>
                </a:solidFill>
                <a:latin typeface="Arial" panose="020B0604020202020204" pitchFamily="34" charset="0"/>
              </a:rPr>
              <a:t>4</a:t>
            </a:r>
            <a:r>
              <a:rPr lang="tr-TR" altLang="tr-TR" sz="2000" dirty="0">
                <a:solidFill>
                  <a:srgbClr val="CC0000"/>
                </a:solidFill>
                <a:latin typeface="Arial" panose="020B0604020202020204" pitchFamily="34" charset="0"/>
              </a:rPr>
              <a:t>.</a:t>
            </a:r>
            <a:r>
              <a:rPr lang="tr-TR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Purchasing</a:t>
            </a:r>
            <a:endParaRPr lang="tr-TR" altLang="tr-TR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828800" lvl="4" indent="0" algn="just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E4A8"/>
              </a:buClr>
              <a:buSzPct val="50000"/>
            </a:pPr>
            <a:r>
              <a:rPr lang="tr-TR" altLang="tr-TR" sz="2000" dirty="0" smtClean="0">
                <a:solidFill>
                  <a:srgbClr val="CC0000"/>
                </a:solidFill>
                <a:latin typeface="Arial" panose="020B0604020202020204" pitchFamily="34" charset="0"/>
              </a:rPr>
              <a:t>   5</a:t>
            </a:r>
            <a:r>
              <a:rPr lang="tr-TR" altLang="tr-TR" sz="2000" dirty="0">
                <a:solidFill>
                  <a:srgbClr val="CC0000"/>
                </a:solidFill>
                <a:latin typeface="Arial" panose="020B0604020202020204" pitchFamily="34" charset="0"/>
              </a:rPr>
              <a:t>.</a:t>
            </a:r>
            <a:r>
              <a:rPr lang="tr-TR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Transportation</a:t>
            </a:r>
            <a:r>
              <a:rPr lang="tr-TR" altLang="tr-TR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of </a:t>
            </a:r>
            <a:r>
              <a:rPr lang="tr-TR" altLang="tr-TR" sz="2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raw</a:t>
            </a:r>
            <a:r>
              <a:rPr lang="tr-TR" altLang="tr-TR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material</a:t>
            </a:r>
            <a:r>
              <a:rPr lang="tr-TR" altLang="tr-TR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to</a:t>
            </a:r>
            <a:r>
              <a:rPr lang="tr-TR" altLang="tr-TR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the</a:t>
            </a:r>
            <a:r>
              <a:rPr lang="tr-TR" altLang="tr-TR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enterprises</a:t>
            </a:r>
            <a:endParaRPr lang="tr-TR" altLang="tr-TR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828800" lvl="4" indent="0" algn="just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E4A8"/>
              </a:buClr>
              <a:buSzPct val="50000"/>
            </a:pPr>
            <a:r>
              <a:rPr lang="tr-TR" altLang="tr-TR" sz="2000" dirty="0" smtClean="0">
                <a:solidFill>
                  <a:srgbClr val="CC0000"/>
                </a:solidFill>
                <a:latin typeface="Arial" panose="020B0604020202020204" pitchFamily="34" charset="0"/>
              </a:rPr>
              <a:t>   6</a:t>
            </a:r>
            <a:r>
              <a:rPr lang="tr-TR" altLang="tr-TR" sz="2000" dirty="0">
                <a:solidFill>
                  <a:srgbClr val="CC0000"/>
                </a:solidFill>
                <a:latin typeface="Arial" panose="020B0604020202020204" pitchFamily="34" charset="0"/>
              </a:rPr>
              <a:t>.</a:t>
            </a:r>
            <a:r>
              <a:rPr lang="tr-TR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Warehousing</a:t>
            </a:r>
            <a:endParaRPr lang="tr-TR" altLang="tr-TR" sz="2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828800" lvl="4" indent="0" algn="just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E4A8"/>
              </a:buClr>
              <a:buSzPct val="50000"/>
            </a:pPr>
            <a:r>
              <a:rPr lang="tr-TR" altLang="tr-TR" sz="2000" dirty="0" smtClean="0">
                <a:solidFill>
                  <a:srgbClr val="CC0000"/>
                </a:solidFill>
                <a:latin typeface="Arial" panose="020B0604020202020204" pitchFamily="34" charset="0"/>
              </a:rPr>
              <a:t>   7</a:t>
            </a:r>
            <a:r>
              <a:rPr lang="tr-TR" altLang="tr-TR" sz="2000" dirty="0">
                <a:solidFill>
                  <a:srgbClr val="CC0000"/>
                </a:solidFill>
                <a:latin typeface="Arial" panose="020B0604020202020204" pitchFamily="34" charset="0"/>
              </a:rPr>
              <a:t>.</a:t>
            </a:r>
            <a:r>
              <a:rPr lang="tr-TR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Supply</a:t>
            </a:r>
            <a:r>
              <a:rPr lang="tr-TR" altLang="tr-TR" sz="2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000" dirty="0" err="1">
                <a:solidFill>
                  <a:srgbClr val="000000"/>
                </a:solidFill>
                <a:latin typeface="Arial" panose="020B0604020202020204" pitchFamily="34" charset="0"/>
              </a:rPr>
              <a:t>financing</a:t>
            </a:r>
            <a:endParaRPr lang="tr-TR" altLang="tr-TR" sz="2000" dirty="0">
              <a:solidFill>
                <a:srgbClr val="CC0000"/>
              </a:solidFill>
            </a:endParaRPr>
          </a:p>
        </p:txBody>
      </p:sp>
      <p:sp>
        <p:nvSpPr>
          <p:cNvPr id="181251" name="Rectangle 3"/>
          <p:cNvSpPr>
            <a:spLocks noChangeArrowheads="1"/>
          </p:cNvSpPr>
          <p:nvPr/>
        </p:nvSpPr>
        <p:spPr bwMode="auto">
          <a:xfrm>
            <a:off x="2286000" y="989013"/>
            <a:ext cx="7772400" cy="85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b="1" dirty="0" smtClean="0">
                <a:solidFill>
                  <a:srgbClr val="CC0000"/>
                </a:solidFill>
              </a:rPr>
              <a:t>Markets are divided into two:</a:t>
            </a:r>
            <a:endParaRPr lang="tr-TR" altLang="tr-TR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841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81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81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81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812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812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812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812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1812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5" dur="500"/>
                                        <p:tgtEl>
                                          <p:spTgt spid="1812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8" dur="500"/>
                                        <p:tgtEl>
                                          <p:spTgt spid="18125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1" dur="500"/>
                                        <p:tgtEl>
                                          <p:spTgt spid="18125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4" dur="500"/>
                                        <p:tgtEl>
                                          <p:spTgt spid="18125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7" dur="500"/>
                                        <p:tgtEl>
                                          <p:spTgt spid="18125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2" dur="500"/>
                                        <p:tgtEl>
                                          <p:spTgt spid="181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0" grpId="0" build="p" autoUpdateAnimBg="0"/>
      <p:bldP spid="181251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ChangeArrowheads="1"/>
          </p:cNvSpPr>
          <p:nvPr/>
        </p:nvSpPr>
        <p:spPr bwMode="auto">
          <a:xfrm>
            <a:off x="945222" y="1347789"/>
            <a:ext cx="10428270" cy="539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0" fontAlgn="base" hangingPunct="0">
              <a:spcBef>
                <a:spcPts val="600"/>
              </a:spcBef>
              <a:spcAft>
                <a:spcPts val="60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Char char="n"/>
            </a:pPr>
            <a:endParaRPr lang="tr-TR" altLang="tr-TR" sz="2400" dirty="0">
              <a:solidFill>
                <a:srgbClr val="800000"/>
              </a:solidFill>
              <a:latin typeface="Arial" panose="020B0604020202020204" pitchFamily="34" charset="0"/>
            </a:endParaRPr>
          </a:p>
          <a:p>
            <a:pPr algn="just" eaLnBrk="0" fontAlgn="base" hangingPunct="0">
              <a:spcBef>
                <a:spcPts val="600"/>
              </a:spcBef>
              <a:spcAft>
                <a:spcPts val="60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There is the possibility to stock material factors in enterprises. </a:t>
            </a:r>
            <a:r>
              <a:rPr lang="tr-TR" alt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S</a:t>
            </a:r>
            <a:r>
              <a:rPr lang="en-US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tocking</a:t>
            </a:r>
            <a:r>
              <a:rPr lang="en-US" alt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; </a:t>
            </a:r>
            <a:r>
              <a:rPr lang="en-US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can </a:t>
            </a:r>
            <a:r>
              <a:rPr lang="en-US" alt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be </a:t>
            </a:r>
            <a:r>
              <a:rPr lang="en-US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likened</a:t>
            </a:r>
            <a:r>
              <a:rPr lang="tr-TR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to</a:t>
            </a:r>
            <a:r>
              <a:rPr lang="tr-TR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t</a:t>
            </a:r>
            <a:r>
              <a:rPr lang="en-US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he </a:t>
            </a:r>
            <a:r>
              <a:rPr lang="en-US" alt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event</a:t>
            </a:r>
            <a:r>
              <a:rPr lang="en-US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that</a:t>
            </a:r>
            <a:r>
              <a:rPr lang="tr-TR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arrival</a:t>
            </a:r>
            <a:r>
              <a:rPr lang="en-US" alt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, waiting and leaving of the </a:t>
            </a:r>
            <a:r>
              <a:rPr lang="en-US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water</a:t>
            </a:r>
            <a:r>
              <a:rPr lang="tr-TR" alt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in a </a:t>
            </a: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pool</a:t>
            </a:r>
            <a:r>
              <a:rPr lang="tr-TR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algn="just" eaLnBrk="0" fontAlgn="base" hangingPunct="0">
              <a:spcBef>
                <a:spcPts val="600"/>
              </a:spcBef>
              <a:spcAft>
                <a:spcPts val="60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In </a:t>
            </a: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livestock</a:t>
            </a:r>
            <a:r>
              <a:rPr lang="tr-TR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enterprises</a:t>
            </a:r>
            <a:r>
              <a:rPr lang="en-US" alt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, the raw material is first shipped to the enterprise, stocked and shipped from stock to production in accordance with its purpose for a certain period of time</a:t>
            </a:r>
            <a:r>
              <a:rPr lang="en-US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tr-TR" altLang="tr-TR" sz="24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 eaLnBrk="0" fontAlgn="base" hangingPunct="0">
              <a:spcBef>
                <a:spcPts val="600"/>
              </a:spcBef>
              <a:spcAft>
                <a:spcPts val="60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Char char="n"/>
            </a:pP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The</a:t>
            </a:r>
            <a:r>
              <a:rPr lang="tr-TR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supply</a:t>
            </a:r>
            <a:r>
              <a:rPr lang="tr-TR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of </a:t>
            </a: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the</a:t>
            </a:r>
            <a:r>
              <a:rPr lang="tr-TR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raw</a:t>
            </a:r>
            <a:r>
              <a:rPr lang="tr-TR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material</a:t>
            </a:r>
            <a:r>
              <a:rPr lang="tr-TR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to</a:t>
            </a:r>
            <a:r>
              <a:rPr lang="tr-TR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the</a:t>
            </a:r>
            <a:r>
              <a:rPr lang="tr-TR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enterprises</a:t>
            </a:r>
            <a:r>
              <a:rPr lang="tr-TR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is </a:t>
            </a: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made</a:t>
            </a:r>
            <a:r>
              <a:rPr lang="tr-TR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in </a:t>
            </a: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two</a:t>
            </a:r>
            <a:r>
              <a:rPr lang="tr-TR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ways</a:t>
            </a:r>
            <a:r>
              <a:rPr lang="tr-TR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; </a:t>
            </a:r>
            <a:endParaRPr lang="tr-TR" altLang="tr-TR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 eaLnBrk="0" fontAlgn="base" hangingPunct="0">
              <a:spcBef>
                <a:spcPts val="600"/>
              </a:spcBef>
              <a:spcAft>
                <a:spcPts val="600"/>
              </a:spcAft>
              <a:buClr>
                <a:srgbClr val="3333CC"/>
              </a:buClr>
              <a:buSzPct val="60000"/>
            </a:pPr>
            <a:r>
              <a:rPr lang="tr-TR" altLang="tr-TR" sz="2400" dirty="0">
                <a:solidFill>
                  <a:srgbClr val="800000"/>
                </a:solidFill>
                <a:latin typeface="Arial" panose="020B0604020202020204" pitchFamily="34" charset="0"/>
              </a:rPr>
              <a:t>	</a:t>
            </a:r>
            <a:r>
              <a:rPr lang="tr-TR" altLang="tr-TR" sz="2400" dirty="0">
                <a:solidFill>
                  <a:srgbClr val="CC0000"/>
                </a:solidFill>
                <a:latin typeface="Arial" panose="020B0604020202020204" pitchFamily="34" charset="0"/>
              </a:rPr>
              <a:t>a)</a:t>
            </a:r>
            <a:r>
              <a:rPr lang="tr-TR" altLang="tr-TR" sz="2400" dirty="0">
                <a:solidFill>
                  <a:srgbClr val="8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In</a:t>
            </a:r>
            <a:r>
              <a:rPr lang="tr-TR" alt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one</a:t>
            </a:r>
            <a:r>
              <a:rPr lang="tr-TR" alt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batch</a:t>
            </a:r>
            <a:endParaRPr lang="tr-TR" altLang="tr-TR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 eaLnBrk="0" fontAlgn="base" hangingPunct="0">
              <a:spcBef>
                <a:spcPts val="600"/>
              </a:spcBef>
              <a:spcAft>
                <a:spcPts val="600"/>
              </a:spcAft>
              <a:buClr>
                <a:srgbClr val="3333CC"/>
              </a:buClr>
              <a:buSzPct val="60000"/>
            </a:pPr>
            <a:r>
              <a:rPr lang="tr-TR" altLang="tr-TR" sz="2400" dirty="0">
                <a:solidFill>
                  <a:srgbClr val="800000"/>
                </a:solidFill>
                <a:latin typeface="Arial" panose="020B0604020202020204" pitchFamily="34" charset="0"/>
              </a:rPr>
              <a:t>	</a:t>
            </a:r>
            <a:r>
              <a:rPr lang="tr-TR" altLang="tr-TR" sz="2400" dirty="0">
                <a:solidFill>
                  <a:srgbClr val="CC0000"/>
                </a:solidFill>
                <a:latin typeface="Arial" panose="020B0604020202020204" pitchFamily="34" charset="0"/>
              </a:rPr>
              <a:t>b)</a:t>
            </a:r>
            <a:r>
              <a:rPr lang="tr-TR" altLang="tr-TR" sz="2400" dirty="0">
                <a:solidFill>
                  <a:srgbClr val="8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In</a:t>
            </a:r>
            <a:r>
              <a:rPr lang="tr-TR" altLang="tr-TR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parcel</a:t>
            </a:r>
            <a:endParaRPr lang="tr-TR" altLang="tr-TR" sz="2400" dirty="0">
              <a:solidFill>
                <a:srgbClr val="800000"/>
              </a:solidFill>
              <a:latin typeface="Arial" panose="020B0604020202020204" pitchFamily="34" charset="0"/>
            </a:endParaRPr>
          </a:p>
          <a:p>
            <a:pPr algn="just" eaLnBrk="0" fontAlgn="base" hangingPunct="0">
              <a:spcBef>
                <a:spcPts val="600"/>
              </a:spcBef>
              <a:spcAft>
                <a:spcPts val="600"/>
              </a:spcAft>
              <a:buClr>
                <a:srgbClr val="3333CC"/>
              </a:buClr>
              <a:buSzPct val="60000"/>
            </a:pP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Each</a:t>
            </a:r>
            <a:r>
              <a:rPr lang="tr-TR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method</a:t>
            </a:r>
            <a:r>
              <a:rPr lang="tr-TR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has </a:t>
            </a: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both</a:t>
            </a:r>
            <a:r>
              <a:rPr lang="tr-TR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advantages</a:t>
            </a:r>
            <a:r>
              <a:rPr lang="tr-TR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and</a:t>
            </a:r>
            <a:r>
              <a:rPr lang="tr-TR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disadvantages</a:t>
            </a:r>
            <a:r>
              <a:rPr lang="tr-TR" altLang="tr-T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endParaRPr lang="tr-TR" altLang="tr-TR" sz="2200" dirty="0">
              <a:solidFill>
                <a:srgbClr val="800000"/>
              </a:solidFill>
              <a:latin typeface="Arial" panose="020B0604020202020204" pitchFamily="34" charset="0"/>
            </a:endParaRPr>
          </a:p>
        </p:txBody>
      </p:sp>
      <p:sp>
        <p:nvSpPr>
          <p:cNvPr id="154627" name="Rectangle 3"/>
          <p:cNvSpPr>
            <a:spLocks noChangeArrowheads="1"/>
          </p:cNvSpPr>
          <p:nvPr/>
        </p:nvSpPr>
        <p:spPr bwMode="auto">
          <a:xfrm>
            <a:off x="2209800" y="1196975"/>
            <a:ext cx="777240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b="1" dirty="0" err="1" smtClean="0">
                <a:solidFill>
                  <a:srgbClr val="CC0000"/>
                </a:solidFill>
                <a:latin typeface="Arial" panose="020B0604020202020204" pitchFamily="34" charset="0"/>
              </a:rPr>
              <a:t>Supply</a:t>
            </a:r>
            <a:r>
              <a:rPr lang="tr-TR" altLang="tr-TR" sz="2400" b="1" dirty="0" smtClean="0">
                <a:solidFill>
                  <a:srgbClr val="CC0000"/>
                </a:solidFill>
                <a:latin typeface="Arial" panose="020B0604020202020204" pitchFamily="34" charset="0"/>
              </a:rPr>
              <a:t> of </a:t>
            </a:r>
            <a:r>
              <a:rPr lang="tr-TR" altLang="tr-TR" sz="2400" b="1" dirty="0" err="1" smtClean="0">
                <a:solidFill>
                  <a:srgbClr val="CC0000"/>
                </a:solidFill>
                <a:latin typeface="Arial" panose="020B0604020202020204" pitchFamily="34" charset="0"/>
              </a:rPr>
              <a:t>Raw</a:t>
            </a:r>
            <a:r>
              <a:rPr lang="tr-TR" altLang="tr-TR" sz="2400" b="1" dirty="0" smtClean="0">
                <a:solidFill>
                  <a:srgbClr val="CC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400" b="1" dirty="0" err="1" smtClean="0">
                <a:solidFill>
                  <a:srgbClr val="CC0000"/>
                </a:solidFill>
                <a:latin typeface="Arial" panose="020B0604020202020204" pitchFamily="34" charset="0"/>
              </a:rPr>
              <a:t>Materials</a:t>
            </a:r>
            <a:endParaRPr lang="tr-TR" altLang="tr-TR" sz="2400" b="1" dirty="0">
              <a:solidFill>
                <a:srgbClr val="8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35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ChangeArrowheads="1"/>
          </p:cNvSpPr>
          <p:nvPr/>
        </p:nvSpPr>
        <p:spPr bwMode="auto">
          <a:xfrm>
            <a:off x="791110" y="1555751"/>
            <a:ext cx="10592656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b="1" dirty="0" err="1" smtClean="0">
                <a:solidFill>
                  <a:srgbClr val="CC0000"/>
                </a:solidFill>
              </a:rPr>
              <a:t>Advantages</a:t>
            </a:r>
            <a:r>
              <a:rPr lang="en-US" altLang="tr-TR" sz="2400" b="1" dirty="0" smtClean="0">
                <a:solidFill>
                  <a:srgbClr val="CC0000"/>
                </a:solidFill>
              </a:rPr>
              <a:t> of raw material supply in one batch;</a:t>
            </a:r>
            <a:r>
              <a:rPr lang="tr-TR" altLang="tr-TR" sz="2400" b="1" dirty="0">
                <a:solidFill>
                  <a:srgbClr val="CC0000"/>
                </a:solidFill>
              </a:rPr>
              <a:t/>
            </a:r>
            <a:br>
              <a:rPr lang="tr-TR" altLang="tr-TR" sz="2400" b="1" dirty="0">
                <a:solidFill>
                  <a:srgbClr val="CC0000"/>
                </a:solidFill>
              </a:rPr>
            </a:br>
            <a:r>
              <a:rPr lang="tr-TR" altLang="tr-TR" sz="2400" dirty="0">
                <a:solidFill>
                  <a:srgbClr val="000000"/>
                </a:solidFill>
              </a:rPr>
              <a:t> </a:t>
            </a:r>
            <a:r>
              <a:rPr lang="tr-TR" altLang="tr-TR" sz="2400" dirty="0" smtClean="0">
                <a:solidFill>
                  <a:srgbClr val="CC0000"/>
                </a:solidFill>
                <a:sym typeface="Symbol" panose="05050102010706020507" pitchFamily="18" charset="2"/>
              </a:rPr>
              <a:t> </a:t>
            </a:r>
            <a:r>
              <a:rPr lang="en-US" altLang="tr-TR" sz="2400" dirty="0">
                <a:solidFill>
                  <a:srgbClr val="000000"/>
                </a:solidFill>
              </a:rPr>
              <a:t>Significant discount on raw material price</a:t>
            </a:r>
            <a:r>
              <a:rPr lang="tr-TR" altLang="tr-TR" sz="2400" dirty="0">
                <a:solidFill>
                  <a:srgbClr val="000000"/>
                </a:solidFill>
              </a:rPr>
              <a:t/>
            </a:r>
            <a:br>
              <a:rPr lang="tr-TR" altLang="tr-TR" sz="2400" dirty="0">
                <a:solidFill>
                  <a:srgbClr val="000000"/>
                </a:solidFill>
              </a:rPr>
            </a:br>
            <a:r>
              <a:rPr lang="tr-TR" altLang="tr-TR" sz="2400" dirty="0">
                <a:solidFill>
                  <a:srgbClr val="000000"/>
                </a:solidFill>
              </a:rPr>
              <a:t> </a:t>
            </a:r>
            <a:r>
              <a:rPr lang="tr-TR" altLang="tr-TR" sz="2400" dirty="0">
                <a:solidFill>
                  <a:srgbClr val="CC0000"/>
                </a:solidFill>
                <a:sym typeface="Symbol" panose="05050102010706020507" pitchFamily="18" charset="2"/>
              </a:rPr>
              <a:t></a:t>
            </a:r>
            <a:r>
              <a:rPr lang="tr-TR" altLang="tr-TR" sz="2400" dirty="0">
                <a:solidFill>
                  <a:srgbClr val="000000"/>
                </a:solidFill>
              </a:rPr>
              <a:t> </a:t>
            </a:r>
            <a:r>
              <a:rPr lang="en-US" altLang="tr-TR" sz="2400" dirty="0">
                <a:solidFill>
                  <a:srgbClr val="000000"/>
                </a:solidFill>
              </a:rPr>
              <a:t>A sample of raw material quality is provided</a:t>
            </a:r>
            <a:r>
              <a:rPr lang="en-US" altLang="tr-TR" sz="2400" dirty="0" smtClean="0">
                <a:solidFill>
                  <a:srgbClr val="000000"/>
                </a:solidFill>
              </a:rPr>
              <a:t>,</a:t>
            </a:r>
            <a:endParaRPr lang="tr-TR" altLang="tr-TR" sz="2400" dirty="0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dirty="0" smtClean="0">
                <a:solidFill>
                  <a:srgbClr val="000000"/>
                </a:solidFill>
              </a:rPr>
              <a:t> </a:t>
            </a:r>
            <a:r>
              <a:rPr lang="tr-TR" altLang="tr-TR" sz="2400" dirty="0">
                <a:solidFill>
                  <a:srgbClr val="CC0000"/>
                </a:solidFill>
                <a:sym typeface="Symbol" panose="05050102010706020507" pitchFamily="18" charset="2"/>
              </a:rPr>
              <a:t></a:t>
            </a:r>
            <a:r>
              <a:rPr lang="tr-TR" altLang="tr-TR" sz="2400" dirty="0">
                <a:solidFill>
                  <a:srgbClr val="000000"/>
                </a:solidFill>
              </a:rPr>
              <a:t> </a:t>
            </a:r>
            <a:r>
              <a:rPr lang="tr-TR" altLang="tr-TR" sz="2400" dirty="0" err="1">
                <a:solidFill>
                  <a:srgbClr val="000000"/>
                </a:solidFill>
              </a:rPr>
              <a:t>Order</a:t>
            </a:r>
            <a:r>
              <a:rPr lang="tr-TR" altLang="tr-TR" sz="2400" dirty="0">
                <a:solidFill>
                  <a:srgbClr val="000000"/>
                </a:solidFill>
              </a:rPr>
              <a:t> </a:t>
            </a:r>
            <a:r>
              <a:rPr lang="tr-TR" altLang="tr-TR" sz="2400" dirty="0" err="1">
                <a:solidFill>
                  <a:srgbClr val="000000"/>
                </a:solidFill>
              </a:rPr>
              <a:t>costs</a:t>
            </a:r>
            <a:r>
              <a:rPr lang="tr-TR" altLang="tr-TR" sz="2400" dirty="0">
                <a:solidFill>
                  <a:srgbClr val="000000"/>
                </a:solidFill>
              </a:rPr>
              <a:t> </a:t>
            </a:r>
            <a:r>
              <a:rPr lang="tr-TR" altLang="tr-TR" sz="2400" dirty="0" err="1">
                <a:solidFill>
                  <a:srgbClr val="000000"/>
                </a:solidFill>
              </a:rPr>
              <a:t>are</a:t>
            </a:r>
            <a:r>
              <a:rPr lang="tr-TR" altLang="tr-TR" sz="2400" dirty="0">
                <a:solidFill>
                  <a:srgbClr val="000000"/>
                </a:solidFill>
              </a:rPr>
              <a:t> </a:t>
            </a:r>
            <a:r>
              <a:rPr lang="tr-TR" altLang="tr-TR" sz="2400" dirty="0" err="1">
                <a:solidFill>
                  <a:srgbClr val="000000"/>
                </a:solidFill>
              </a:rPr>
              <a:t>minimized</a:t>
            </a:r>
            <a:r>
              <a:rPr lang="tr-TR" altLang="tr-TR" sz="2400" dirty="0">
                <a:solidFill>
                  <a:srgbClr val="000000"/>
                </a:solidFill>
              </a:rPr>
              <a:t>.</a:t>
            </a:r>
            <a:br>
              <a:rPr lang="tr-TR" altLang="tr-TR" sz="2400" dirty="0">
                <a:solidFill>
                  <a:srgbClr val="000000"/>
                </a:solidFill>
              </a:rPr>
            </a:br>
            <a:r>
              <a:rPr lang="tr-TR" altLang="tr-TR" sz="2400" dirty="0">
                <a:solidFill>
                  <a:srgbClr val="000000"/>
                </a:solidFill>
              </a:rPr>
              <a:t/>
            </a:r>
            <a:br>
              <a:rPr lang="tr-TR" altLang="tr-TR" sz="2400" dirty="0">
                <a:solidFill>
                  <a:srgbClr val="000000"/>
                </a:solidFill>
              </a:rPr>
            </a:br>
            <a:r>
              <a:rPr lang="tr-TR" altLang="tr-TR" sz="2400" b="1" dirty="0" err="1" smtClean="0">
                <a:solidFill>
                  <a:srgbClr val="CC0000"/>
                </a:solidFill>
              </a:rPr>
              <a:t>Disadvantages</a:t>
            </a:r>
            <a:r>
              <a:rPr lang="tr-TR" altLang="tr-TR" sz="2400" b="1" dirty="0" smtClean="0">
                <a:solidFill>
                  <a:srgbClr val="CC0000"/>
                </a:solidFill>
              </a:rPr>
              <a:t>;</a:t>
            </a:r>
            <a:r>
              <a:rPr lang="tr-TR" altLang="tr-TR" sz="2400" b="1" dirty="0">
                <a:solidFill>
                  <a:srgbClr val="CC0000"/>
                </a:solidFill>
              </a:rPr>
              <a:t/>
            </a:r>
            <a:br>
              <a:rPr lang="tr-TR" altLang="tr-TR" sz="2400" b="1" dirty="0">
                <a:solidFill>
                  <a:srgbClr val="CC0000"/>
                </a:solidFill>
              </a:rPr>
            </a:br>
            <a:r>
              <a:rPr lang="tr-TR" altLang="tr-TR" sz="2400" b="1" dirty="0">
                <a:solidFill>
                  <a:srgbClr val="CC0000"/>
                </a:solidFill>
              </a:rPr>
              <a:t> </a:t>
            </a:r>
            <a:r>
              <a:rPr lang="tr-TR" altLang="tr-TR" sz="2400" dirty="0">
                <a:solidFill>
                  <a:srgbClr val="CC0000"/>
                </a:solidFill>
                <a:sym typeface="Symbol" panose="05050102010706020507" pitchFamily="18" charset="2"/>
              </a:rPr>
              <a:t></a:t>
            </a:r>
            <a:r>
              <a:rPr lang="tr-TR" altLang="tr-TR" sz="2400" b="1" dirty="0">
                <a:solidFill>
                  <a:srgbClr val="CC0000"/>
                </a:solidFill>
              </a:rPr>
              <a:t> </a:t>
            </a:r>
            <a:r>
              <a:rPr lang="tr-TR" altLang="tr-TR" sz="2400" dirty="0" err="1">
                <a:solidFill>
                  <a:srgbClr val="000000"/>
                </a:solidFill>
              </a:rPr>
              <a:t>Warehousing</a:t>
            </a:r>
            <a:r>
              <a:rPr lang="tr-TR" altLang="tr-TR" sz="2400" dirty="0">
                <a:solidFill>
                  <a:srgbClr val="000000"/>
                </a:solidFill>
              </a:rPr>
              <a:t> </a:t>
            </a:r>
            <a:r>
              <a:rPr lang="tr-TR" altLang="tr-TR" sz="2400" dirty="0" err="1">
                <a:solidFill>
                  <a:srgbClr val="000000"/>
                </a:solidFill>
              </a:rPr>
              <a:t>costs</a:t>
            </a:r>
            <a:r>
              <a:rPr lang="tr-TR" altLang="tr-TR" sz="2400" dirty="0">
                <a:solidFill>
                  <a:srgbClr val="000000"/>
                </a:solidFill>
              </a:rPr>
              <a:t> </a:t>
            </a:r>
            <a:r>
              <a:rPr lang="tr-TR" altLang="tr-TR" sz="2400" dirty="0" err="1">
                <a:solidFill>
                  <a:srgbClr val="000000"/>
                </a:solidFill>
              </a:rPr>
              <a:t>increase</a:t>
            </a:r>
            <a:r>
              <a:rPr lang="tr-TR" altLang="tr-TR" sz="2400" dirty="0">
                <a:solidFill>
                  <a:srgbClr val="000000"/>
                </a:solidFill>
              </a:rPr>
              <a:t>.</a:t>
            </a:r>
            <a:br>
              <a:rPr lang="tr-TR" altLang="tr-TR" sz="2400" dirty="0">
                <a:solidFill>
                  <a:srgbClr val="000000"/>
                </a:solidFill>
              </a:rPr>
            </a:br>
            <a:r>
              <a:rPr lang="tr-TR" altLang="tr-TR" sz="2400" dirty="0">
                <a:solidFill>
                  <a:srgbClr val="000000"/>
                </a:solidFill>
              </a:rPr>
              <a:t> </a:t>
            </a:r>
            <a:r>
              <a:rPr lang="tr-TR" altLang="tr-TR" sz="2400" dirty="0">
                <a:solidFill>
                  <a:srgbClr val="CC0000"/>
                </a:solidFill>
                <a:sym typeface="Symbol" panose="05050102010706020507" pitchFamily="18" charset="2"/>
              </a:rPr>
              <a:t></a:t>
            </a:r>
            <a:r>
              <a:rPr lang="tr-TR" altLang="tr-TR" sz="2400" dirty="0">
                <a:solidFill>
                  <a:srgbClr val="000000"/>
                </a:solidFill>
              </a:rPr>
              <a:t> </a:t>
            </a:r>
            <a:r>
              <a:rPr lang="en-US" altLang="tr-TR" sz="2400" dirty="0">
                <a:solidFill>
                  <a:srgbClr val="000000"/>
                </a:solidFill>
              </a:rPr>
              <a:t>There is the risk of irrational use of money by linking the limited revolving fund facilities to the raw material that can be used in a longer term</a:t>
            </a:r>
            <a:r>
              <a:rPr lang="en-US" altLang="tr-TR" sz="2400" dirty="0" smtClean="0">
                <a:solidFill>
                  <a:srgbClr val="000000"/>
                </a:solidFill>
              </a:rPr>
              <a:t>.</a:t>
            </a:r>
            <a:endParaRPr lang="tr-TR" altLang="tr-TR" sz="2400" dirty="0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dirty="0" smtClean="0">
                <a:solidFill>
                  <a:srgbClr val="000000"/>
                </a:solidFill>
              </a:rPr>
              <a:t> </a:t>
            </a:r>
            <a:r>
              <a:rPr lang="tr-TR" altLang="tr-TR" sz="2400" dirty="0">
                <a:solidFill>
                  <a:srgbClr val="CC0000"/>
                </a:solidFill>
                <a:sym typeface="Symbol" panose="05050102010706020507" pitchFamily="18" charset="2"/>
              </a:rPr>
              <a:t></a:t>
            </a:r>
            <a:r>
              <a:rPr lang="tr-TR" altLang="tr-TR" sz="2400" dirty="0">
                <a:solidFill>
                  <a:srgbClr val="000000"/>
                </a:solidFill>
              </a:rPr>
              <a:t> </a:t>
            </a:r>
            <a:r>
              <a:rPr lang="en-US" altLang="tr-TR" sz="2400" dirty="0">
                <a:solidFill>
                  <a:srgbClr val="000000"/>
                </a:solidFill>
              </a:rPr>
              <a:t>Significant deficiencies may arise in revolving fund financing.</a:t>
            </a:r>
            <a:r>
              <a:rPr lang="tr-TR" altLang="tr-TR" sz="2400" dirty="0">
                <a:solidFill>
                  <a:srgbClr val="000000"/>
                </a:solidFill>
              </a:rPr>
              <a:t/>
            </a:r>
            <a:br>
              <a:rPr lang="tr-TR" altLang="tr-TR" sz="2400" dirty="0">
                <a:solidFill>
                  <a:srgbClr val="000000"/>
                </a:solidFill>
              </a:rPr>
            </a:br>
            <a:endParaRPr lang="tr-TR" altLang="tr-TR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040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79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2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ChangeArrowheads="1"/>
          </p:cNvSpPr>
          <p:nvPr/>
        </p:nvSpPr>
        <p:spPr bwMode="auto">
          <a:xfrm>
            <a:off x="965771" y="1196976"/>
            <a:ext cx="10346076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dirty="0" err="1" smtClean="0">
                <a:solidFill>
                  <a:srgbClr val="CC0000"/>
                </a:solidFill>
              </a:rPr>
              <a:t>Advantages</a:t>
            </a:r>
            <a:r>
              <a:rPr lang="en-US" altLang="tr-TR" sz="2400" dirty="0" smtClean="0">
                <a:solidFill>
                  <a:srgbClr val="CC0000"/>
                </a:solidFill>
              </a:rPr>
              <a:t> of raw material supply in </a:t>
            </a:r>
            <a:r>
              <a:rPr lang="tr-TR" altLang="tr-TR" sz="2400" dirty="0" err="1" smtClean="0">
                <a:solidFill>
                  <a:srgbClr val="CC0000"/>
                </a:solidFill>
              </a:rPr>
              <a:t>parcel</a:t>
            </a:r>
            <a:r>
              <a:rPr lang="en-US" altLang="tr-TR" sz="2400" dirty="0" smtClean="0">
                <a:solidFill>
                  <a:srgbClr val="CC0000"/>
                </a:solidFill>
              </a:rPr>
              <a:t>:</a:t>
            </a:r>
            <a:r>
              <a:rPr lang="tr-TR" altLang="tr-TR" sz="2400" dirty="0">
                <a:solidFill>
                  <a:srgbClr val="CC0000"/>
                </a:solidFill>
              </a:rPr>
              <a:t/>
            </a:r>
            <a:br>
              <a:rPr lang="tr-TR" altLang="tr-TR" sz="2400" dirty="0">
                <a:solidFill>
                  <a:srgbClr val="CC0000"/>
                </a:solidFill>
              </a:rPr>
            </a:br>
            <a:r>
              <a:rPr lang="tr-TR" altLang="tr-TR" sz="2400" dirty="0">
                <a:solidFill>
                  <a:srgbClr val="CC0000"/>
                </a:solidFill>
              </a:rPr>
              <a:t> </a:t>
            </a:r>
            <a:r>
              <a:rPr lang="tr-TR" altLang="tr-TR" sz="2400" dirty="0">
                <a:solidFill>
                  <a:srgbClr val="CC0000"/>
                </a:solidFill>
                <a:sym typeface="Symbol" panose="05050102010706020507" pitchFamily="18" charset="2"/>
              </a:rPr>
              <a:t></a:t>
            </a:r>
            <a:r>
              <a:rPr lang="tr-TR" altLang="tr-TR" sz="2400" dirty="0">
                <a:solidFill>
                  <a:srgbClr val="CC0000"/>
                </a:solidFill>
              </a:rPr>
              <a:t> </a:t>
            </a:r>
            <a:r>
              <a:rPr lang="en-US" altLang="tr-TR" sz="2400" dirty="0">
                <a:solidFill>
                  <a:srgbClr val="000000"/>
                </a:solidFill>
              </a:rPr>
              <a:t>The stocking costs of the enterprise are further reduced</a:t>
            </a:r>
            <a:r>
              <a:rPr lang="en-US" altLang="tr-TR" sz="2400" dirty="0" smtClean="0">
                <a:solidFill>
                  <a:srgbClr val="000000"/>
                </a:solidFill>
              </a:rPr>
              <a:t>.</a:t>
            </a:r>
            <a:endParaRPr lang="tr-TR" altLang="tr-TR" sz="2400" dirty="0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dirty="0" smtClean="0">
                <a:solidFill>
                  <a:srgbClr val="000000"/>
                </a:solidFill>
              </a:rPr>
              <a:t> </a:t>
            </a:r>
            <a:r>
              <a:rPr lang="tr-TR" altLang="tr-TR" sz="2400" dirty="0">
                <a:solidFill>
                  <a:srgbClr val="CC0000"/>
                </a:solidFill>
                <a:sym typeface="Symbol" panose="05050102010706020507" pitchFamily="18" charset="2"/>
              </a:rPr>
              <a:t></a:t>
            </a:r>
            <a:r>
              <a:rPr lang="tr-TR" altLang="tr-TR" sz="2400" dirty="0">
                <a:solidFill>
                  <a:srgbClr val="000000"/>
                </a:solidFill>
              </a:rPr>
              <a:t> </a:t>
            </a:r>
            <a:r>
              <a:rPr lang="en-US" altLang="tr-TR" sz="2400" dirty="0">
                <a:solidFill>
                  <a:srgbClr val="000000"/>
                </a:solidFill>
              </a:rPr>
              <a:t>The revolving fund facilities that are limited in the enterprise are used rationally in the supply system in </a:t>
            </a:r>
            <a:r>
              <a:rPr lang="tr-TR" altLang="tr-TR" sz="2400" dirty="0" err="1" smtClean="0">
                <a:solidFill>
                  <a:srgbClr val="000000"/>
                </a:solidFill>
              </a:rPr>
              <a:t>parcel</a:t>
            </a:r>
            <a:r>
              <a:rPr lang="tr-TR" altLang="tr-TR" sz="2400" dirty="0" smtClean="0">
                <a:solidFill>
                  <a:srgbClr val="000000"/>
                </a:solidFill>
              </a:rPr>
              <a:t>.</a:t>
            </a:r>
            <a:r>
              <a:rPr lang="tr-TR" altLang="tr-TR" sz="2400" dirty="0">
                <a:solidFill>
                  <a:srgbClr val="000000"/>
                </a:solidFill>
              </a:rPr>
              <a:t/>
            </a:r>
            <a:br>
              <a:rPr lang="tr-TR" altLang="tr-TR" sz="2400" dirty="0">
                <a:solidFill>
                  <a:srgbClr val="000000"/>
                </a:solidFill>
              </a:rPr>
            </a:br>
            <a:r>
              <a:rPr lang="tr-TR" altLang="tr-TR" sz="2400" dirty="0">
                <a:solidFill>
                  <a:srgbClr val="000000"/>
                </a:solidFill>
              </a:rPr>
              <a:t> </a:t>
            </a:r>
            <a:r>
              <a:rPr lang="tr-TR" altLang="tr-TR" sz="2400" dirty="0">
                <a:solidFill>
                  <a:srgbClr val="CC0000"/>
                </a:solidFill>
                <a:sym typeface="Symbol" panose="05050102010706020507" pitchFamily="18" charset="2"/>
              </a:rPr>
              <a:t></a:t>
            </a:r>
            <a:r>
              <a:rPr lang="tr-TR" altLang="tr-TR" sz="2400" dirty="0">
                <a:solidFill>
                  <a:srgbClr val="000000"/>
                </a:solidFill>
              </a:rPr>
              <a:t> </a:t>
            </a:r>
            <a:r>
              <a:rPr lang="en-US" altLang="tr-TR" sz="2400" dirty="0">
                <a:solidFill>
                  <a:srgbClr val="000000"/>
                </a:solidFill>
              </a:rPr>
              <a:t>As the number of lots in supply increases, the stocking costs of the enterprise can be further minimized.</a:t>
            </a:r>
            <a:r>
              <a:rPr lang="tr-TR" altLang="tr-TR" sz="2400" dirty="0">
                <a:solidFill>
                  <a:srgbClr val="000000"/>
                </a:solidFill>
              </a:rPr>
              <a:t/>
            </a:r>
            <a:br>
              <a:rPr lang="tr-TR" altLang="tr-TR" sz="2400" dirty="0">
                <a:solidFill>
                  <a:srgbClr val="000000"/>
                </a:solidFill>
              </a:rPr>
            </a:br>
            <a:r>
              <a:rPr lang="tr-TR" altLang="tr-TR" sz="2400" dirty="0">
                <a:solidFill>
                  <a:srgbClr val="000000"/>
                </a:solidFill>
              </a:rPr>
              <a:t/>
            </a:r>
            <a:br>
              <a:rPr lang="tr-TR" altLang="tr-TR" sz="2400" dirty="0">
                <a:solidFill>
                  <a:srgbClr val="000000"/>
                </a:solidFill>
              </a:rPr>
            </a:br>
            <a:r>
              <a:rPr lang="tr-TR" altLang="tr-TR" sz="2400" dirty="0" err="1" smtClean="0">
                <a:solidFill>
                  <a:srgbClr val="CC0000"/>
                </a:solidFill>
              </a:rPr>
              <a:t>Disadvantages</a:t>
            </a:r>
            <a:r>
              <a:rPr lang="tr-TR" altLang="tr-TR" sz="2400" dirty="0" smtClean="0">
                <a:solidFill>
                  <a:srgbClr val="CC0000"/>
                </a:solidFill>
              </a:rPr>
              <a:t>;</a:t>
            </a:r>
            <a:r>
              <a:rPr lang="tr-TR" altLang="tr-TR" sz="2400" dirty="0">
                <a:solidFill>
                  <a:srgbClr val="800000"/>
                </a:solidFill>
              </a:rPr>
              <a:t/>
            </a:r>
            <a:br>
              <a:rPr lang="tr-TR" altLang="tr-TR" sz="2400" dirty="0">
                <a:solidFill>
                  <a:srgbClr val="800000"/>
                </a:solidFill>
              </a:rPr>
            </a:br>
            <a:r>
              <a:rPr lang="tr-TR" altLang="tr-TR" sz="2400" dirty="0">
                <a:solidFill>
                  <a:srgbClr val="CC0000"/>
                </a:solidFill>
                <a:sym typeface="Symbol" panose="05050102010706020507" pitchFamily="18" charset="2"/>
              </a:rPr>
              <a:t></a:t>
            </a:r>
            <a:r>
              <a:rPr lang="tr-TR" altLang="tr-TR" sz="2400" dirty="0">
                <a:solidFill>
                  <a:srgbClr val="800000"/>
                </a:solidFill>
              </a:rPr>
              <a:t> </a:t>
            </a:r>
            <a:r>
              <a:rPr lang="en-US" altLang="tr-TR" sz="2400" dirty="0">
                <a:solidFill>
                  <a:srgbClr val="000000"/>
                </a:solidFill>
              </a:rPr>
              <a:t>Order costs in the business increase.</a:t>
            </a:r>
            <a:r>
              <a:rPr lang="tr-TR" altLang="tr-TR" sz="2400" dirty="0">
                <a:solidFill>
                  <a:srgbClr val="000000"/>
                </a:solidFill>
              </a:rPr>
              <a:t/>
            </a:r>
            <a:br>
              <a:rPr lang="tr-TR" altLang="tr-TR" sz="2400" dirty="0">
                <a:solidFill>
                  <a:srgbClr val="000000"/>
                </a:solidFill>
              </a:rPr>
            </a:br>
            <a:r>
              <a:rPr lang="tr-TR" altLang="tr-TR" sz="2400" dirty="0">
                <a:solidFill>
                  <a:srgbClr val="CC0000"/>
                </a:solidFill>
                <a:sym typeface="Symbol" panose="05050102010706020507" pitchFamily="18" charset="2"/>
              </a:rPr>
              <a:t></a:t>
            </a:r>
            <a:r>
              <a:rPr lang="tr-TR" altLang="tr-TR" sz="2400" dirty="0">
                <a:solidFill>
                  <a:srgbClr val="000000"/>
                </a:solidFill>
              </a:rPr>
              <a:t> </a:t>
            </a:r>
            <a:r>
              <a:rPr lang="en-US" altLang="tr-TR" sz="2400" dirty="0">
                <a:solidFill>
                  <a:srgbClr val="000000"/>
                </a:solidFill>
              </a:rPr>
              <a:t>The expected uniformity in the quality of the raw material supplied cannot be </a:t>
            </a:r>
            <a:r>
              <a:rPr lang="en-US" altLang="tr-TR" sz="2400" dirty="0" smtClean="0">
                <a:solidFill>
                  <a:srgbClr val="000000"/>
                </a:solidFill>
              </a:rPr>
              <a:t>achieved</a:t>
            </a:r>
            <a:endParaRPr lang="tr-TR" altLang="tr-TR" sz="2400" dirty="0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dirty="0" smtClean="0">
                <a:solidFill>
                  <a:srgbClr val="CC0000"/>
                </a:solidFill>
                <a:sym typeface="Symbol" panose="05050102010706020507" pitchFamily="18" charset="2"/>
              </a:rPr>
              <a:t></a:t>
            </a:r>
            <a:r>
              <a:rPr lang="tr-TR" altLang="tr-TR" sz="2400" dirty="0" smtClean="0">
                <a:solidFill>
                  <a:srgbClr val="000000"/>
                </a:solidFill>
              </a:rPr>
              <a:t> </a:t>
            </a:r>
            <a:r>
              <a:rPr lang="en-US" altLang="tr-TR" sz="2400" dirty="0">
                <a:solidFill>
                  <a:srgbClr val="000000"/>
                </a:solidFill>
              </a:rPr>
              <a:t>The possibility of discounting is reduced according to the purchase price.</a:t>
            </a:r>
            <a:r>
              <a:rPr lang="tr-TR" altLang="tr-TR" sz="2400" dirty="0" smtClean="0">
                <a:solidFill>
                  <a:srgbClr val="000000"/>
                </a:solidFill>
              </a:rPr>
              <a:t> </a:t>
            </a:r>
            <a:endParaRPr lang="tr-TR" altLang="tr-TR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55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ChangeArrowheads="1"/>
          </p:cNvSpPr>
          <p:nvPr/>
        </p:nvSpPr>
        <p:spPr bwMode="auto">
          <a:xfrm>
            <a:off x="965771" y="1989139"/>
            <a:ext cx="10068674" cy="410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800" dirty="0">
                <a:solidFill>
                  <a:srgbClr val="CC0000"/>
                </a:solidFill>
                <a:latin typeface="Arial" panose="020B0604020202020204" pitchFamily="34" charset="0"/>
              </a:rPr>
              <a:t>	</a:t>
            </a:r>
            <a:r>
              <a:rPr lang="en-US" altLang="tr-TR" sz="2800" dirty="0" smtClean="0"/>
              <a:t>To summarize; It is necessary to supply the raw material required by the enterprise </a:t>
            </a:r>
            <a:r>
              <a:rPr lang="en-US" altLang="tr-TR" sz="2800" dirty="0" smtClean="0">
                <a:solidFill>
                  <a:srgbClr val="FF0000"/>
                </a:solidFill>
              </a:rPr>
              <a:t>at the appropriate time</a:t>
            </a:r>
            <a:r>
              <a:rPr lang="en-US" altLang="tr-TR" sz="2800" dirty="0" smtClean="0"/>
              <a:t>, </a:t>
            </a:r>
            <a:r>
              <a:rPr lang="en-US" altLang="tr-TR" sz="2800" dirty="0" smtClean="0">
                <a:solidFill>
                  <a:srgbClr val="FF0000"/>
                </a:solidFill>
              </a:rPr>
              <a:t>in the appropriate quantity,</a:t>
            </a:r>
            <a:r>
              <a:rPr lang="en-US" altLang="tr-TR" sz="2800" dirty="0" smtClean="0"/>
              <a:t> </a:t>
            </a:r>
            <a:r>
              <a:rPr lang="en-US" altLang="tr-TR" sz="2800" dirty="0" smtClean="0">
                <a:solidFill>
                  <a:srgbClr val="FF0000"/>
                </a:solidFill>
              </a:rPr>
              <a:t>in the appropriate quality,</a:t>
            </a:r>
            <a:r>
              <a:rPr lang="en-US" altLang="tr-TR" sz="2800" dirty="0" smtClean="0"/>
              <a:t> </a:t>
            </a:r>
            <a:r>
              <a:rPr lang="en-US" altLang="tr-TR" sz="2800" dirty="0" smtClean="0">
                <a:solidFill>
                  <a:srgbClr val="FF0000"/>
                </a:solidFill>
              </a:rPr>
              <a:t>at an affordable price </a:t>
            </a:r>
            <a:r>
              <a:rPr lang="en-US" altLang="tr-TR" sz="2800" dirty="0" smtClean="0"/>
              <a:t>and from the </a:t>
            </a:r>
            <a:r>
              <a:rPr lang="en-US" altLang="tr-TR" sz="2800" dirty="0" smtClean="0">
                <a:solidFill>
                  <a:srgbClr val="FF0000"/>
                </a:solidFill>
              </a:rPr>
              <a:t>appropriate source.</a:t>
            </a:r>
            <a:endParaRPr lang="tr-TR" altLang="tr-TR" sz="2800" dirty="0" smtClean="0">
              <a:solidFill>
                <a:srgbClr val="FF0000"/>
              </a:solidFill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800" dirty="0">
                <a:solidFill>
                  <a:srgbClr val="000000"/>
                </a:solidFill>
              </a:rPr>
              <a:t/>
            </a:r>
            <a:br>
              <a:rPr lang="tr-TR" altLang="tr-TR" sz="2800" dirty="0">
                <a:solidFill>
                  <a:srgbClr val="000000"/>
                </a:solidFill>
              </a:rPr>
            </a:br>
            <a:r>
              <a:rPr lang="en-US" altLang="tr-TR" sz="2800" dirty="0">
                <a:solidFill>
                  <a:srgbClr val="000000"/>
                </a:solidFill>
              </a:rPr>
              <a:t>These five criteria are actually called </a:t>
            </a:r>
            <a:r>
              <a:rPr lang="tr-TR" altLang="tr-TR" sz="2800" dirty="0" smtClean="0">
                <a:solidFill>
                  <a:srgbClr val="FF0000"/>
                </a:solidFill>
              </a:rPr>
              <a:t>«</a:t>
            </a:r>
            <a:r>
              <a:rPr lang="en-US" altLang="tr-TR" sz="2800" b="1" dirty="0" smtClean="0">
                <a:solidFill>
                  <a:srgbClr val="FF0000"/>
                </a:solidFill>
              </a:rPr>
              <a:t>OPTIMAL STOCK</a:t>
            </a:r>
            <a:r>
              <a:rPr lang="tr-TR" altLang="tr-TR" sz="2800" b="1" dirty="0" smtClean="0">
                <a:solidFill>
                  <a:srgbClr val="FF0000"/>
                </a:solidFill>
              </a:rPr>
              <a:t>»</a:t>
            </a:r>
            <a:r>
              <a:rPr lang="en-US" altLang="tr-TR" sz="2800" b="1" dirty="0" smtClean="0">
                <a:solidFill>
                  <a:srgbClr val="FF0000"/>
                </a:solidFill>
              </a:rPr>
              <a:t> </a:t>
            </a:r>
            <a:r>
              <a:rPr lang="en-US" altLang="tr-TR" sz="2800" dirty="0" smtClean="0">
                <a:solidFill>
                  <a:srgbClr val="000000"/>
                </a:solidFill>
              </a:rPr>
              <a:t> </a:t>
            </a:r>
            <a:r>
              <a:rPr lang="en-US" altLang="tr-TR" sz="2800" dirty="0">
                <a:solidFill>
                  <a:srgbClr val="000000"/>
                </a:solidFill>
              </a:rPr>
              <a:t>in the enterprise.</a:t>
            </a:r>
            <a:r>
              <a:rPr lang="tr-TR" altLang="tr-TR" sz="2800" dirty="0" smtClean="0">
                <a:solidFill>
                  <a:srgbClr val="800000"/>
                </a:solidFill>
              </a:rPr>
              <a:t> </a:t>
            </a:r>
            <a:r>
              <a:rPr lang="tr-TR" altLang="tr-TR" sz="2800" dirty="0">
                <a:solidFill>
                  <a:srgbClr val="800000"/>
                </a:solidFill>
              </a:rPr>
              <a:t/>
            </a:r>
            <a:br>
              <a:rPr lang="tr-TR" altLang="tr-TR" sz="2800" dirty="0">
                <a:solidFill>
                  <a:srgbClr val="800000"/>
                </a:solidFill>
              </a:rPr>
            </a:br>
            <a:endParaRPr lang="tr-TR" altLang="tr-TR" sz="28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648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77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4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ChangeArrowheads="1"/>
          </p:cNvSpPr>
          <p:nvPr/>
        </p:nvSpPr>
        <p:spPr bwMode="auto">
          <a:xfrm>
            <a:off x="688369" y="1412876"/>
            <a:ext cx="10839235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800" b="1" dirty="0">
                <a:solidFill>
                  <a:srgbClr val="800000"/>
                </a:solidFill>
                <a:latin typeface="Arial" panose="020B0604020202020204" pitchFamily="34" charset="0"/>
              </a:rPr>
              <a:t/>
            </a:r>
            <a:br>
              <a:rPr lang="tr-TR" altLang="tr-TR" sz="2800" b="1" dirty="0">
                <a:solidFill>
                  <a:srgbClr val="800000"/>
                </a:solidFill>
                <a:latin typeface="Arial" panose="020B0604020202020204" pitchFamily="34" charset="0"/>
              </a:rPr>
            </a:br>
            <a:r>
              <a:rPr lang="tr-TR" altLang="tr-TR" sz="2400" b="1" dirty="0" err="1" smtClean="0">
                <a:solidFill>
                  <a:srgbClr val="CC0000"/>
                </a:solidFill>
              </a:rPr>
              <a:t>Stock</a:t>
            </a:r>
            <a:r>
              <a:rPr lang="tr-TR" altLang="tr-TR" sz="2400" b="1" dirty="0" smtClean="0">
                <a:solidFill>
                  <a:srgbClr val="CC0000"/>
                </a:solidFill>
              </a:rPr>
              <a:t> </a:t>
            </a:r>
            <a:r>
              <a:rPr lang="tr-TR" altLang="tr-TR" sz="2400" b="1" dirty="0" err="1" smtClean="0">
                <a:solidFill>
                  <a:srgbClr val="CC0000"/>
                </a:solidFill>
              </a:rPr>
              <a:t>Types</a:t>
            </a:r>
            <a:r>
              <a:rPr lang="tr-TR" altLang="tr-TR" sz="2400" b="1" dirty="0" smtClean="0">
                <a:solidFill>
                  <a:srgbClr val="CC0000"/>
                </a:solidFill>
              </a:rPr>
              <a:t> in Business</a:t>
            </a:r>
            <a:r>
              <a:rPr lang="tr-TR" altLang="tr-TR" sz="2400" b="1" dirty="0">
                <a:solidFill>
                  <a:srgbClr val="800000"/>
                </a:solidFill>
              </a:rPr>
              <a:t/>
            </a:r>
            <a:br>
              <a:rPr lang="tr-TR" altLang="tr-TR" sz="2400" b="1" dirty="0">
                <a:solidFill>
                  <a:srgbClr val="800000"/>
                </a:solidFill>
              </a:rPr>
            </a:br>
            <a:r>
              <a:rPr lang="tr-TR" altLang="tr-TR" sz="2400" b="1" dirty="0">
                <a:solidFill>
                  <a:srgbClr val="800000"/>
                </a:solidFill>
              </a:rPr>
              <a:t>	</a:t>
            </a:r>
            <a:r>
              <a:rPr lang="en-US" altLang="tr-TR" sz="2400" dirty="0">
                <a:solidFill>
                  <a:srgbClr val="000000"/>
                </a:solidFill>
              </a:rPr>
              <a:t>It is possible to examine and examine the stock types that can be applied in animal husbandry enterprises under five headings as in all enterprises. These</a:t>
            </a:r>
            <a:r>
              <a:rPr lang="en-US" altLang="tr-TR" sz="2400" dirty="0" smtClean="0">
                <a:solidFill>
                  <a:srgbClr val="000000"/>
                </a:solidFill>
              </a:rPr>
              <a:t>;</a:t>
            </a:r>
            <a:endParaRPr lang="tr-TR" altLang="tr-TR" sz="2400" dirty="0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dirty="0">
                <a:solidFill>
                  <a:srgbClr val="000000"/>
                </a:solidFill>
              </a:rPr>
              <a:t>	 </a:t>
            </a:r>
            <a:r>
              <a:rPr lang="tr-TR" altLang="tr-TR" sz="2400" dirty="0">
                <a:solidFill>
                  <a:srgbClr val="CC0000"/>
                </a:solidFill>
                <a:sym typeface="Symbol" panose="05050102010706020507" pitchFamily="18" charset="2"/>
              </a:rPr>
              <a:t></a:t>
            </a:r>
            <a:r>
              <a:rPr lang="tr-TR" altLang="tr-TR" sz="2400" dirty="0">
                <a:solidFill>
                  <a:srgbClr val="000000"/>
                </a:solidFill>
              </a:rPr>
              <a:t> </a:t>
            </a:r>
            <a:r>
              <a:rPr lang="tr-TR" altLang="tr-TR" sz="2400" dirty="0" err="1">
                <a:solidFill>
                  <a:srgbClr val="000000"/>
                </a:solidFill>
              </a:rPr>
              <a:t>Notice</a:t>
            </a:r>
            <a:r>
              <a:rPr lang="tr-TR" altLang="tr-TR" sz="2400" dirty="0">
                <a:solidFill>
                  <a:srgbClr val="000000"/>
                </a:solidFill>
              </a:rPr>
              <a:t> </a:t>
            </a:r>
            <a:r>
              <a:rPr lang="tr-TR" altLang="tr-TR" sz="2400" dirty="0" err="1">
                <a:solidFill>
                  <a:srgbClr val="000000"/>
                </a:solidFill>
              </a:rPr>
              <a:t>stock</a:t>
            </a:r>
            <a:r>
              <a:rPr lang="tr-TR" altLang="tr-TR" sz="2400" dirty="0">
                <a:solidFill>
                  <a:srgbClr val="000000"/>
                </a:solidFill>
              </a:rPr>
              <a:t/>
            </a:r>
            <a:br>
              <a:rPr lang="tr-TR" altLang="tr-TR" sz="2400" dirty="0">
                <a:solidFill>
                  <a:srgbClr val="000000"/>
                </a:solidFill>
              </a:rPr>
            </a:br>
            <a:r>
              <a:rPr lang="tr-TR" altLang="tr-TR" sz="2400" dirty="0">
                <a:solidFill>
                  <a:srgbClr val="000000"/>
                </a:solidFill>
              </a:rPr>
              <a:t>	 </a:t>
            </a:r>
            <a:r>
              <a:rPr lang="tr-TR" altLang="tr-TR" sz="2400" dirty="0">
                <a:solidFill>
                  <a:srgbClr val="CC0000"/>
                </a:solidFill>
                <a:sym typeface="Symbol" panose="05050102010706020507" pitchFamily="18" charset="2"/>
              </a:rPr>
              <a:t></a:t>
            </a:r>
            <a:r>
              <a:rPr lang="tr-TR" altLang="tr-TR" sz="2400" dirty="0">
                <a:solidFill>
                  <a:srgbClr val="000000"/>
                </a:solidFill>
              </a:rPr>
              <a:t> </a:t>
            </a:r>
            <a:r>
              <a:rPr lang="tr-TR" altLang="tr-TR" sz="2400" dirty="0" err="1">
                <a:solidFill>
                  <a:srgbClr val="000000"/>
                </a:solidFill>
              </a:rPr>
              <a:t>Safety</a:t>
            </a:r>
            <a:r>
              <a:rPr lang="tr-TR" altLang="tr-TR" sz="2400" dirty="0">
                <a:solidFill>
                  <a:srgbClr val="000000"/>
                </a:solidFill>
              </a:rPr>
              <a:t> </a:t>
            </a:r>
            <a:r>
              <a:rPr lang="tr-TR" altLang="tr-TR" sz="2400" dirty="0" err="1">
                <a:solidFill>
                  <a:srgbClr val="000000"/>
                </a:solidFill>
              </a:rPr>
              <a:t>stock</a:t>
            </a:r>
            <a:r>
              <a:rPr lang="tr-TR" altLang="tr-TR" sz="2400" dirty="0">
                <a:solidFill>
                  <a:srgbClr val="000000"/>
                </a:solidFill>
              </a:rPr>
              <a:t> (</a:t>
            </a:r>
            <a:r>
              <a:rPr lang="tr-TR" altLang="tr-TR" sz="2400" dirty="0" err="1">
                <a:solidFill>
                  <a:srgbClr val="000000"/>
                </a:solidFill>
              </a:rPr>
              <a:t>Asset</a:t>
            </a:r>
            <a:r>
              <a:rPr lang="tr-TR" altLang="tr-TR" sz="2400" dirty="0">
                <a:solidFill>
                  <a:srgbClr val="000000"/>
                </a:solidFill>
              </a:rPr>
              <a:t> </a:t>
            </a:r>
            <a:r>
              <a:rPr lang="tr-TR" altLang="tr-TR" sz="2400" dirty="0" err="1">
                <a:solidFill>
                  <a:srgbClr val="000000"/>
                </a:solidFill>
              </a:rPr>
              <a:t>stock</a:t>
            </a:r>
            <a:r>
              <a:rPr lang="tr-TR" altLang="tr-TR" sz="2400" dirty="0" smtClean="0">
                <a:solidFill>
                  <a:srgbClr val="000000"/>
                </a:solidFill>
              </a:rPr>
              <a:t>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dirty="0">
                <a:solidFill>
                  <a:srgbClr val="000000"/>
                </a:solidFill>
              </a:rPr>
              <a:t>	 </a:t>
            </a:r>
            <a:r>
              <a:rPr lang="tr-TR" altLang="tr-TR" sz="2400" dirty="0">
                <a:solidFill>
                  <a:srgbClr val="CC0000"/>
                </a:solidFill>
                <a:sym typeface="Symbol" panose="05050102010706020507" pitchFamily="18" charset="2"/>
              </a:rPr>
              <a:t></a:t>
            </a:r>
            <a:r>
              <a:rPr lang="tr-TR" altLang="tr-TR" sz="2400" dirty="0">
                <a:solidFill>
                  <a:srgbClr val="000000"/>
                </a:solidFill>
              </a:rPr>
              <a:t> Optimal </a:t>
            </a:r>
            <a:r>
              <a:rPr lang="tr-TR" altLang="tr-TR" sz="2400" dirty="0" err="1">
                <a:solidFill>
                  <a:srgbClr val="000000"/>
                </a:solidFill>
              </a:rPr>
              <a:t>stock</a:t>
            </a:r>
            <a:r>
              <a:rPr lang="tr-TR" altLang="tr-TR" sz="2400" dirty="0">
                <a:solidFill>
                  <a:srgbClr val="000000"/>
                </a:solidFill>
              </a:rPr>
              <a:t/>
            </a:r>
            <a:br>
              <a:rPr lang="tr-TR" altLang="tr-TR" sz="2400" dirty="0">
                <a:solidFill>
                  <a:srgbClr val="000000"/>
                </a:solidFill>
              </a:rPr>
            </a:br>
            <a:r>
              <a:rPr lang="tr-TR" altLang="tr-TR" sz="2400" dirty="0">
                <a:solidFill>
                  <a:srgbClr val="000000"/>
                </a:solidFill>
              </a:rPr>
              <a:t>	 </a:t>
            </a:r>
            <a:r>
              <a:rPr lang="tr-TR" altLang="tr-TR" sz="2400" dirty="0">
                <a:solidFill>
                  <a:srgbClr val="CC0000"/>
                </a:solidFill>
                <a:sym typeface="Symbol" panose="05050102010706020507" pitchFamily="18" charset="2"/>
              </a:rPr>
              <a:t></a:t>
            </a:r>
            <a:r>
              <a:rPr lang="tr-TR" altLang="tr-TR" sz="2400" dirty="0">
                <a:solidFill>
                  <a:srgbClr val="000000"/>
                </a:solidFill>
              </a:rPr>
              <a:t> </a:t>
            </a:r>
            <a:r>
              <a:rPr lang="tr-TR" altLang="tr-TR" sz="2400" dirty="0" err="1">
                <a:solidFill>
                  <a:srgbClr val="000000"/>
                </a:solidFill>
              </a:rPr>
              <a:t>Average</a:t>
            </a:r>
            <a:r>
              <a:rPr lang="tr-TR" altLang="tr-TR" sz="2400" dirty="0">
                <a:solidFill>
                  <a:srgbClr val="000000"/>
                </a:solidFill>
              </a:rPr>
              <a:t> </a:t>
            </a:r>
            <a:r>
              <a:rPr lang="tr-TR" altLang="tr-TR" sz="2400" dirty="0" err="1">
                <a:solidFill>
                  <a:srgbClr val="000000"/>
                </a:solidFill>
              </a:rPr>
              <a:t>stock</a:t>
            </a:r>
            <a:r>
              <a:rPr lang="tr-TR" altLang="tr-TR" sz="2400" dirty="0">
                <a:solidFill>
                  <a:srgbClr val="000000"/>
                </a:solidFill>
              </a:rPr>
              <a:t> </a:t>
            </a:r>
            <a:endParaRPr lang="tr-TR" altLang="tr-TR" sz="2400" dirty="0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dirty="0">
                <a:solidFill>
                  <a:srgbClr val="000000"/>
                </a:solidFill>
              </a:rPr>
              <a:t>	 </a:t>
            </a:r>
            <a:r>
              <a:rPr lang="tr-TR" altLang="tr-TR" sz="2400" dirty="0">
                <a:solidFill>
                  <a:srgbClr val="CC0000"/>
                </a:solidFill>
                <a:sym typeface="Symbol" panose="05050102010706020507" pitchFamily="18" charset="2"/>
              </a:rPr>
              <a:t></a:t>
            </a:r>
            <a:r>
              <a:rPr lang="tr-TR" altLang="tr-TR" sz="2400" dirty="0">
                <a:solidFill>
                  <a:srgbClr val="000000"/>
                </a:solidFill>
              </a:rPr>
              <a:t> </a:t>
            </a:r>
            <a:r>
              <a:rPr lang="tr-TR" altLang="tr-TR" sz="2400" dirty="0" smtClean="0">
                <a:solidFill>
                  <a:srgbClr val="000000"/>
                </a:solidFill>
              </a:rPr>
              <a:t>Maximum </a:t>
            </a:r>
            <a:r>
              <a:rPr lang="tr-TR" altLang="tr-TR" sz="2400" dirty="0" err="1" smtClean="0">
                <a:solidFill>
                  <a:srgbClr val="000000"/>
                </a:solidFill>
              </a:rPr>
              <a:t>stock</a:t>
            </a:r>
            <a:r>
              <a:rPr lang="tr-TR" altLang="tr-TR" sz="2400" dirty="0">
                <a:solidFill>
                  <a:srgbClr val="000000"/>
                </a:solidFill>
              </a:rPr>
              <a:t/>
            </a:r>
            <a:br>
              <a:rPr lang="tr-TR" altLang="tr-TR" sz="2400" dirty="0">
                <a:solidFill>
                  <a:srgbClr val="000000"/>
                </a:solidFill>
              </a:rPr>
            </a:br>
            <a:r>
              <a:rPr lang="tr-TR" altLang="tr-TR" sz="2400" dirty="0">
                <a:solidFill>
                  <a:srgbClr val="000000"/>
                </a:solidFill>
              </a:rPr>
              <a:t>	</a:t>
            </a:r>
            <a:r>
              <a:rPr lang="en-US" altLang="tr-TR" sz="2400" dirty="0">
                <a:solidFill>
                  <a:srgbClr val="000000"/>
                </a:solidFill>
              </a:rPr>
              <a:t> The first two of these five stocks (notice and safety stocks) determine the minimum stock level in the enterprise.</a:t>
            </a:r>
            <a:r>
              <a:rPr lang="tr-TR" altLang="tr-TR" sz="2400" dirty="0">
                <a:solidFill>
                  <a:srgbClr val="000000"/>
                </a:solidFill>
              </a:rPr>
              <a:t/>
            </a:r>
            <a:br>
              <a:rPr lang="tr-TR" altLang="tr-TR" sz="2400" dirty="0">
                <a:solidFill>
                  <a:srgbClr val="000000"/>
                </a:solidFill>
              </a:rPr>
            </a:br>
            <a:endParaRPr lang="tr-TR" altLang="tr-TR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671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76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30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ChangeArrowheads="1"/>
          </p:cNvSpPr>
          <p:nvPr/>
        </p:nvSpPr>
        <p:spPr bwMode="auto">
          <a:xfrm>
            <a:off x="760288" y="1196976"/>
            <a:ext cx="10962525" cy="5234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b="1" dirty="0">
                <a:solidFill>
                  <a:srgbClr val="CC0000"/>
                </a:solidFill>
              </a:rPr>
              <a:t/>
            </a:r>
            <a:br>
              <a:rPr lang="tr-TR" altLang="tr-TR" sz="2400" b="1" dirty="0">
                <a:solidFill>
                  <a:srgbClr val="CC0000"/>
                </a:solidFill>
              </a:rPr>
            </a:br>
            <a:r>
              <a:rPr lang="tr-TR" altLang="tr-TR" sz="2400" b="1" dirty="0">
                <a:solidFill>
                  <a:srgbClr val="CC0000"/>
                </a:solidFill>
              </a:rPr>
              <a:t>a) </a:t>
            </a:r>
            <a:r>
              <a:rPr lang="tr-TR" altLang="tr-TR" sz="2400" b="1" dirty="0" err="1" smtClean="0">
                <a:solidFill>
                  <a:srgbClr val="CC0000"/>
                </a:solidFill>
              </a:rPr>
              <a:t>Notice</a:t>
            </a:r>
            <a:r>
              <a:rPr lang="tr-TR" altLang="tr-TR" sz="2400" b="1" dirty="0" smtClean="0">
                <a:solidFill>
                  <a:srgbClr val="CC0000"/>
                </a:solidFill>
              </a:rPr>
              <a:t> </a:t>
            </a:r>
            <a:r>
              <a:rPr lang="tr-TR" altLang="tr-TR" sz="2400" b="1" dirty="0" err="1" smtClean="0">
                <a:solidFill>
                  <a:srgbClr val="CC0000"/>
                </a:solidFill>
              </a:rPr>
              <a:t>Stock</a:t>
            </a:r>
            <a:r>
              <a:rPr lang="tr-TR" altLang="tr-TR" sz="2400" b="1" dirty="0">
                <a:solidFill>
                  <a:srgbClr val="CC0000"/>
                </a:solidFill>
              </a:rPr>
              <a:t/>
            </a:r>
            <a:br>
              <a:rPr lang="tr-TR" altLang="tr-TR" sz="2400" b="1" dirty="0">
                <a:solidFill>
                  <a:srgbClr val="CC0000"/>
                </a:solidFill>
              </a:rPr>
            </a:br>
            <a:r>
              <a:rPr lang="en-US" altLang="tr-TR" sz="2400" dirty="0">
                <a:solidFill>
                  <a:srgbClr val="000000"/>
                </a:solidFill>
              </a:rPr>
              <a:t>As the name implies, the </a:t>
            </a:r>
            <a:r>
              <a:rPr lang="tr-TR" altLang="tr-TR" sz="2400" dirty="0" err="1" smtClean="0">
                <a:solidFill>
                  <a:srgbClr val="000000"/>
                </a:solidFill>
              </a:rPr>
              <a:t>notice</a:t>
            </a:r>
            <a:r>
              <a:rPr lang="en-US" altLang="tr-TR" sz="2400" dirty="0" smtClean="0">
                <a:solidFill>
                  <a:srgbClr val="000000"/>
                </a:solidFill>
              </a:rPr>
              <a:t> </a:t>
            </a:r>
            <a:r>
              <a:rPr lang="en-US" altLang="tr-TR" sz="2400" dirty="0">
                <a:solidFill>
                  <a:srgbClr val="000000"/>
                </a:solidFill>
              </a:rPr>
              <a:t>stock is the stock that informs the entity to re-supply raw materials when the amount of stock in a business drops to a certain level</a:t>
            </a:r>
            <a:r>
              <a:rPr lang="en-US" altLang="tr-TR" sz="2400" dirty="0" smtClean="0">
                <a:solidFill>
                  <a:srgbClr val="000000"/>
                </a:solidFill>
              </a:rPr>
              <a:t>.</a:t>
            </a:r>
            <a:endParaRPr lang="tr-TR" altLang="tr-TR" sz="2400" dirty="0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2400" dirty="0">
                <a:solidFill>
                  <a:srgbClr val="000000"/>
                </a:solidFill>
              </a:rPr>
              <a:t>The formula that allows calculation of </a:t>
            </a:r>
            <a:r>
              <a:rPr lang="tr-TR" altLang="tr-TR" sz="2400" dirty="0" err="1" smtClean="0">
                <a:solidFill>
                  <a:srgbClr val="000000"/>
                </a:solidFill>
              </a:rPr>
              <a:t>notice</a:t>
            </a:r>
            <a:r>
              <a:rPr lang="en-US" altLang="tr-TR" sz="2400" dirty="0" smtClean="0">
                <a:solidFill>
                  <a:srgbClr val="000000"/>
                </a:solidFill>
              </a:rPr>
              <a:t> </a:t>
            </a:r>
            <a:r>
              <a:rPr lang="en-US" altLang="tr-TR" sz="2400" dirty="0">
                <a:solidFill>
                  <a:srgbClr val="000000"/>
                </a:solidFill>
              </a:rPr>
              <a:t>stock in the enterprise is given below.</a:t>
            </a:r>
            <a:r>
              <a:rPr lang="tr-TR" altLang="tr-TR" sz="2400" dirty="0">
                <a:solidFill>
                  <a:srgbClr val="000000"/>
                </a:solidFill>
              </a:rPr>
              <a:t/>
            </a:r>
            <a:br>
              <a:rPr lang="tr-TR" altLang="tr-TR" sz="2400" dirty="0">
                <a:solidFill>
                  <a:srgbClr val="000000"/>
                </a:solidFill>
              </a:rPr>
            </a:br>
            <a:r>
              <a:rPr lang="tr-TR" altLang="tr-TR" sz="2400" dirty="0">
                <a:solidFill>
                  <a:srgbClr val="000000"/>
                </a:solidFill>
              </a:rPr>
              <a:t/>
            </a:r>
            <a:br>
              <a:rPr lang="tr-TR" altLang="tr-TR" sz="2400" dirty="0">
                <a:solidFill>
                  <a:srgbClr val="000000"/>
                </a:solidFill>
              </a:rPr>
            </a:br>
            <a:r>
              <a:rPr lang="tr-TR" altLang="tr-TR" sz="2400" dirty="0" err="1" smtClean="0">
                <a:solidFill>
                  <a:srgbClr val="FF0000"/>
                </a:solidFill>
              </a:rPr>
              <a:t>If</a:t>
            </a:r>
            <a:r>
              <a:rPr lang="tr-TR" altLang="tr-TR" sz="2400" dirty="0" smtClean="0">
                <a:solidFill>
                  <a:srgbClr val="000000"/>
                </a:solidFill>
              </a:rPr>
              <a:t> </a:t>
            </a:r>
            <a:r>
              <a:rPr lang="tr-TR" altLang="tr-TR" sz="2400" dirty="0" smtClean="0">
                <a:solidFill>
                  <a:srgbClr val="CC0000"/>
                </a:solidFill>
              </a:rPr>
              <a:t>OA </a:t>
            </a:r>
            <a:r>
              <a:rPr lang="tr-TR" altLang="tr-TR" sz="2400" dirty="0">
                <a:solidFill>
                  <a:srgbClr val="CC0000"/>
                </a:solidFill>
              </a:rPr>
              <a:t>/ OB = CD / CB </a:t>
            </a:r>
            <a:r>
              <a:rPr lang="tr-TR" altLang="tr-TR" sz="2400" dirty="0" smtClean="0">
                <a:solidFill>
                  <a:srgbClr val="CC0000"/>
                </a:solidFill>
              </a:rPr>
              <a:t>,    CD </a:t>
            </a:r>
            <a:r>
              <a:rPr lang="tr-TR" altLang="tr-TR" sz="2400" dirty="0">
                <a:solidFill>
                  <a:srgbClr val="CC0000"/>
                </a:solidFill>
              </a:rPr>
              <a:t>= OA x CB / OB</a:t>
            </a:r>
            <a:r>
              <a:rPr lang="tr-TR" altLang="tr-TR" sz="2400" dirty="0">
                <a:solidFill>
                  <a:srgbClr val="000000"/>
                </a:solidFill>
              </a:rPr>
              <a:t/>
            </a:r>
            <a:br>
              <a:rPr lang="tr-TR" altLang="tr-TR" sz="2400" dirty="0">
                <a:solidFill>
                  <a:srgbClr val="000000"/>
                </a:solidFill>
              </a:rPr>
            </a:br>
            <a:r>
              <a:rPr lang="tr-TR" altLang="tr-TR" sz="2400" dirty="0">
                <a:solidFill>
                  <a:srgbClr val="000000"/>
                </a:solidFill>
              </a:rPr>
              <a:t/>
            </a:r>
            <a:br>
              <a:rPr lang="tr-TR" altLang="tr-TR" sz="2400" dirty="0">
                <a:solidFill>
                  <a:srgbClr val="000000"/>
                </a:solidFill>
              </a:rPr>
            </a:br>
            <a:r>
              <a:rPr lang="tr-TR" altLang="tr-TR" sz="2400" dirty="0">
                <a:solidFill>
                  <a:srgbClr val="CC0000"/>
                </a:solidFill>
              </a:rPr>
              <a:t>OA:</a:t>
            </a:r>
            <a:r>
              <a:rPr lang="tr-TR" altLang="tr-TR" sz="2400" dirty="0">
                <a:solidFill>
                  <a:srgbClr val="000000"/>
                </a:solidFill>
              </a:rPr>
              <a:t> </a:t>
            </a:r>
            <a:r>
              <a:rPr lang="en-US" altLang="tr-TR" sz="2400" dirty="0">
                <a:solidFill>
                  <a:srgbClr val="000000"/>
                </a:solidFill>
              </a:rPr>
              <a:t>The amount of stock required for a given period</a:t>
            </a:r>
            <a:r>
              <a:rPr lang="tr-TR" altLang="tr-TR" sz="2400" dirty="0">
                <a:solidFill>
                  <a:srgbClr val="000000"/>
                </a:solidFill>
              </a:rPr>
              <a:t/>
            </a:r>
            <a:br>
              <a:rPr lang="tr-TR" altLang="tr-TR" sz="2400" dirty="0">
                <a:solidFill>
                  <a:srgbClr val="000000"/>
                </a:solidFill>
              </a:rPr>
            </a:br>
            <a:r>
              <a:rPr lang="tr-TR" altLang="tr-TR" sz="2400" dirty="0">
                <a:solidFill>
                  <a:srgbClr val="CC0000"/>
                </a:solidFill>
              </a:rPr>
              <a:t>OB:</a:t>
            </a:r>
            <a:r>
              <a:rPr lang="tr-TR" altLang="tr-TR" sz="2400" dirty="0">
                <a:solidFill>
                  <a:srgbClr val="000000"/>
                </a:solidFill>
              </a:rPr>
              <a:t> </a:t>
            </a:r>
            <a:r>
              <a:rPr lang="en-US" altLang="tr-TR" sz="2400" dirty="0">
                <a:solidFill>
                  <a:srgbClr val="000000"/>
                </a:solidFill>
              </a:rPr>
              <a:t>Time to use stock in the enterprise</a:t>
            </a:r>
            <a:r>
              <a:rPr lang="tr-TR" altLang="tr-TR" sz="2400" dirty="0">
                <a:solidFill>
                  <a:srgbClr val="000000"/>
                </a:solidFill>
              </a:rPr>
              <a:t/>
            </a:r>
            <a:br>
              <a:rPr lang="tr-TR" altLang="tr-TR" sz="2400" dirty="0">
                <a:solidFill>
                  <a:srgbClr val="000000"/>
                </a:solidFill>
              </a:rPr>
            </a:br>
            <a:r>
              <a:rPr lang="tr-TR" altLang="tr-TR" sz="2400" dirty="0">
                <a:solidFill>
                  <a:srgbClr val="CC0000"/>
                </a:solidFill>
              </a:rPr>
              <a:t>CB:</a:t>
            </a:r>
            <a:r>
              <a:rPr lang="tr-TR" altLang="tr-TR" sz="2400" dirty="0">
                <a:solidFill>
                  <a:srgbClr val="000000"/>
                </a:solidFill>
              </a:rPr>
              <a:t> </a:t>
            </a:r>
            <a:r>
              <a:rPr lang="en-US" altLang="tr-TR" sz="2400" dirty="0">
                <a:solidFill>
                  <a:srgbClr val="000000"/>
                </a:solidFill>
              </a:rPr>
              <a:t>The stock renewal period of the enterprise</a:t>
            </a:r>
            <a:r>
              <a:rPr lang="tr-TR" altLang="tr-TR" sz="2400" dirty="0">
                <a:solidFill>
                  <a:srgbClr val="000000"/>
                </a:solidFill>
              </a:rPr>
              <a:t/>
            </a:r>
            <a:br>
              <a:rPr lang="tr-TR" altLang="tr-TR" sz="2400" dirty="0">
                <a:solidFill>
                  <a:srgbClr val="000000"/>
                </a:solidFill>
              </a:rPr>
            </a:br>
            <a:r>
              <a:rPr lang="tr-TR" altLang="tr-TR" sz="2400" dirty="0">
                <a:solidFill>
                  <a:srgbClr val="CC0000"/>
                </a:solidFill>
              </a:rPr>
              <a:t>CD:</a:t>
            </a:r>
            <a:r>
              <a:rPr lang="tr-TR" altLang="tr-TR" sz="2400" dirty="0">
                <a:solidFill>
                  <a:srgbClr val="000000"/>
                </a:solidFill>
              </a:rPr>
              <a:t> </a:t>
            </a:r>
            <a:r>
              <a:rPr lang="en-US" altLang="tr-TR" sz="2400" dirty="0">
                <a:solidFill>
                  <a:srgbClr val="000000"/>
                </a:solidFill>
              </a:rPr>
              <a:t>Indicates the level of stock to be </a:t>
            </a:r>
            <a:r>
              <a:rPr lang="en-US" altLang="tr-TR" sz="2400" dirty="0" smtClean="0">
                <a:solidFill>
                  <a:srgbClr val="000000"/>
                </a:solidFill>
              </a:rPr>
              <a:t>reported</a:t>
            </a:r>
            <a:r>
              <a:rPr lang="tr-TR" altLang="tr-TR" sz="2400" dirty="0" smtClean="0">
                <a:solidFill>
                  <a:srgbClr val="000000"/>
                </a:solidFill>
              </a:rPr>
              <a:t> (</a:t>
            </a:r>
            <a:r>
              <a:rPr lang="tr-TR" altLang="tr-TR" sz="2400" dirty="0" err="1" smtClean="0">
                <a:solidFill>
                  <a:srgbClr val="000000"/>
                </a:solidFill>
              </a:rPr>
              <a:t>noticed</a:t>
            </a:r>
            <a:r>
              <a:rPr lang="tr-TR" altLang="tr-TR" sz="2400" dirty="0" smtClean="0">
                <a:solidFill>
                  <a:srgbClr val="000000"/>
                </a:solidFill>
              </a:rPr>
              <a:t>).</a:t>
            </a:r>
            <a:endParaRPr lang="tr-TR" altLang="tr-TR" sz="24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941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75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75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6" grpId="0" build="p" autoUpdateAnimBg="0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rışımlar">
  <a:themeElements>
    <a:clrScheme name="Karışımlar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Karışımla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arışımlar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rışımlar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rışımlar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rışımlar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rışımlar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rışımlar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831</TotalTime>
  <Words>513</Words>
  <Application>Microsoft Office PowerPoint</Application>
  <PresentationFormat>Geniş ekran</PresentationFormat>
  <Paragraphs>60</Paragraphs>
  <Slides>16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6" baseType="lpstr">
      <vt:lpstr>Arial</vt:lpstr>
      <vt:lpstr>Calibri</vt:lpstr>
      <vt:lpstr>Calibri Light</vt:lpstr>
      <vt:lpstr>Cambria</vt:lpstr>
      <vt:lpstr>Symbol</vt:lpstr>
      <vt:lpstr>Tahoma</vt:lpstr>
      <vt:lpstr>Wingdings</vt:lpstr>
      <vt:lpstr>Office Teması</vt:lpstr>
      <vt:lpstr>Karışımlar</vt:lpstr>
      <vt:lpstr>Belge</vt:lpstr>
      <vt:lpstr>CHAPTER 9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9</dc:title>
  <dc:creator>Arzu Gökdai</dc:creator>
  <cp:lastModifiedBy>Arzu Gökdai</cp:lastModifiedBy>
  <cp:revision>38</cp:revision>
  <dcterms:created xsi:type="dcterms:W3CDTF">2019-12-09T10:39:02Z</dcterms:created>
  <dcterms:modified xsi:type="dcterms:W3CDTF">2019-12-12T06:54:19Z</dcterms:modified>
</cp:coreProperties>
</file>