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EAEC9E-C8EC-4367-AEF5-E7ED32FC358E}" type="datetimeFigureOut">
              <a:rPr lang="tr-TR" smtClean="0"/>
              <a:pPr/>
              <a:t>20.11.2019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F7E4F0-CB09-4C5E-8B56-6044782B6B62}" type="slidenum">
              <a:rPr lang="tr-TR" smtClean="0"/>
              <a:pPr/>
              <a:t>‹#›</a:t>
            </a:fld>
            <a:endParaRPr lang="tr-TR"/>
          </a:p>
        </p:txBody>
      </p:sp>
    </p:spTree>
    <p:extLst>
      <p:ext uri="{BB962C8B-B14F-4D97-AF65-F5344CB8AC3E}">
        <p14:creationId xmlns:p14="http://schemas.microsoft.com/office/powerpoint/2010/main" val="30027905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E8479602-B571-4D83-A62E-65A2EAFE9071}" type="datetimeFigureOut">
              <a:rPr lang="tr-TR" smtClean="0"/>
              <a:pPr/>
              <a:t>20.11.2019</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1C07A303-97D1-4138-B431-22B7C9C9BC75}"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8479602-B571-4D83-A62E-65A2EAFE9071}"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C07A303-97D1-4138-B431-22B7C9C9BC7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E8479602-B571-4D83-A62E-65A2EAFE9071}" type="datetimeFigureOut">
              <a:rPr lang="tr-TR" smtClean="0"/>
              <a:pPr/>
              <a:t>20.11.2019</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1C07A303-97D1-4138-B431-22B7C9C9BC7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E8479602-B571-4D83-A62E-65A2EAFE9071}"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C07A303-97D1-4138-B431-22B7C9C9BC7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E8479602-B571-4D83-A62E-65A2EAFE9071}" type="datetimeFigureOut">
              <a:rPr lang="tr-TR" smtClean="0"/>
              <a:pPr/>
              <a:t>20.11.2019</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1C07A303-97D1-4138-B431-22B7C9C9BC75}"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E8479602-B571-4D83-A62E-65A2EAFE9071}"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C07A303-97D1-4138-B431-22B7C9C9BC7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E8479602-B571-4D83-A62E-65A2EAFE9071}" type="datetimeFigureOut">
              <a:rPr lang="tr-TR" smtClean="0"/>
              <a:pPr/>
              <a:t>20.11.2019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1C07A303-97D1-4138-B431-22B7C9C9BC7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E8479602-B571-4D83-A62E-65A2EAFE9071}" type="datetimeFigureOut">
              <a:rPr lang="tr-TR" smtClean="0"/>
              <a:pPr/>
              <a:t>20.11.2019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1C07A303-97D1-4138-B431-22B7C9C9BC7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E8479602-B571-4D83-A62E-65A2EAFE9071}" type="datetimeFigureOut">
              <a:rPr lang="tr-TR" smtClean="0"/>
              <a:pPr/>
              <a:t>20.11.2019</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1C07A303-97D1-4138-B431-22B7C9C9BC7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E8479602-B571-4D83-A62E-65A2EAFE9071}"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C07A303-97D1-4138-B431-22B7C9C9BC7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E8479602-B571-4D83-A62E-65A2EAFE9071}"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C07A303-97D1-4138-B431-22B7C9C9BC75}"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E8479602-B571-4D83-A62E-65A2EAFE9071}" type="datetimeFigureOut">
              <a:rPr lang="tr-TR" smtClean="0"/>
              <a:pPr/>
              <a:t>20.11.2019</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1C07A303-97D1-4138-B431-22B7C9C9BC7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366868" y="533400"/>
            <a:ext cx="5105400" cy="4324360"/>
          </a:xfrm>
        </p:spPr>
        <p:txBody>
          <a:bodyPr anchor="ctr"/>
          <a:lstStyle/>
          <a:p>
            <a:r>
              <a:rPr lang="tr-TR" sz="4400" dirty="0" smtClean="0">
                <a:solidFill>
                  <a:schemeClr val="bg1">
                    <a:lumMod val="95000"/>
                  </a:schemeClr>
                </a:solidFill>
                <a:effectLst>
                  <a:outerShdw blurRad="38100" dist="38100" dir="2700000" algn="tl">
                    <a:srgbClr val="000000">
                      <a:alpha val="43137"/>
                    </a:srgbClr>
                  </a:outerShdw>
                </a:effectLst>
              </a:rPr>
              <a:t>Turizmde Tüketici Davranışları</a:t>
            </a:r>
            <a:endParaRPr lang="tr-TR" sz="4400" dirty="0">
              <a:solidFill>
                <a:schemeClr val="bg1">
                  <a:lumMod val="95000"/>
                </a:schemeClr>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08630"/>
          </a:xfrm>
        </p:spPr>
        <p:txBody>
          <a:bodyPr>
            <a:noAutofit/>
          </a:bodyPr>
          <a:lstStyle/>
          <a:p>
            <a:pPr algn="ctr"/>
            <a:r>
              <a:rPr lang="tr-TR" b="1" dirty="0" smtClean="0">
                <a:solidFill>
                  <a:schemeClr val="tx2"/>
                </a:solidFill>
              </a:rPr>
              <a:t>Tercih ve Fayda Kavramı</a:t>
            </a:r>
            <a:endParaRPr lang="tr-TR" b="1" dirty="0" smtClean="0">
              <a:solidFill>
                <a:schemeClr val="tx2"/>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1219200"/>
            <a:ext cx="7329510" cy="5306144"/>
          </a:xfrm>
        </p:spPr>
        <p:txBody>
          <a:bodyPr>
            <a:noAutofit/>
          </a:bodyPr>
          <a:lstStyle/>
          <a:p>
            <a:pPr marL="98425" indent="-98425" algn="just">
              <a:buClr>
                <a:srgbClr val="FF0000"/>
              </a:buClr>
              <a:buSzPct val="100000"/>
              <a:buNone/>
            </a:pPr>
            <a:endParaRPr lang="tr-TR" sz="2300" b="1" i="1" dirty="0" smtClean="0">
              <a:solidFill>
                <a:srgbClr val="FF0000"/>
              </a:solidFill>
              <a:latin typeface="+mj-lt"/>
            </a:endParaRPr>
          </a:p>
          <a:p>
            <a:pPr marL="98425" indent="-98425" algn="just">
              <a:buClr>
                <a:srgbClr val="FF0000"/>
              </a:buClr>
              <a:buSzPct val="100000"/>
              <a:buNone/>
            </a:pPr>
            <a:endParaRPr lang="tr-TR" sz="2300" b="1" i="1" dirty="0" smtClean="0">
              <a:solidFill>
                <a:srgbClr val="FF0000"/>
              </a:solidFill>
              <a:latin typeface="+mj-lt"/>
            </a:endParaRPr>
          </a:p>
          <a:p>
            <a:pPr marL="98425" indent="-98425" algn="just">
              <a:buClr>
                <a:srgbClr val="FF0000"/>
              </a:buClr>
              <a:buSzPct val="100000"/>
              <a:buNone/>
            </a:pPr>
            <a:r>
              <a:rPr lang="tr-TR" sz="2300" b="1" i="1" dirty="0" smtClean="0">
                <a:solidFill>
                  <a:srgbClr val="FF0000"/>
                </a:solidFill>
                <a:latin typeface="+mj-lt"/>
              </a:rPr>
              <a:t>Fayda;</a:t>
            </a:r>
            <a:r>
              <a:rPr lang="tr-TR" sz="2300" b="1" dirty="0" smtClean="0">
                <a:latin typeface="+mj-lt"/>
              </a:rPr>
              <a:t> mal ve hizmetlerin ihtiyaçlarımızı karşılama özelliğidir. </a:t>
            </a:r>
          </a:p>
          <a:p>
            <a:pPr marL="98425" indent="-98425" algn="just">
              <a:buClr>
                <a:srgbClr val="FF0000"/>
              </a:buClr>
              <a:buSzPct val="100000"/>
              <a:buNone/>
            </a:pPr>
            <a:endParaRPr lang="tr-TR" sz="2300" b="1" dirty="0" smtClean="0">
              <a:latin typeface="+mj-lt"/>
            </a:endParaRPr>
          </a:p>
          <a:p>
            <a:pPr marL="98425" indent="-98425" algn="just">
              <a:buClr>
                <a:srgbClr val="FF0000"/>
              </a:buClr>
              <a:buSzPct val="100000"/>
              <a:buNone/>
            </a:pPr>
            <a:r>
              <a:rPr lang="tr-TR" sz="2300" b="1" dirty="0" smtClean="0">
                <a:latin typeface="+mj-lt"/>
              </a:rPr>
              <a:t>	Rasyonel (akılcı) hareket eden tüketici kendisine daha fazla fayda sağlayan mal ve hizmetleri diğerlerine tercih edecektir. Böylece sınırlı bütçesiyle kendisine en fazla tatmini sağlayan mal ve hizmetleri satın almaya karar verecektir.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4290"/>
            <a:ext cx="7239000" cy="928694"/>
          </a:xfrm>
        </p:spPr>
        <p:txBody>
          <a:bodyPr>
            <a:noAutofit/>
          </a:bodyPr>
          <a:lstStyle/>
          <a:p>
            <a:pPr algn="ctr"/>
            <a:r>
              <a:rPr lang="es-ES" sz="3200" b="1" dirty="0" smtClean="0">
                <a:solidFill>
                  <a:schemeClr val="tx2"/>
                </a:solidFill>
              </a:rPr>
              <a:t>Toplam Fayda ve Marjinal Fayda </a:t>
            </a:r>
            <a:endParaRPr lang="tr-TR" sz="3200" b="1" dirty="0" smtClean="0">
              <a:solidFill>
                <a:schemeClr val="tx2"/>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1219200"/>
            <a:ext cx="7543824" cy="5306144"/>
          </a:xfrm>
        </p:spPr>
        <p:txBody>
          <a:bodyPr>
            <a:noAutofit/>
          </a:bodyPr>
          <a:lstStyle/>
          <a:p>
            <a:pPr marL="98425" indent="-98425" algn="just">
              <a:buClr>
                <a:srgbClr val="FF0000"/>
              </a:buClr>
              <a:buSzPct val="100000"/>
              <a:buNone/>
            </a:pPr>
            <a:r>
              <a:rPr lang="tr-TR" sz="2400" b="1" dirty="0" smtClean="0">
                <a:latin typeface="+mj-lt"/>
              </a:rPr>
              <a:t>Tüketicinin herhangi bir maldan bir birim kullandığını varsayalım. Tüketici bu malın kullanımı sonucunda belli miktar fayda sağlamıştır.  </a:t>
            </a:r>
          </a:p>
          <a:p>
            <a:pPr marL="98425" indent="-98425" algn="just">
              <a:buClr>
                <a:srgbClr val="FF0000"/>
              </a:buClr>
              <a:buSzPct val="100000"/>
              <a:buNone/>
            </a:pPr>
            <a:endParaRPr lang="tr-TR" sz="2400" b="1" dirty="0" smtClean="0">
              <a:latin typeface="+mj-lt"/>
            </a:endParaRPr>
          </a:p>
          <a:p>
            <a:pPr marL="98425" indent="-98425" algn="ctr">
              <a:buClr>
                <a:srgbClr val="FF0000"/>
              </a:buClr>
              <a:buSzPct val="100000"/>
              <a:buNone/>
            </a:pPr>
            <a:r>
              <a:rPr lang="tr-TR" sz="2400" b="1" i="1" dirty="0" smtClean="0">
                <a:latin typeface="+mj-lt"/>
              </a:rPr>
              <a:t>Bütün gün susuz kalmış birisine su verdiğinizde birinci bardaktan içeceği sudan belli bir fayda sağlayacaktır. İkinci ve üçüncü bardakları içtikçe elde edeceği toplam fayda artacaktır.</a:t>
            </a:r>
          </a:p>
          <a:p>
            <a:pPr marL="98425" indent="-98425" algn="ctr">
              <a:buClr>
                <a:srgbClr val="FF0000"/>
              </a:buClr>
              <a:buSzPct val="100000"/>
              <a:buNone/>
            </a:pPr>
            <a:r>
              <a:rPr lang="tr-TR" sz="2400" b="1" i="1" dirty="0" smtClean="0">
                <a:latin typeface="+mj-lt"/>
              </a:rPr>
              <a:t> </a:t>
            </a:r>
          </a:p>
          <a:p>
            <a:pPr marL="98425" indent="-98425" algn="just">
              <a:buClr>
                <a:srgbClr val="FF0000"/>
              </a:buClr>
              <a:buSzPct val="100000"/>
              <a:buNone/>
            </a:pPr>
            <a:r>
              <a:rPr lang="tr-TR" sz="2400" b="1" dirty="0" smtClean="0">
                <a:latin typeface="+mj-lt"/>
              </a:rPr>
              <a:t> Belli  bir  dönemde,  diğer  malların  tüketimi  sabitken,  bir  malın  çeşitli  miktarlarının tüketilmesi sonucu ulaşılan tatmin düzeyine </a:t>
            </a:r>
            <a:r>
              <a:rPr lang="tr-TR" sz="2400" b="1" i="1" dirty="0" smtClean="0">
                <a:solidFill>
                  <a:srgbClr val="FF0000"/>
                </a:solidFill>
                <a:effectLst>
                  <a:outerShdw blurRad="38100" dist="38100" dir="2700000" algn="tl">
                    <a:srgbClr val="000000">
                      <a:alpha val="43137"/>
                    </a:srgbClr>
                  </a:outerShdw>
                </a:effectLst>
                <a:latin typeface="+mj-lt"/>
              </a:rPr>
              <a:t>toplam fayda</a:t>
            </a:r>
            <a:r>
              <a:rPr lang="tr-TR" sz="2400" b="1" dirty="0" smtClean="0">
                <a:solidFill>
                  <a:srgbClr val="FF0000"/>
                </a:solidFill>
                <a:latin typeface="+mj-lt"/>
              </a:rPr>
              <a:t> </a:t>
            </a:r>
            <a:r>
              <a:rPr lang="tr-TR" sz="2400" b="1" dirty="0" smtClean="0">
                <a:latin typeface="+mj-lt"/>
              </a:rPr>
              <a:t>denir.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57232"/>
            <a:ext cx="7400948" cy="5668112"/>
          </a:xfrm>
        </p:spPr>
        <p:txBody>
          <a:bodyPr>
            <a:noAutofit/>
          </a:bodyPr>
          <a:lstStyle/>
          <a:p>
            <a:pPr marL="98425" indent="-98425" algn="just">
              <a:buClr>
                <a:srgbClr val="FF0000"/>
              </a:buClr>
              <a:buSzPct val="100000"/>
              <a:buNone/>
            </a:pPr>
            <a:r>
              <a:rPr lang="tr-TR" sz="2400" b="1" dirty="0" smtClean="0">
                <a:solidFill>
                  <a:srgbClr val="FF0000"/>
                </a:solidFill>
                <a:latin typeface="+mj-lt"/>
              </a:rPr>
              <a:t>Marjinal Fayda </a:t>
            </a:r>
          </a:p>
          <a:p>
            <a:pPr marL="98425" indent="-98425" algn="just">
              <a:buClr>
                <a:srgbClr val="FF0000"/>
              </a:buClr>
              <a:buSzPct val="100000"/>
              <a:buNone/>
            </a:pPr>
            <a:endParaRPr lang="tr-TR" sz="2400" b="1" dirty="0" smtClean="0">
              <a:latin typeface="+mj-lt"/>
            </a:endParaRPr>
          </a:p>
          <a:p>
            <a:pPr marL="98425" indent="-98425" algn="just">
              <a:buClr>
                <a:srgbClr val="FF0000"/>
              </a:buClr>
              <a:buSzPct val="100000"/>
              <a:buNone/>
            </a:pPr>
            <a:r>
              <a:rPr lang="tr-TR" sz="2400" b="1" dirty="0" smtClean="0">
                <a:latin typeface="+mj-lt"/>
              </a:rPr>
              <a:t>	Kişinin her ilave birim mal tüketmesi sonucu, toplam fayda da meydana gelen değişikliktir.  </a:t>
            </a:r>
          </a:p>
          <a:p>
            <a:pPr marL="98425" indent="-98425" algn="just">
              <a:buClr>
                <a:srgbClr val="FF0000"/>
              </a:buClr>
              <a:buSzPct val="100000"/>
              <a:buNone/>
            </a:pPr>
            <a:r>
              <a:rPr lang="tr-TR" sz="2400" b="1" dirty="0" smtClean="0">
                <a:latin typeface="+mj-lt"/>
              </a:rPr>
              <a:t>	Tüketilen son birim malın toplam fayda da yaptığı değişikliğe </a:t>
            </a:r>
            <a:r>
              <a:rPr lang="tr-TR" sz="2400" b="1" i="1" dirty="0" smtClean="0">
                <a:solidFill>
                  <a:srgbClr val="FF0000"/>
                </a:solidFill>
                <a:effectLst>
                  <a:outerShdw blurRad="38100" dist="38100" dir="2700000" algn="tl">
                    <a:srgbClr val="000000">
                      <a:alpha val="43137"/>
                    </a:srgbClr>
                  </a:outerShdw>
                </a:effectLst>
                <a:latin typeface="+mj-lt"/>
              </a:rPr>
              <a:t>marjinal fayda </a:t>
            </a:r>
            <a:r>
              <a:rPr lang="tr-TR" sz="2400" b="1" dirty="0" smtClean="0">
                <a:latin typeface="+mj-lt"/>
              </a:rPr>
              <a:t>denir.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08630"/>
          </a:xfrm>
        </p:spPr>
        <p:txBody>
          <a:bodyPr>
            <a:noAutofit/>
          </a:bodyPr>
          <a:lstStyle/>
          <a:p>
            <a:pPr algn="ctr"/>
            <a:r>
              <a:rPr lang="tr-TR" sz="3600" b="1" dirty="0" smtClean="0">
                <a:solidFill>
                  <a:schemeClr val="tx2"/>
                </a:solidFill>
              </a:rPr>
              <a:t>Azalan Marjinal Fayda İlkesi </a:t>
            </a:r>
            <a:endParaRPr lang="tr-TR" sz="3600" b="1" dirty="0" smtClean="0">
              <a:solidFill>
                <a:schemeClr val="tx2"/>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1219200"/>
            <a:ext cx="7258072" cy="5306144"/>
          </a:xfrm>
        </p:spPr>
        <p:txBody>
          <a:bodyPr>
            <a:noAutofit/>
          </a:bodyPr>
          <a:lstStyle/>
          <a:p>
            <a:pPr marL="98425" indent="-98425" algn="just">
              <a:buClr>
                <a:srgbClr val="FF0000"/>
              </a:buClr>
              <a:buSzPct val="100000"/>
              <a:buNone/>
            </a:pPr>
            <a:r>
              <a:rPr lang="tr-TR" b="1" dirty="0" smtClean="0"/>
              <a:t>	</a:t>
            </a:r>
          </a:p>
          <a:p>
            <a:pPr marL="98425" indent="-98425" algn="just">
              <a:buClr>
                <a:srgbClr val="FF0000"/>
              </a:buClr>
              <a:buSzPct val="100000"/>
              <a:buNone/>
            </a:pPr>
            <a:r>
              <a:rPr lang="tr-TR" sz="2400" b="1" dirty="0" smtClean="0">
                <a:latin typeface="+mj-lt"/>
              </a:rPr>
              <a:t>Marjinal fayda eğrisinin soldan sağa azalarak inmesi iktisat teorisinde önemli bir ilke ile ifade edilir. </a:t>
            </a:r>
          </a:p>
          <a:p>
            <a:pPr marL="98425" indent="-98425" algn="just">
              <a:buClr>
                <a:srgbClr val="FF0000"/>
              </a:buClr>
              <a:buSzPct val="100000"/>
              <a:buNone/>
            </a:pPr>
            <a:r>
              <a:rPr lang="tr-TR" b="1" dirty="0" smtClean="0">
                <a:latin typeface="+mj-lt"/>
              </a:rPr>
              <a:t>	</a:t>
            </a:r>
            <a:r>
              <a:rPr lang="tr-TR" sz="2800" b="1" i="1" dirty="0" smtClean="0">
                <a:effectLst>
                  <a:outerShdw blurRad="38100" dist="38100" dir="2700000" algn="tl">
                    <a:srgbClr val="000000">
                      <a:alpha val="43137"/>
                    </a:srgbClr>
                  </a:outerShdw>
                </a:effectLst>
                <a:latin typeface="+mj-lt"/>
              </a:rPr>
              <a:t> </a:t>
            </a:r>
            <a:r>
              <a:rPr lang="tr-TR" sz="2400" b="1" i="1" dirty="0" smtClean="0">
                <a:solidFill>
                  <a:srgbClr val="FF0000"/>
                </a:solidFill>
                <a:effectLst>
                  <a:outerShdw blurRad="38100" dist="38100" dir="2700000" algn="tl">
                    <a:srgbClr val="000000">
                      <a:alpha val="43137"/>
                    </a:srgbClr>
                  </a:outerShdw>
                </a:effectLst>
                <a:latin typeface="+mj-lt"/>
              </a:rPr>
              <a:t>Azalan marjinal fayda ilkesine</a:t>
            </a:r>
            <a:r>
              <a:rPr lang="tr-TR" sz="2400" b="1" dirty="0" smtClean="0">
                <a:latin typeface="+mj-lt"/>
              </a:rPr>
              <a:t> göre, bir malın kullanılan miktarları arttıkça toplam fayda aratacak;  ancak  kullanılan  her  yeni  birim  malın  sağladığı  ek  fayda  bir  önceki  birimin sağladığından daha küçük olacaktır.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2400" b="1" dirty="0" err="1" smtClean="0">
                <a:solidFill>
                  <a:schemeClr val="tx2"/>
                </a:solidFill>
              </a:rPr>
              <a:t>Kardinalist</a:t>
            </a:r>
            <a:r>
              <a:rPr lang="tr-TR" sz="2400" b="1" dirty="0" smtClean="0">
                <a:solidFill>
                  <a:schemeClr val="tx2"/>
                </a:solidFill>
              </a:rPr>
              <a:t> (Sayısalcı) Yaklaşımla Tüketici Dengesi: Faydanın Maksimizasyonu </a:t>
            </a:r>
            <a:endParaRPr lang="tr-TR" sz="2400" b="1" dirty="0" smtClean="0">
              <a:solidFill>
                <a:schemeClr val="tx2"/>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457200" y="2000240"/>
            <a:ext cx="7472386" cy="4525104"/>
          </a:xfrm>
        </p:spPr>
        <p:txBody>
          <a:bodyPr>
            <a:noAutofit/>
          </a:bodyPr>
          <a:lstStyle/>
          <a:p>
            <a:pPr marL="98425" indent="-98425" algn="just">
              <a:buClr>
                <a:srgbClr val="FF0000"/>
              </a:buClr>
              <a:buSzPct val="100000"/>
              <a:buNone/>
            </a:pPr>
            <a:r>
              <a:rPr lang="tr-TR" b="1" dirty="0" smtClean="0">
                <a:solidFill>
                  <a:srgbClr val="FF0000"/>
                </a:solidFill>
              </a:rPr>
              <a:t>	</a:t>
            </a:r>
            <a:r>
              <a:rPr lang="tr-TR" sz="2400" b="1" dirty="0" smtClean="0">
                <a:latin typeface="+mj-lt"/>
              </a:rPr>
              <a:t>Tüketicinin  amacı  faydasını  maksimize  etmektir.  Tüketici  toplam  faydasını  en  yüksek düzeye eriştirecek mal ve hizmetleri satın aldığında dengeye ulaşır. </a:t>
            </a:r>
          </a:p>
          <a:p>
            <a:pPr marL="98425" indent="-98425" algn="just">
              <a:buClr>
                <a:srgbClr val="FF0000"/>
              </a:buClr>
              <a:buSzPct val="100000"/>
              <a:buFont typeface="Wingdings" pitchFamily="2" charset="2"/>
              <a:buChar char="Ø"/>
            </a:pPr>
            <a:r>
              <a:rPr lang="tr-TR" sz="2400" b="1" dirty="0" smtClean="0">
                <a:latin typeface="+mj-lt"/>
              </a:rPr>
              <a:t> Öncelikle tüketicinin belli bir dönemde gelirinin sabit olduğunu, tüm mal ve hizmetlerin fiyatlarının da  sabit  olduğunu  kabul  ediyoruz.  Tüketici  rasyonel  (akılcı)  hareket  etmekte  ve  azalan  marjinal fayda ilkesinin geçerli olduğu varsayımından hareket ediyoruz. </a:t>
            </a:r>
            <a:r>
              <a:rPr lang="tr-TR" sz="2400" b="1" i="1" dirty="0" smtClean="0">
                <a:latin typeface="+mj-lt"/>
              </a:rPr>
              <a:t> </a:t>
            </a:r>
          </a:p>
          <a:p>
            <a:pPr marL="98425" indent="-98425" algn="just">
              <a:buClr>
                <a:srgbClr val="FF0000"/>
              </a:buClr>
              <a:buSzPct val="100000"/>
              <a:buNone/>
            </a:pPr>
            <a:endParaRPr lang="tr-TR" sz="2400" b="1" dirty="0" smtClean="0">
              <a:latin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57232"/>
            <a:ext cx="7186634" cy="5668112"/>
          </a:xfrm>
        </p:spPr>
        <p:txBody>
          <a:bodyPr>
            <a:noAutofit/>
          </a:bodyPr>
          <a:lstStyle/>
          <a:p>
            <a:pPr marL="98425" indent="-98425" algn="just">
              <a:buClr>
                <a:srgbClr val="FF0000"/>
              </a:buClr>
              <a:buSzPct val="100000"/>
              <a:buNone/>
            </a:pPr>
            <a:r>
              <a:rPr lang="tr-TR" b="1" dirty="0" smtClean="0">
                <a:solidFill>
                  <a:srgbClr val="FF0000"/>
                </a:solidFill>
              </a:rPr>
              <a:t>	</a:t>
            </a:r>
            <a:r>
              <a:rPr lang="tr-TR" sz="2400" b="1" dirty="0" smtClean="0">
                <a:latin typeface="+mj-lt"/>
              </a:rPr>
              <a:t>Tüketici dengesi şartı, her mal için harcanan son liraların sağladığı faydaların birbirine eşit olmasıdır. </a:t>
            </a:r>
          </a:p>
          <a:p>
            <a:pPr marL="98425" indent="-98425" algn="just">
              <a:buClr>
                <a:srgbClr val="FF0000"/>
              </a:buClr>
              <a:buSzPct val="100000"/>
              <a:buFont typeface="Wingdings" pitchFamily="2" charset="2"/>
              <a:buChar char="Ø"/>
            </a:pPr>
            <a:r>
              <a:rPr lang="tr-TR" sz="2400" b="1" dirty="0" smtClean="0">
                <a:latin typeface="+mj-lt"/>
              </a:rPr>
              <a:t>Tüketici gelirini çeşitli mallar arasında o şekilde dağıtacaktır ki satın aldığı mal demetinin sağladığı fayda  toplamı  aynı para  ile  satın  alabileceği  başka bütün mal  demetlerinin sağlayacağından  daha büyük olacaktır. Böyle olunca tüketici  şartlar  değişmedikçe o mal demetini değiştirmeyecek,  yani dengede olacaktır.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19200"/>
            <a:ext cx="7043758" cy="5306144"/>
          </a:xfrm>
        </p:spPr>
        <p:txBody>
          <a:bodyPr>
            <a:noAutofit/>
          </a:bodyPr>
          <a:lstStyle/>
          <a:p>
            <a:pPr marL="98425" indent="-98425" algn="just">
              <a:buClr>
                <a:srgbClr val="FF0000"/>
              </a:buClr>
              <a:buSzPct val="100000"/>
              <a:buFont typeface="Wingdings" pitchFamily="2" charset="2"/>
              <a:buChar char="Ø"/>
            </a:pPr>
            <a:endParaRPr lang="tr-TR" sz="2400" b="1" dirty="0" smtClean="0">
              <a:latin typeface="+mj-lt"/>
            </a:endParaRPr>
          </a:p>
          <a:p>
            <a:pPr marL="98425" indent="-98425" algn="just">
              <a:buClr>
                <a:srgbClr val="FF0000"/>
              </a:buClr>
              <a:buSzPct val="100000"/>
              <a:buFont typeface="Wingdings" pitchFamily="2" charset="2"/>
              <a:buChar char="Ø"/>
            </a:pPr>
            <a:r>
              <a:rPr lang="tr-TR" sz="2400" b="1" dirty="0" smtClean="0">
                <a:latin typeface="+mj-lt"/>
              </a:rPr>
              <a:t>Tüketici tüketimini her mal ve hizmete harcadığı son kuruşların marjinal faydalarını eşitleyecek şekilde ayarlayabilirse tükettiği mal ve hizmetlerden elde etmiş olduğu faydayı en üst düzeye çıkarmış olur. </a:t>
            </a:r>
          </a:p>
          <a:p>
            <a:pPr marL="98425" indent="-98425" algn="just">
              <a:buClr>
                <a:srgbClr val="FF0000"/>
              </a:buClr>
              <a:buSzPct val="100000"/>
              <a:buNone/>
            </a:pPr>
            <a:endParaRPr lang="tr-TR" sz="2400" b="1" dirty="0" smtClean="0">
              <a:latin typeface="+mj-lt"/>
            </a:endParaRPr>
          </a:p>
          <a:p>
            <a:pPr marL="98425" indent="-98425" algn="just">
              <a:buClr>
                <a:srgbClr val="FF0000"/>
              </a:buClr>
              <a:buSzPct val="100000"/>
              <a:buFont typeface="Wingdings" pitchFamily="2" charset="2"/>
              <a:buChar char="Ø"/>
            </a:pPr>
            <a:r>
              <a:rPr lang="tr-TR" sz="2400" b="1" dirty="0" smtClean="0">
                <a:latin typeface="+mj-lt"/>
              </a:rPr>
              <a:t> Tüketicinin  dengede  olabilmesi  için  tükettiği  her  mala  harcadığı  son  kuruşların  marjinal faydalarını eşitlemesi yeterlidir.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smtClean="0"/>
              <a:t>KAYNAKÇA: </a:t>
            </a:r>
            <a:r>
              <a:rPr lang="tr-TR" dirty="0" err="1" smtClean="0"/>
              <a:t>Ankuzem</a:t>
            </a:r>
            <a:r>
              <a:rPr lang="tr-TR" smtClean="0"/>
              <a:t> modül.</a:t>
            </a:r>
            <a:endParaRPr lang="tr-TR"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20</TotalTime>
  <Words>156</Words>
  <Application>Microsoft Office PowerPoint</Application>
  <PresentationFormat>Ekran Gösterisi (4:3)</PresentationFormat>
  <Paragraphs>31</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Zengin</vt:lpstr>
      <vt:lpstr>Turizmde Tüketici Davranışları</vt:lpstr>
      <vt:lpstr>Tercih ve Fayda Kavramı</vt:lpstr>
      <vt:lpstr>Toplam Fayda ve Marjinal Fayda </vt:lpstr>
      <vt:lpstr>PowerPoint Sunusu</vt:lpstr>
      <vt:lpstr>Azalan Marjinal Fayda İlkesi </vt:lpstr>
      <vt:lpstr>Kardinalist (Sayısalcı) Yaklaşımla Tüketici Dengesi: Faydanın Maksimizasyonu </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asus</dc:creator>
  <cp:lastModifiedBy>kumsaal</cp:lastModifiedBy>
  <cp:revision>5</cp:revision>
  <dcterms:created xsi:type="dcterms:W3CDTF">2014-11-10T18:53:40Z</dcterms:created>
  <dcterms:modified xsi:type="dcterms:W3CDTF">2019-11-20T18:32:25Z</dcterms:modified>
</cp:coreProperties>
</file>