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09" r:id="rId2"/>
    <p:sldId id="283" r:id="rId3"/>
    <p:sldId id="299" r:id="rId4"/>
    <p:sldId id="301" r:id="rId5"/>
    <p:sldId id="284" r:id="rId6"/>
    <p:sldId id="285" r:id="rId7"/>
    <p:sldId id="303" r:id="rId8"/>
    <p:sldId id="287" r:id="rId9"/>
    <p:sldId id="291" r:id="rId10"/>
    <p:sldId id="292" r:id="rId11"/>
    <p:sldId id="308" r:id="rId12"/>
    <p:sldId id="31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3D716A8-3711-47C8-8B1B-C0590E2E812E}" type="datetimeFigureOut">
              <a:rPr lang="tr-TR" smtClean="0"/>
              <a:pPr/>
              <a:t>12.12.2020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FF6688-F0CB-47E0-A089-10A4EEEA6B09}"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3D716A8-3711-47C8-8B1B-C0590E2E812E}" type="datetimeFigureOut">
              <a:rPr lang="tr-TR" smtClean="0"/>
              <a:pPr/>
              <a:t>12.12.2020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FF6688-F0CB-47E0-A089-10A4EEEA6B0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7664" y="1556792"/>
            <a:ext cx="6858000" cy="1790700"/>
          </a:xfrm>
        </p:spPr>
        <p:txBody>
          <a:bodyPr>
            <a:noAutofit/>
          </a:bodyPr>
          <a:lstStyle/>
          <a:p>
            <a:pPr algn="ctr"/>
            <a:r>
              <a:rPr lang="tr-TR" sz="2700" dirty="0"/>
              <a:t>HASTA ÇOCUKLARIN GELİŞİMSEL ÖZELLİKLERİNE GÖRE HASTALIK SÜRECİNDE TEPKİLERİ VE ÇOCUKLARIN GELİŞİMSEL ÖZELLİKLERİNE GÖRE HASTANE ORTAMININ DÜZENLENMESİ</a:t>
            </a:r>
            <a:endParaRPr lang="tr-TR" sz="2400" dirty="0"/>
          </a:p>
        </p:txBody>
      </p:sp>
      <p:sp>
        <p:nvSpPr>
          <p:cNvPr id="3" name="Alt Başlık 2"/>
          <p:cNvSpPr>
            <a:spLocks noGrp="1"/>
          </p:cNvSpPr>
          <p:nvPr>
            <p:ph type="subTitle" idx="1"/>
          </p:nvPr>
        </p:nvSpPr>
        <p:spPr>
          <a:xfrm>
            <a:off x="1259632" y="4149080"/>
            <a:ext cx="6858000" cy="1241822"/>
          </a:xfrm>
        </p:spPr>
        <p:txBody>
          <a:bodyPr>
            <a:normAutofit lnSpcReduction="10000"/>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Ankara Üniversitesi</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endParaRPr lang="tr-TR" dirty="0"/>
          </a:p>
        </p:txBody>
      </p:sp>
    </p:spTree>
    <p:extLst>
      <p:ext uri="{BB962C8B-B14F-4D97-AF65-F5344CB8AC3E}">
        <p14:creationId xmlns:p14="http://schemas.microsoft.com/office/powerpoint/2010/main" val="4066290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183880" cy="1051560"/>
          </a:xfrm>
        </p:spPr>
        <p:txBody>
          <a:bodyPr>
            <a:normAutofit/>
          </a:bodyPr>
          <a:lstStyle/>
          <a:p>
            <a:r>
              <a:rPr lang="tr-TR" sz="2800" dirty="0" smtClean="0"/>
              <a:t>ÖNERİLER</a:t>
            </a:r>
            <a:br>
              <a:rPr lang="tr-TR" sz="2800" dirty="0" smtClean="0"/>
            </a:br>
            <a:endParaRPr lang="tr-TR" sz="2800" dirty="0"/>
          </a:p>
        </p:txBody>
      </p:sp>
      <p:sp>
        <p:nvSpPr>
          <p:cNvPr id="3" name="2 İçerik Yer Tutucusu"/>
          <p:cNvSpPr>
            <a:spLocks noGrp="1"/>
          </p:cNvSpPr>
          <p:nvPr>
            <p:ph idx="1"/>
          </p:nvPr>
        </p:nvSpPr>
        <p:spPr>
          <a:xfrm>
            <a:off x="539552" y="1196752"/>
            <a:ext cx="8183880" cy="5184576"/>
          </a:xfrm>
        </p:spPr>
        <p:txBody>
          <a:bodyPr>
            <a:normAutofit fontScale="62500" lnSpcReduction="20000"/>
          </a:bodyPr>
          <a:lstStyle/>
          <a:p>
            <a:r>
              <a:rPr lang="tr-TR" dirty="0" smtClean="0"/>
              <a:t>Okul dönemi çocukları kendilerini okuldan uzaklaşmış hissederler. Derslerinin hastanede devam ettirilmesi çok yararlı ve gereklidir.  Derslerin hastanede devam ettirebilmesi için ‘hastane okulları’ veya ‘</a:t>
            </a:r>
            <a:r>
              <a:rPr lang="tr-TR" dirty="0" err="1" smtClean="0"/>
              <a:t>sınıfları’nın</a:t>
            </a:r>
            <a:r>
              <a:rPr lang="tr-TR" dirty="0" smtClean="0"/>
              <a:t> yaygınlaştırılması gerekir.  Bunun sağlanamadığı durumlarda okulla iletişim sağlanabilmesi için telefon, TV, görüntü kayıtlarından yararlanılabilir. </a:t>
            </a:r>
          </a:p>
          <a:p>
            <a:r>
              <a:rPr lang="tr-TR" dirty="0" smtClean="0"/>
              <a:t>Sağlık bakımı ve eğitim çalışmaları bir arada yürütülmelidir. </a:t>
            </a:r>
          </a:p>
          <a:p>
            <a:r>
              <a:rPr lang="tr-TR" dirty="0" smtClean="0"/>
              <a:t>Okul dönemi çocukları için hem rahatlatıcıdır hem de uzun saatleri doldurmak için yararlı bir uğraştır. Müzik için ses geçirmeyen müzik odalarının bulunması  çok yararlıdır. </a:t>
            </a:r>
          </a:p>
          <a:p>
            <a:r>
              <a:rPr lang="tr-TR" dirty="0" smtClean="0"/>
              <a:t>Bu yaş döneminde enerjileri çok fazla olduğunda  uygun fiziksel çevre ve bahçe etkinliklerinden yararlanmaları sağlanmalıdır.</a:t>
            </a:r>
          </a:p>
          <a:p>
            <a:r>
              <a:rPr lang="tr-TR" dirty="0" smtClean="0"/>
              <a:t>Sanat odası, çocuk kütüphanesi, müzik odası gibi çocukların hoşlandıkları konularda çalışma gereksinimlerini karşılayacak düzenlemeler yapılmalıdır. </a:t>
            </a:r>
          </a:p>
          <a:p>
            <a:r>
              <a:rPr lang="tr-TR" dirty="0" smtClean="0"/>
              <a:t>Bitkileri ve hayvanlara ilgi duyan bu yaş dönemi çocukları için enfeksiyon riskine karşı en uygun olan balıklarla ve alerjen olmayan bitkilerle uğraşmaları için gerekli destek sağlanmalıdır.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183880" cy="1051560"/>
          </a:xfrm>
        </p:spPr>
        <p:txBody>
          <a:bodyPr>
            <a:normAutofit/>
          </a:bodyPr>
          <a:lstStyle/>
          <a:p>
            <a:r>
              <a:rPr lang="tr-TR" sz="2800" dirty="0" smtClean="0"/>
              <a:t>ÖNERİLER</a:t>
            </a:r>
            <a:br>
              <a:rPr lang="tr-TR" sz="2800" dirty="0" smtClean="0"/>
            </a:br>
            <a:endParaRPr lang="tr-TR" sz="2800" dirty="0"/>
          </a:p>
        </p:txBody>
      </p:sp>
      <p:sp>
        <p:nvSpPr>
          <p:cNvPr id="3" name="2 İçerik Yer Tutucusu"/>
          <p:cNvSpPr>
            <a:spLocks noGrp="1"/>
          </p:cNvSpPr>
          <p:nvPr>
            <p:ph idx="1"/>
          </p:nvPr>
        </p:nvSpPr>
        <p:spPr>
          <a:xfrm>
            <a:off x="395536" y="1196752"/>
            <a:ext cx="8183880" cy="5112568"/>
          </a:xfrm>
        </p:spPr>
        <p:txBody>
          <a:bodyPr>
            <a:normAutofit fontScale="47500" lnSpcReduction="20000"/>
          </a:bodyPr>
          <a:lstStyle/>
          <a:p>
            <a:r>
              <a:rPr lang="tr-TR" dirty="0" smtClean="0"/>
              <a:t>Ergenlik dönemindeki gencin hastanede yatması yeni gelişmekte olan kişiliğini ve bağımsızlığını tehdit edebilir, bu nedenle de genç hastanedeki yetkiye karşı koyabilir. Sorunlarıyla başa çıkabilmesi için zaman zaman hastane personelinden ve hastane yaşantısından uzak kalmaları gerekir. Bunun için hastanede yalnız kalabilecekleri sessiz, özel bir oda ayrılması gereklidir.</a:t>
            </a:r>
          </a:p>
          <a:p>
            <a:r>
              <a:rPr lang="tr-TR" dirty="0" smtClean="0"/>
              <a:t>Bu dönemde kişisel alan kavramları büyük önem taşır. Bu nedenle  kalış süreleri çok kısa olsa bile hastane odaları, gencin fotoğraflar, posterler gibi kendine ait nesnelerle kalıcı olmayan değişiklikler yapabileceği bir şekilde düzenlenmelidir. Ayrıca gencin özel eşyalarını koyması için dolaplar, çekmeceler ayrılmalıdır. </a:t>
            </a:r>
          </a:p>
          <a:p>
            <a:r>
              <a:rPr lang="tr-TR" dirty="0" smtClean="0"/>
              <a:t>Bu yaş grubu çocuk ve gençler vücutlarına, görünüşlerine, hastalıklara karşı çok hassastırlar. Dış görünüşleri ve vücutlarında meydana gelen hızlı ve önemli değişiklikler konusunda hassas ve alıngan olurlar. Ayrıca vücut gizliliğine önem verirler.  Bu yaş grubundaki hastanın normal bakımını yapabilmesi için gerekli malzeme ve yere sahip olması çok önemlidir. </a:t>
            </a:r>
          </a:p>
          <a:p>
            <a:r>
              <a:rPr lang="tr-TR" dirty="0" smtClean="0"/>
              <a:t>Hastane personeli bu yaştakilerin gereksinim ve korkularını dikkate alarak, güvenlik, yardım, kontrol ve bağımsızlık, kendini ifade ve özgürlük arasında hassas bir denge kurabilmelidirler. </a:t>
            </a:r>
          </a:p>
          <a:p>
            <a:r>
              <a:rPr lang="tr-TR" dirty="0" smtClean="0"/>
              <a:t>Bu gençlerin yetişkinlerin kendilerine karışmayacakları, kendi kendilerin idare ettikleri kendilerine ait bir yerleri olmalıdır. Bu hastaların diğer çocuk ve yetişkin hastalardan daha geniş bir alana ihtiyaçları vardır.</a:t>
            </a:r>
          </a:p>
          <a:p>
            <a:r>
              <a:rPr lang="tr-TR" dirty="0" smtClean="0"/>
              <a:t>Müzik dinleyebilecekleri ya da müzik aleti çalabilecekleri bir ortam gereklidir. </a:t>
            </a:r>
          </a:p>
          <a:p>
            <a:r>
              <a:rPr lang="tr-TR" dirty="0" smtClean="0"/>
              <a:t>12-18 yaş grubu arasında telefon önemli bir yer tutar. Hastanın arkadaşlarıyla temas kurmasını sağladığından telefon haberleşme aracı olarak önem kazanır. </a:t>
            </a:r>
          </a:p>
          <a:p>
            <a:r>
              <a:rPr lang="tr-TR" dirty="0" smtClean="0"/>
              <a:t>Hastaneler uzun süre kalacak olan gençlerin eğitimi için gerekli olanağı verebilecek yapıda olmalıdır.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9632" y="548680"/>
            <a:ext cx="6589199" cy="644650"/>
          </a:xfrm>
        </p:spPr>
        <p:txBody>
          <a:bodyPr/>
          <a:lstStyle/>
          <a:p>
            <a:pPr algn="ctr"/>
            <a:r>
              <a:rPr lang="tr-TR" b="1" dirty="0" smtClean="0">
                <a:solidFill>
                  <a:schemeClr val="accent1"/>
                </a:solidFill>
              </a:rPr>
              <a:t>KAYNAKLAR</a:t>
            </a:r>
            <a:endParaRPr lang="tr-TR" b="1" dirty="0">
              <a:solidFill>
                <a:schemeClr val="accent1"/>
              </a:solidFill>
            </a:endParaRPr>
          </a:p>
        </p:txBody>
      </p:sp>
      <p:sp>
        <p:nvSpPr>
          <p:cNvPr id="3" name="İçerik Yer Tutucusu 2"/>
          <p:cNvSpPr>
            <a:spLocks noGrp="1"/>
          </p:cNvSpPr>
          <p:nvPr>
            <p:ph idx="1"/>
          </p:nvPr>
        </p:nvSpPr>
        <p:spPr>
          <a:xfrm>
            <a:off x="539553" y="1556792"/>
            <a:ext cx="7994848" cy="4354430"/>
          </a:xfrm>
        </p:spPr>
        <p:txBody>
          <a:bodyPr>
            <a:normAutofit/>
          </a:bodyPr>
          <a:lstStyle/>
          <a:p>
            <a:pPr algn="just"/>
            <a:r>
              <a:rPr lang="tr-TR" sz="2400" dirty="0" smtClean="0"/>
              <a:t>BAYKOÇ N (</a:t>
            </a:r>
            <a:r>
              <a:rPr lang="tr-TR" sz="2400" dirty="0"/>
              <a:t>2006). </a:t>
            </a:r>
            <a:r>
              <a:rPr lang="tr-TR" sz="2400" dirty="0" smtClean="0"/>
              <a:t>Hastanede Çocuk ve Genç. </a:t>
            </a:r>
            <a:r>
              <a:rPr lang="tr-TR" sz="2400" dirty="0"/>
              <a:t>1. Baskı. Ankara: Gazi Kitabevi.</a:t>
            </a:r>
          </a:p>
          <a:p>
            <a:r>
              <a:rPr lang="tr-TR" sz="2400" dirty="0" smtClean="0"/>
              <a:t>BÜTÜN AYHAN A (</a:t>
            </a:r>
            <a:r>
              <a:rPr lang="tr-TR" sz="2400" dirty="0"/>
              <a:t>2015). Hasta Çocukların Gelişimi ve Eğitimi, Anadolu Üniversitesi Yayınları.</a:t>
            </a:r>
          </a:p>
          <a:p>
            <a:r>
              <a:rPr lang="tr-TR" sz="2400" dirty="0" smtClean="0"/>
              <a:t>KEENE N. </a:t>
            </a:r>
            <a:r>
              <a:rPr lang="tr-TR" sz="2400" dirty="0" err="1" smtClean="0"/>
              <a:t>Your</a:t>
            </a:r>
            <a:r>
              <a:rPr lang="tr-TR" sz="2400" dirty="0" smtClean="0"/>
              <a:t> Child </a:t>
            </a:r>
            <a:r>
              <a:rPr lang="tr-TR" sz="2400" dirty="0" err="1" smtClean="0"/>
              <a:t>In</a:t>
            </a:r>
            <a:r>
              <a:rPr lang="tr-TR" sz="2400" dirty="0" smtClean="0"/>
              <a:t> </a:t>
            </a:r>
            <a:r>
              <a:rPr lang="tr-TR" sz="2400" dirty="0" err="1" smtClean="0"/>
              <a:t>Hospital</a:t>
            </a:r>
            <a:r>
              <a:rPr lang="tr-TR" sz="2400" dirty="0" smtClean="0"/>
              <a:t>. 3. Edition. </a:t>
            </a:r>
            <a:r>
              <a:rPr lang="tr-TR" sz="2400" dirty="0" err="1" smtClean="0"/>
              <a:t>Childhood</a:t>
            </a:r>
            <a:r>
              <a:rPr lang="tr-TR" sz="2400" dirty="0" smtClean="0"/>
              <a:t> </a:t>
            </a:r>
            <a:r>
              <a:rPr lang="tr-TR" sz="2400" dirty="0" err="1" smtClean="0"/>
              <a:t>Cancer</a:t>
            </a:r>
            <a:r>
              <a:rPr lang="tr-TR" sz="2400" dirty="0" smtClean="0"/>
              <a:t> </a:t>
            </a:r>
            <a:r>
              <a:rPr lang="tr-TR" sz="2400" dirty="0" err="1" smtClean="0"/>
              <a:t>Guides</a:t>
            </a:r>
            <a:r>
              <a:rPr lang="tr-TR" sz="2400" dirty="0" smtClean="0"/>
              <a:t>. </a:t>
            </a:r>
            <a:endParaRPr lang="tr-TR" sz="2400" dirty="0"/>
          </a:p>
        </p:txBody>
      </p:sp>
    </p:spTree>
    <p:extLst>
      <p:ext uri="{BB962C8B-B14F-4D97-AF65-F5344CB8AC3E}">
        <p14:creationId xmlns:p14="http://schemas.microsoft.com/office/powerpoint/2010/main" val="1694523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48680"/>
            <a:ext cx="8183880" cy="864096"/>
          </a:xfrm>
        </p:spPr>
        <p:txBody>
          <a:bodyPr>
            <a:normAutofit fontScale="90000"/>
          </a:bodyPr>
          <a:lstStyle/>
          <a:p>
            <a:r>
              <a:rPr lang="tr-TR" dirty="0" smtClean="0"/>
              <a:t>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t>
            </a:r>
            <a:r>
              <a:rPr lang="tr-TR" sz="2700" dirty="0" smtClean="0"/>
              <a:t>BEBEKLİK DÖNEMİ </a:t>
            </a:r>
            <a:r>
              <a:rPr lang="tr-TR" dirty="0" smtClean="0"/>
              <a:t/>
            </a:r>
            <a:br>
              <a:rPr lang="tr-TR" dirty="0" smtClean="0"/>
            </a:br>
            <a:endParaRPr lang="tr-TR" dirty="0"/>
          </a:p>
        </p:txBody>
      </p:sp>
      <p:sp>
        <p:nvSpPr>
          <p:cNvPr id="3" name="2 İçerik Yer Tutucusu"/>
          <p:cNvSpPr>
            <a:spLocks noGrp="1"/>
          </p:cNvSpPr>
          <p:nvPr>
            <p:ph idx="1"/>
          </p:nvPr>
        </p:nvSpPr>
        <p:spPr>
          <a:xfrm>
            <a:off x="539552" y="1052736"/>
            <a:ext cx="8183880" cy="5196064"/>
          </a:xfrm>
        </p:spPr>
        <p:txBody>
          <a:bodyPr>
            <a:normAutofit fontScale="55000" lnSpcReduction="20000"/>
          </a:bodyPr>
          <a:lstStyle/>
          <a:p>
            <a:r>
              <a:rPr lang="tr-TR" dirty="0" smtClean="0"/>
              <a:t>Bir canlının yaşamındaki ilk 0-12 aylık dönemde temel ihtiyacı fiziksel bakım ve korunmadır. </a:t>
            </a:r>
          </a:p>
          <a:p>
            <a:r>
              <a:rPr lang="tr-TR" dirty="0" smtClean="0"/>
              <a:t>Bu dönemde uzun süre ilgiden ve sevgiden yoksun bırakılma sosyal, dil ,motor gelişim ve fiziksel görünüm bakımından bozukluklara neden olmaktadır. </a:t>
            </a:r>
          </a:p>
          <a:p>
            <a:pPr>
              <a:buNone/>
            </a:pPr>
            <a:endParaRPr lang="tr-TR" dirty="0" smtClean="0"/>
          </a:p>
          <a:p>
            <a:r>
              <a:rPr lang="tr-TR" dirty="0" smtClean="0"/>
              <a:t>Daha çok kurum bebeklerinde gözlenen, yaşamın ilk yılı boyunca anneden yoksun olmanın sebep olduğu davranış bozuklukları ve gelişim geriliğine ‘</a:t>
            </a:r>
            <a:r>
              <a:rPr lang="tr-TR" dirty="0" err="1" smtClean="0"/>
              <a:t>hospitalizm</a:t>
            </a:r>
            <a:r>
              <a:rPr lang="tr-TR" dirty="0" smtClean="0"/>
              <a:t>’ denir. </a:t>
            </a:r>
          </a:p>
          <a:p>
            <a:pPr>
              <a:buNone/>
            </a:pPr>
            <a:endParaRPr lang="tr-TR" dirty="0" smtClean="0"/>
          </a:p>
          <a:p>
            <a:r>
              <a:rPr lang="tr-TR" dirty="0" smtClean="0"/>
              <a:t>Hastaneye yatan bebeklerde sözel ifadede yetersizlik, kısa süreli uyuma, beslenirken ilgisiz kalma ve rahatsızlık durumları gözlenmiştir. Daha büyük bebeklerde ise anneye aşırı bağlılık, yabancılarla birlikte olma kaygısı ve uykusuzluk görülmüştür. </a:t>
            </a:r>
          </a:p>
          <a:p>
            <a:r>
              <a:rPr lang="tr-TR" dirty="0" smtClean="0"/>
              <a:t>Bir çok hastane ve çocuk bakım ünitesinde bu olumsuz etkileri azaltmak için okul öncesi çocuklarıyla yeni yürümeye başlayan çocukları bir arada bulunmaktadırlar. Bebekler için onlarla konuşabilecek, farklı etkinliklerde bulunabilecek büyük çocukların olması dikkat ve uygun uyarı durumu yaratmaktadır. Daha büyük çocuklar için ise bebeklere yardım etmek bir çok deneyim kazandırmaktadır. </a:t>
            </a:r>
          </a:p>
          <a:p>
            <a:pPr>
              <a:buNone/>
            </a:pPr>
            <a:endParaRPr lang="tr-TR" dirty="0" smtClean="0"/>
          </a:p>
          <a:p>
            <a:r>
              <a:rPr lang="tr-TR" dirty="0" smtClean="0"/>
              <a:t>Bebeklerin emeklemeyi ve hareket etmeyi öğrendikleri ilk yıllarında hastanelerde oynamaları ve öğrenmeleri için güvenli bir ortam bulunmamaktadır.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418928"/>
          </a:xfrm>
        </p:spPr>
        <p:txBody>
          <a:bodyPr>
            <a:normAutofit fontScale="55000" lnSpcReduction="20000"/>
          </a:bodyPr>
          <a:lstStyle/>
          <a:p>
            <a:r>
              <a:rPr lang="tr-TR" dirty="0" smtClean="0"/>
              <a:t>Hastaneye yatırılırken her zaman ‘anne’ ya da tanıdıkları bir başka bakım veren kişi ile birlikte olması sağlanmalı, çocuk hasta asla güvendiği bir refakatçi, olmadan hastaneye yatırılmamalıdır.</a:t>
            </a:r>
          </a:p>
          <a:p>
            <a:endParaRPr lang="tr-TR" dirty="0" smtClean="0"/>
          </a:p>
          <a:p>
            <a:pPr>
              <a:buNone/>
            </a:pPr>
            <a:endParaRPr lang="tr-TR" dirty="0" smtClean="0"/>
          </a:p>
          <a:p>
            <a:r>
              <a:rPr lang="tr-TR" dirty="0" smtClean="0"/>
              <a:t>Oral dönemde doyurma işlemi sakin, zorlama olmadan, çocuğun yeterince emmesine olanak verilecek şekilde olması gerekir. Unutulmamalıdır ki ağza yapılacak tüm girişimler bebeğin bu dönemle ilgili temel işlevlerini aksatabilir. </a:t>
            </a:r>
          </a:p>
          <a:p>
            <a:pPr>
              <a:buNone/>
            </a:pPr>
            <a:endParaRPr lang="tr-TR" dirty="0" smtClean="0"/>
          </a:p>
          <a:p>
            <a:pPr>
              <a:buNone/>
            </a:pPr>
            <a:endParaRPr lang="tr-TR" dirty="0" smtClean="0"/>
          </a:p>
          <a:p>
            <a:r>
              <a:rPr lang="tr-TR" dirty="0" smtClean="0"/>
              <a:t>Oral dönemde beklerin emzik, parmak emme, elini ağzına sokma davranışları her seferinde engellenme ile karşılaşmamalıdır. Bebeklerin tülbent, emzik, battaniye gibi geçiş nesnelerinin onları rahatlattığı, daha sonraki dönemlerde bunların sorun yaratmayacakları tam tersi bebeğin gelişimini destekleyecekleri unutulmamalıdır. </a:t>
            </a:r>
          </a:p>
          <a:p>
            <a:endParaRPr lang="tr-TR" dirty="0" smtClean="0"/>
          </a:p>
          <a:p>
            <a:pPr>
              <a:buNone/>
            </a:pPr>
            <a:endParaRPr lang="tr-TR" dirty="0" smtClean="0"/>
          </a:p>
          <a:p>
            <a:r>
              <a:rPr lang="tr-TR" dirty="0" smtClean="0"/>
              <a:t>Bu dönemdeki şefkatli bakım, okşanma, konuşulma, kucak, emme gereksinimlerini ve temel bağlanmayı ‘ anne’ ile gerçekleştirmenin bebek için çok önemli olduğuna dikkat edilmelidir. </a:t>
            </a:r>
          </a:p>
          <a:p>
            <a:pPr>
              <a:buNone/>
            </a:pPr>
            <a:endParaRPr lang="tr-TR" dirty="0" smtClean="0"/>
          </a:p>
          <a:p>
            <a:pPr>
              <a:buNone/>
            </a:pPr>
            <a:endParaRPr lang="tr-TR" dirty="0" smtClean="0"/>
          </a:p>
          <a:p>
            <a:r>
              <a:rPr lang="tr-TR" dirty="0" smtClean="0"/>
              <a:t>Bu dönemde yuva bakımında olan çocukların hastaneye yatışları söz konusu olduğunda bu bebeklerin hastanede ‘kimsesiz’ yatmamaları gerekir. Çocuk hekimleri yazılı bir uyarı ve istemi yuvalara gönderdiğinde yuva refakatçi sağlamakla yükümlüdür.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 calcmode="lin" valueType="num">
                                      <p:cBhvr additive="base">
                                        <p:cTn id="3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183880" cy="792088"/>
          </a:xfrm>
        </p:spPr>
        <p:txBody>
          <a:bodyPr>
            <a:normAutofit fontScale="90000"/>
          </a:bodyPr>
          <a:lstStyle/>
          <a:p>
            <a:r>
              <a:rPr lang="tr-TR" sz="2400" dirty="0" smtClean="0"/>
              <a:t>ÇOCUKLUĞUN 2. YILINDA İHTİYAÇLAR</a:t>
            </a:r>
            <a:br>
              <a:rPr lang="tr-TR" sz="2400" dirty="0" smtClean="0"/>
            </a:br>
            <a:endParaRPr lang="tr-TR" sz="2400" dirty="0"/>
          </a:p>
        </p:txBody>
      </p:sp>
      <p:sp>
        <p:nvSpPr>
          <p:cNvPr id="3" name="2 İçerik Yer Tutucusu"/>
          <p:cNvSpPr>
            <a:spLocks noGrp="1"/>
          </p:cNvSpPr>
          <p:nvPr>
            <p:ph idx="1"/>
          </p:nvPr>
        </p:nvSpPr>
        <p:spPr>
          <a:xfrm>
            <a:off x="452201" y="1052736"/>
            <a:ext cx="8183880" cy="4980040"/>
          </a:xfrm>
        </p:spPr>
        <p:txBody>
          <a:bodyPr>
            <a:normAutofit fontScale="62500" lnSpcReduction="20000"/>
          </a:bodyPr>
          <a:lstStyle/>
          <a:p>
            <a:r>
              <a:rPr lang="tr-TR" dirty="0" smtClean="0"/>
              <a:t>Bebekliğin 2.yılı hareket ve dil yetilerinin hızla geliştiği, duygusal ve bilişsel süreçlerinin karmaşıklaştığı, merak, coşku ve heyecanlarla dolu bir dönemdir. </a:t>
            </a:r>
          </a:p>
          <a:p>
            <a:pPr>
              <a:buNone/>
            </a:pPr>
            <a:endParaRPr lang="tr-TR" dirty="0" smtClean="0"/>
          </a:p>
          <a:p>
            <a:r>
              <a:rPr lang="tr-TR" dirty="0" smtClean="0"/>
              <a:t>‘Ben yapabilirim’ duygusu bu dönemde gelişmesi gereken temel duygudur. Bebeğin özerkliğinin desteklenmesi, tehlikeli olmadığı durumlarda onun kendisi için bir şeyler yapmasına izin verilmesi, buna karşılık ilgili ve onun isteklerine yanıt veren tavrın bırakılmaması gerekir. </a:t>
            </a:r>
          </a:p>
          <a:p>
            <a:pPr>
              <a:buNone/>
            </a:pPr>
            <a:endParaRPr lang="tr-TR" dirty="0" smtClean="0"/>
          </a:p>
          <a:p>
            <a:r>
              <a:rPr lang="tr-TR" dirty="0" smtClean="0"/>
              <a:t>Bu dönemde ortaya çıkan en önemli sorunlardan bir tanesi öfke nöbetleridir. Bu anlarda aile kendisi öfkelenmeye başlamadan durum ile baş edebilirse çocuğun zarar görmesi engellenir.  Çocukla en az çatışma içine girilecek ortamlar kurulmalıdır, ona serbest araştırma ve oyun olanakları sağlanmalı, yapmasını istenmeyen davranışlarda kesin ve tutarlı olunmalıdır. Bu dönem uzun dönem cezalar ve mahrum bırakmalar için uygun değildir.</a:t>
            </a:r>
          </a:p>
          <a:p>
            <a:endParaRPr lang="tr-TR" dirty="0"/>
          </a:p>
          <a:p>
            <a:r>
              <a:rPr lang="tr-TR" dirty="0" smtClean="0"/>
              <a:t>Kitap çocuğun bilişseli duygusal, sosyal gelişiminde önemli bir uyaran olduğundan aileler bu yaşlarda çocuğu kitapla tanıştırmalı ve kitap okumayı sevdirmelidirler. </a:t>
            </a:r>
            <a:endParaRPr lang="tr-TR" dirty="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183880" cy="805840"/>
          </a:xfrm>
        </p:spPr>
        <p:txBody>
          <a:bodyPr>
            <a:normAutofit/>
          </a:bodyPr>
          <a:lstStyle/>
          <a:p>
            <a:r>
              <a:rPr lang="tr-TR" sz="2000" dirty="0" smtClean="0"/>
              <a:t>BEBEKLER İÇİN HASTANE DÜZENLEMESİNE ÖNERİLER</a:t>
            </a:r>
            <a:br>
              <a:rPr lang="tr-TR" sz="2000" dirty="0" smtClean="0"/>
            </a:br>
            <a:endParaRPr lang="tr-TR" sz="2000" dirty="0"/>
          </a:p>
        </p:txBody>
      </p:sp>
      <p:sp>
        <p:nvSpPr>
          <p:cNvPr id="3" name="2 İçerik Yer Tutucusu"/>
          <p:cNvSpPr>
            <a:spLocks noGrp="1"/>
          </p:cNvSpPr>
          <p:nvPr>
            <p:ph idx="1"/>
          </p:nvPr>
        </p:nvSpPr>
        <p:spPr>
          <a:xfrm>
            <a:off x="539552" y="1196752"/>
            <a:ext cx="8183880" cy="5340080"/>
          </a:xfrm>
        </p:spPr>
        <p:txBody>
          <a:bodyPr>
            <a:normAutofit fontScale="55000" lnSpcReduction="20000"/>
          </a:bodyPr>
          <a:lstStyle/>
          <a:p>
            <a:r>
              <a:rPr lang="tr-TR" dirty="0" smtClean="0"/>
              <a:t>Anneleriyle birlikte hastanede kalmaları sağlanmalıdır. Bu durum ayrılık kaygısının başlayarak arttığı 7-12 aylar arasında daha da önem kazanmaktadır. Annenin devamlı yokluğu durumunda annenin yerini alabilecek bir birey bulunmalıdır.  </a:t>
            </a:r>
          </a:p>
          <a:p>
            <a:r>
              <a:rPr lang="tr-TR" dirty="0" smtClean="0"/>
              <a:t>Bebek bölümünde her 3-5 bebeğe bir personel sağlanmalıdır. Görevli personel anne babadan bebeğin bütün alışkanlıkları hakkında bilgi alarak, bebeğin yabancılık çekmemesini sağlamalıdır. </a:t>
            </a:r>
          </a:p>
          <a:p>
            <a:r>
              <a:rPr lang="tr-TR" dirty="0" smtClean="0"/>
              <a:t>Güneş alan, aydınlık, gürültüden uzak, sıcaklığın sabit olduğu odalar bebekler için düzenlenmelidir. </a:t>
            </a:r>
          </a:p>
          <a:p>
            <a:r>
              <a:rPr lang="tr-TR" dirty="0" smtClean="0"/>
              <a:t>Bebeklerin yataklarının üzerinde görsel ve işitsel uyarı sağlayan, renkli, ses çıkaran, yumuşak materyaller asılmalı olmalıdır. Bu nesnelere uzanma, kavrama, yakalama hareket gelişimine, ses çıkaran nesnelere karşılık verme dil gelişimine, neden-sonuç ilişkisini araştırma renk ve şekilleri kavrama ise bilişsel gelişimine katkı sağlar. </a:t>
            </a:r>
          </a:p>
          <a:p>
            <a:r>
              <a:rPr lang="tr-TR" dirty="0" smtClean="0"/>
              <a:t>Bölümün duvarları ve tavanı desenli kağıtlarla kaplanmalı veya desenler, figürler çizilmelidir. </a:t>
            </a:r>
          </a:p>
          <a:p>
            <a:r>
              <a:rPr lang="tr-TR" dirty="0" smtClean="0"/>
              <a:t>Bebekle fırsat buldukça konuşmak, şarkılar söylemek müzik dinletmek dil gelişimini desteklemek için gereklidir. </a:t>
            </a:r>
          </a:p>
          <a:p>
            <a:r>
              <a:rPr lang="tr-TR" dirty="0" smtClean="0"/>
              <a:t>6-12 aylık bebekler için kendilerini çekip kaldırabilmelerini, destek alarak yürümelerini sağlayacak şekilde düzenlenmiş çocuk parkları bulunmalıdır. </a:t>
            </a:r>
          </a:p>
          <a:p>
            <a:r>
              <a:rPr lang="tr-TR" dirty="0" smtClean="0"/>
              <a:t>Tedavi ve incelemeler bebek uyanık olduğu zamana göre ayarlanmalıdır.</a:t>
            </a:r>
          </a:p>
          <a:p>
            <a:r>
              <a:rPr lang="tr-TR" dirty="0" smtClean="0"/>
              <a:t>Aileler için çocuk gelişimi ve eğitimi yöntemlerini içeren eğitim programları düzenlenmelidir.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183880" cy="1051560"/>
          </a:xfrm>
        </p:spPr>
        <p:txBody>
          <a:bodyPr>
            <a:normAutofit/>
          </a:bodyPr>
          <a:lstStyle/>
          <a:p>
            <a:r>
              <a:rPr lang="tr-TR" sz="2700" dirty="0" smtClean="0"/>
              <a:t>              OKUL ÖNCESİ DÖNEMİ</a:t>
            </a:r>
            <a:r>
              <a:rPr lang="tr-TR" dirty="0" smtClean="0"/>
              <a:t/>
            </a:r>
            <a:br>
              <a:rPr lang="tr-TR" dirty="0" smtClean="0"/>
            </a:br>
            <a:endParaRPr lang="tr-TR" dirty="0"/>
          </a:p>
        </p:txBody>
      </p:sp>
      <p:sp>
        <p:nvSpPr>
          <p:cNvPr id="3" name="2 İçerik Yer Tutucusu"/>
          <p:cNvSpPr>
            <a:spLocks noGrp="1"/>
          </p:cNvSpPr>
          <p:nvPr>
            <p:ph idx="1"/>
          </p:nvPr>
        </p:nvSpPr>
        <p:spPr>
          <a:xfrm>
            <a:off x="395536" y="1340768"/>
            <a:ext cx="8183880" cy="5112568"/>
          </a:xfrm>
        </p:spPr>
        <p:txBody>
          <a:bodyPr>
            <a:normAutofit fontScale="62500" lnSpcReduction="20000"/>
          </a:bodyPr>
          <a:lstStyle/>
          <a:p>
            <a:r>
              <a:rPr lang="tr-TR" dirty="0" smtClean="0"/>
              <a:t>Bu dönemde çocuk çok hızlı bir büyüme göstermektedir.</a:t>
            </a:r>
          </a:p>
          <a:p>
            <a:r>
              <a:rPr lang="tr-TR" dirty="0" smtClean="0"/>
              <a:t>Koşma, atlama, bir yere tırmanma, takla atma gibi fiziksel gelişmeler bu dönemde artar. Aynı zamanda dil gelişimi de bu dönemde oldukça hızlı ilerler. Sözcükleri anlama ve kullanma becerisi artar, belli nesneleri tanımlar, bazı duyguları sözel olarak anlatabilir, 5-6 sözcüklü uzun cümleler kurabilir. </a:t>
            </a:r>
          </a:p>
          <a:p>
            <a:r>
              <a:rPr lang="tr-TR" dirty="0" smtClean="0"/>
              <a:t>Unutulmamalıdır ki hareketlerindeki uyum, sözcük bilgisi, sosyal ilişki kurabilme, tuvalet eğitimi kazanma, beslenme, yıkanma gibi çeşitli beceri ve gelişimler her çocukta farklılık gösterecektir. </a:t>
            </a:r>
          </a:p>
          <a:p>
            <a:r>
              <a:rPr lang="tr-TR" dirty="0" smtClean="0"/>
              <a:t>Hastaneye bırakılan 2-3 grubu çocuğu kendini yalnızlığa mahkum edilmiş, haksızlığa uğramış, cezalandırılmış gibi hisseder.  3 yaşına geldiğinde anne babanın geri geleceğini daha iyi anlamaya başlasa da hastanede yatmaktan her yaş grubu çocuk korku duyacak ve gergin olacaklardır. </a:t>
            </a:r>
          </a:p>
          <a:p>
            <a:r>
              <a:rPr lang="tr-TR" dirty="0" smtClean="0"/>
              <a:t>2-3 yaş dönemi çocukları hastane tedavisine, kabus görme, anne-babaya aşırı düşkünlük, tuvalet eğitimindeki aksaklık ya da parmak emme gibi gerileme şeklinde tepki verebilirler.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183880" cy="893792"/>
          </a:xfrm>
        </p:spPr>
        <p:txBody>
          <a:bodyPr>
            <a:normAutofit fontScale="90000"/>
          </a:bodyPr>
          <a:lstStyle/>
          <a:p>
            <a:r>
              <a:rPr lang="tr-TR" sz="2800" dirty="0" smtClean="0"/>
              <a:t>OKUL ÖNCESİ DÖNEMDE İHTİYAÇLAR</a:t>
            </a:r>
            <a:br>
              <a:rPr lang="tr-TR" sz="2800" dirty="0" smtClean="0"/>
            </a:br>
            <a:endParaRPr lang="tr-TR" sz="2800" dirty="0"/>
          </a:p>
        </p:txBody>
      </p:sp>
      <p:sp>
        <p:nvSpPr>
          <p:cNvPr id="3" name="2 İçerik Yer Tutucusu"/>
          <p:cNvSpPr>
            <a:spLocks noGrp="1"/>
          </p:cNvSpPr>
          <p:nvPr>
            <p:ph idx="1"/>
          </p:nvPr>
        </p:nvSpPr>
        <p:spPr>
          <a:xfrm>
            <a:off x="539552" y="1196752"/>
            <a:ext cx="8183880" cy="4752528"/>
          </a:xfrm>
        </p:spPr>
        <p:txBody>
          <a:bodyPr>
            <a:normAutofit fontScale="55000" lnSpcReduction="20000"/>
          </a:bodyPr>
          <a:lstStyle/>
          <a:p>
            <a:r>
              <a:rPr lang="tr-TR" dirty="0" smtClean="0"/>
              <a:t>Okul öncesi dönemde çocuk okul eğitiminin gereklerini yerine getirebilecek gelişimi edinmek zorundadır. </a:t>
            </a:r>
          </a:p>
          <a:p>
            <a:r>
              <a:rPr lang="tr-TR" dirty="0" smtClean="0"/>
              <a:t>Çocukların duygularını ifade edebilme konusunda yüreklendirilmeleri, neler yaşadıklarını rahatça anlatabilmeleri ve deneyimlerinden sonuçlar çıkarabilmeleri için önemlidir. </a:t>
            </a:r>
          </a:p>
          <a:p>
            <a:r>
              <a:rPr lang="tr-TR" dirty="0" smtClean="0"/>
              <a:t>Çocukların merakları bu dönemde desteklenmelidir. Her konuyla olduğu gibi cinsel konularla ilgili sorulara basit yanıtlar vererek, çocuğun araştırıcılığını öfke ile değil hoşgörü ile karşılayarak bu dönemin gelişimi desteklenebilir. </a:t>
            </a:r>
          </a:p>
          <a:p>
            <a:r>
              <a:rPr lang="tr-TR" dirty="0" smtClean="0"/>
              <a:t>Bu dönemde sünnet önerilmemektedir. </a:t>
            </a:r>
          </a:p>
          <a:p>
            <a:r>
              <a:rPr lang="tr-TR" dirty="0" smtClean="0"/>
              <a:t>Çocukların cinsel organlarına yönelik sözel ya da diğer saldırılar her dönemde örseleyicidir. Bu dönemde ise çok masum gözüken sözler (‘pipini keserim’ gibi) önemli korkulara neden olabilir. </a:t>
            </a:r>
          </a:p>
          <a:p>
            <a:r>
              <a:rPr lang="tr-TR" dirty="0" smtClean="0"/>
              <a:t>Hiç bir dönemde aile kendisi çocuğun cinsel organına temizleme dışında dokunmamalı, uyarmamalıdır.</a:t>
            </a:r>
          </a:p>
          <a:p>
            <a:r>
              <a:rPr lang="tr-TR" dirty="0" smtClean="0"/>
              <a:t>Mastürbasyon ya da cinsel organla oynama bu dönemde sık görülebilir. Çocuk bu konuda suçlanmamalı, bu davranışlara öfke ve engelleme ile karşılık verilmemelidir. </a:t>
            </a:r>
          </a:p>
          <a:p>
            <a:r>
              <a:rPr lang="tr-TR" dirty="0" smtClean="0"/>
              <a:t>Bu yaş döneminde çocuklar cinsel rollerini daha sonra benimseyeceklerinden bebekle oynamak her çocuk için şefkatli, insancıl yapıyı destekleyicidir. Kız ve erkek çocuklar oyuncak seçiminde serbest bırakılmalıdır, oyunlar cinsel kimlik seçimi olarak algılanmamalıdır. </a:t>
            </a:r>
          </a:p>
          <a:p>
            <a:endParaRPr lang="tr-TR" dirty="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183880" cy="1051560"/>
          </a:xfrm>
        </p:spPr>
        <p:txBody>
          <a:bodyPr>
            <a:normAutofit/>
          </a:bodyPr>
          <a:lstStyle/>
          <a:p>
            <a:r>
              <a:rPr lang="tr-TR" sz="2400" dirty="0" smtClean="0"/>
              <a:t>ÖNERİLER</a:t>
            </a:r>
            <a:br>
              <a:rPr lang="tr-TR" sz="2400" dirty="0" smtClean="0"/>
            </a:br>
            <a:endParaRPr lang="tr-TR" sz="2400" dirty="0"/>
          </a:p>
        </p:txBody>
      </p:sp>
      <p:sp>
        <p:nvSpPr>
          <p:cNvPr id="3" name="2 İçerik Yer Tutucusu"/>
          <p:cNvSpPr>
            <a:spLocks noGrp="1"/>
          </p:cNvSpPr>
          <p:nvPr>
            <p:ph idx="1"/>
          </p:nvPr>
        </p:nvSpPr>
        <p:spPr>
          <a:xfrm>
            <a:off x="467544" y="1340768"/>
            <a:ext cx="8183880" cy="5040560"/>
          </a:xfrm>
        </p:spPr>
        <p:txBody>
          <a:bodyPr>
            <a:normAutofit fontScale="55000" lnSpcReduction="20000"/>
          </a:bodyPr>
          <a:lstStyle/>
          <a:p>
            <a:r>
              <a:rPr lang="tr-TR" dirty="0" smtClean="0"/>
              <a:t>5 yaşından küçük çocukların annelerinin hastanede çocukla birlikte kalmaları önerilmektedir. </a:t>
            </a:r>
          </a:p>
          <a:p>
            <a:r>
              <a:rPr lang="tr-TR" dirty="0" smtClean="0"/>
              <a:t>Yemek yeme giyinme, tuvalet gereksinimini karşılamak önemlidir, bu nedenle çevre şartları uygun biçimde düzenlenmelidir. </a:t>
            </a:r>
          </a:p>
          <a:p>
            <a:r>
              <a:rPr lang="tr-TR" dirty="0" smtClean="0"/>
              <a:t>Çocukların günlük vücut temizliğini hastanede de devam ettirmesi sağlanmalıdır. </a:t>
            </a:r>
          </a:p>
          <a:p>
            <a:r>
              <a:rPr lang="tr-TR" dirty="0" smtClean="0"/>
              <a:t>Bu yaş grubu yemek yeme becerileri de çok yeterli olmadığından onlara bu konuda da yardımcı olmak gerekir. Çocuklar yemek saatinde bir arada olmalıdırlar. </a:t>
            </a:r>
          </a:p>
          <a:p>
            <a:r>
              <a:rPr lang="tr-TR" dirty="0" smtClean="0"/>
              <a:t>Normalde 2 yaşında kazanılan tuvalet eğitimi hastaneye yatma ile birlikte gerileme gösterebilir. Bu çocuklarda geçici olarak meydana gelen  </a:t>
            </a:r>
            <a:r>
              <a:rPr lang="tr-TR" dirty="0" err="1" smtClean="0"/>
              <a:t>enürezis</a:t>
            </a:r>
            <a:r>
              <a:rPr lang="tr-TR" dirty="0" smtClean="0"/>
              <a:t> ve </a:t>
            </a:r>
            <a:r>
              <a:rPr lang="tr-TR" dirty="0" err="1" smtClean="0"/>
              <a:t>enkoprezis</a:t>
            </a:r>
            <a:r>
              <a:rPr lang="tr-TR" dirty="0" smtClean="0"/>
              <a:t> durumları yabancı tuvalet düzeninde, anne babaya ya da hastane personeline karşı bir tepki olarak ortaya çıkabilir. Tuvaletlerin çocukların bulunduğu yere yakın olmasında fayda vardır. </a:t>
            </a:r>
          </a:p>
          <a:p>
            <a:r>
              <a:rPr lang="tr-TR" dirty="0" smtClean="0"/>
              <a:t>Okul öncesi çocuklarının oyun en önemli işleridir. Hastanede yatan çocuklar için oyun daha da büyük bir gereksinim haline gelir. Hareket, dil, bilişsel, sosyal gelişimlerinin devamını sağlar, hastane yaşantısından duyduğu korku ve kaygıları azaltır. Kitaplar, bebekler, sanat malzemeleri, bloklar, evcilik oyun malzemeleri, kuklalar gibi pek çok oyun araçları ile dolu bir oyun odası ve bu odadan sorumlu, çocuklarla sürekli birlikte olabilecek, çocuklara duygusal açıdan daha yakın bir yetişkin olmalıdır. Ayrıca çocukların kendilerini dış dünyadan kopmuş hissetmelerini engellemek adına oyun odaları bahçeye de açılmalı ve çocuklar bahçede vakit geçirmelidirler.  Sürekli yatma zorunluluğu olan çocuklar için de dışarıyı görmelerini sağlayacak şekilde düzenlemeler yapılmalı, yataklarında yapabilecekleri etkinlikler bulunmalıdır.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183880" cy="1051560"/>
          </a:xfrm>
        </p:spPr>
        <p:txBody>
          <a:bodyPr>
            <a:normAutofit fontScale="90000"/>
          </a:bodyPr>
          <a:lstStyle/>
          <a:p>
            <a:r>
              <a:rPr lang="tr-TR" dirty="0" smtClean="0"/>
              <a:t>                 OKUL DÖNEMİ</a:t>
            </a:r>
            <a:br>
              <a:rPr lang="tr-TR" dirty="0" smtClean="0"/>
            </a:br>
            <a:endParaRPr lang="tr-TR" dirty="0"/>
          </a:p>
        </p:txBody>
      </p:sp>
      <p:sp>
        <p:nvSpPr>
          <p:cNvPr id="3" name="2 İçerik Yer Tutucusu"/>
          <p:cNvSpPr>
            <a:spLocks noGrp="1"/>
          </p:cNvSpPr>
          <p:nvPr>
            <p:ph idx="1"/>
          </p:nvPr>
        </p:nvSpPr>
        <p:spPr>
          <a:xfrm>
            <a:off x="611560" y="1628800"/>
            <a:ext cx="8183880" cy="4187952"/>
          </a:xfrm>
        </p:spPr>
        <p:txBody>
          <a:bodyPr>
            <a:normAutofit fontScale="92500" lnSpcReduction="20000"/>
          </a:bodyPr>
          <a:lstStyle/>
          <a:p>
            <a:r>
              <a:rPr lang="tr-TR" dirty="0" smtClean="0"/>
              <a:t>Sağlıklı bir okul dönemi çocuğunda hastalık ve normal dışı olaylar karşısında ruhsal sorunlar ortaya çıkabilir. Hareketleri sınırlandırıldığında, fiziksel faaliyetleri durdurulduğunda bundan büyük rahatsızlık duyarlar. Özellikle erkek çocuklar bir hastalık durumundan dolayı vücut yapısının ve erkekliğinin etkileneceğinden kaygılanır.  Çocuk hastalığından dolayı bağımlı olma haline, bir çok faaliyetten yoksun olmasına, endişelerle dolu yeni bir yaşantıya tepkiler gösterir.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TotalTime>
  <Words>1812</Words>
  <Application>Microsoft Office PowerPoint</Application>
  <PresentationFormat>Ekran Gösterisi (4:3)</PresentationFormat>
  <Paragraphs>90</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Verdana</vt:lpstr>
      <vt:lpstr>Wingdings 2</vt:lpstr>
      <vt:lpstr>Görünüş</vt:lpstr>
      <vt:lpstr>HASTA ÇOCUKLARIN GELİŞİMSEL ÖZELLİKLERİNE GÖRE HASTALIK SÜRECİNDE TEPKİLERİ VE ÇOCUKLARIN GELİŞİMSEL ÖZELLİKLERİNE GÖRE HASTANE ORTAMININ DÜZENLENMESİ</vt:lpstr>
      <vt:lpstr>                                      BEBEKLİK DÖNEMİ  </vt:lpstr>
      <vt:lpstr>PowerPoint Sunusu</vt:lpstr>
      <vt:lpstr>ÇOCUKLUĞUN 2. YILINDA İHTİYAÇLAR </vt:lpstr>
      <vt:lpstr>BEBEKLER İÇİN HASTANE DÜZENLEMESİNE ÖNERİLER </vt:lpstr>
      <vt:lpstr>              OKUL ÖNCESİ DÖNEMİ </vt:lpstr>
      <vt:lpstr>OKUL ÖNCESİ DÖNEMDE İHTİYAÇLAR </vt:lpstr>
      <vt:lpstr>ÖNERİLER </vt:lpstr>
      <vt:lpstr>                 OKUL DÖNEMİ </vt:lpstr>
      <vt:lpstr>ÖNERİLER </vt:lpstr>
      <vt:lpstr>ÖNERİLER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 ÖZELLİKLERİ</dc:title>
  <dc:creator>meltem</dc:creator>
  <cp:lastModifiedBy>LUGEN</cp:lastModifiedBy>
  <cp:revision>95</cp:revision>
  <dcterms:created xsi:type="dcterms:W3CDTF">2013-03-20T01:10:57Z</dcterms:created>
  <dcterms:modified xsi:type="dcterms:W3CDTF">2020-12-12T11:35:49Z</dcterms:modified>
</cp:coreProperties>
</file>