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70" r:id="rId11"/>
    <p:sldId id="267" r:id="rId12"/>
    <p:sldId id="268" r:id="rId13"/>
    <p:sldId id="269" r:id="rId14"/>
    <p:sldId id="263" r:id="rId15"/>
    <p:sldId id="262"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036E0E-788D-42EC-B406-60FB1322375B}"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tr-TR"/>
        </a:p>
      </dgm:t>
    </dgm:pt>
    <dgm:pt modelId="{4FCE30C4-DB16-4433-9865-FBBC3BDB192A}">
      <dgm:prSet phldrT="[Metin]" custT="1"/>
      <dgm:spPr/>
      <dgm:t>
        <a:bodyPr/>
        <a:lstStyle/>
        <a:p>
          <a:r>
            <a:rPr lang="tr-TR" sz="2000" b="1" dirty="0" smtClean="0">
              <a:solidFill>
                <a:srgbClr val="C00000"/>
              </a:solidFill>
            </a:rPr>
            <a:t>Birey olma</a:t>
          </a:r>
          <a:endParaRPr lang="tr-TR" sz="2000" b="1" dirty="0">
            <a:solidFill>
              <a:srgbClr val="C00000"/>
            </a:solidFill>
          </a:endParaRPr>
        </a:p>
      </dgm:t>
    </dgm:pt>
    <dgm:pt modelId="{F419B7D8-5AAC-4FCE-A2A1-0359801A8074}" type="parTrans" cxnId="{6A2C8C10-A348-497B-AB9A-EF7814709819}">
      <dgm:prSet/>
      <dgm:spPr/>
      <dgm:t>
        <a:bodyPr/>
        <a:lstStyle/>
        <a:p>
          <a:endParaRPr lang="tr-TR"/>
        </a:p>
      </dgm:t>
    </dgm:pt>
    <dgm:pt modelId="{45048346-12F0-4E39-8371-BD8CF5A3C077}" type="sibTrans" cxnId="{6A2C8C10-A348-497B-AB9A-EF7814709819}">
      <dgm:prSet/>
      <dgm:spPr/>
      <dgm:t>
        <a:bodyPr/>
        <a:lstStyle/>
        <a:p>
          <a:endParaRPr lang="tr-TR"/>
        </a:p>
      </dgm:t>
    </dgm:pt>
    <dgm:pt modelId="{71532500-A996-4D4C-BF0D-DD09EF8831E4}">
      <dgm:prSet phldrT="[Metin]" custT="1"/>
      <dgm:spPr/>
      <dgm:t>
        <a:bodyPr/>
        <a:lstStyle/>
        <a:p>
          <a:r>
            <a:rPr lang="tr-TR" sz="1800" b="1" dirty="0" smtClean="0">
              <a:solidFill>
                <a:srgbClr val="C00000"/>
              </a:solidFill>
            </a:rPr>
            <a:t>Toplumsallaşma</a:t>
          </a:r>
          <a:endParaRPr lang="tr-TR" sz="1800" b="1" dirty="0">
            <a:solidFill>
              <a:srgbClr val="C00000"/>
            </a:solidFill>
          </a:endParaRPr>
        </a:p>
      </dgm:t>
    </dgm:pt>
    <dgm:pt modelId="{3668809E-6A91-4C29-BC71-F62F5C5E0BE8}" type="parTrans" cxnId="{B4EEBBE6-B8EF-4730-BA70-E54D2E6494AF}">
      <dgm:prSet/>
      <dgm:spPr/>
      <dgm:t>
        <a:bodyPr/>
        <a:lstStyle/>
        <a:p>
          <a:endParaRPr lang="tr-TR"/>
        </a:p>
      </dgm:t>
    </dgm:pt>
    <dgm:pt modelId="{96558A84-4238-4E6B-BBA8-C8665DEB9268}" type="sibTrans" cxnId="{B4EEBBE6-B8EF-4730-BA70-E54D2E6494AF}">
      <dgm:prSet/>
      <dgm:spPr/>
      <dgm:t>
        <a:bodyPr/>
        <a:lstStyle/>
        <a:p>
          <a:endParaRPr lang="tr-TR"/>
        </a:p>
      </dgm:t>
    </dgm:pt>
    <dgm:pt modelId="{500CCA37-A802-4B90-BAB7-352B80159F28}">
      <dgm:prSet phldrT="[Metin]"/>
      <dgm:spPr/>
      <dgm:t>
        <a:bodyPr/>
        <a:lstStyle/>
        <a:p>
          <a:r>
            <a:rPr lang="tr-TR" b="1" dirty="0" smtClean="0">
              <a:solidFill>
                <a:srgbClr val="C00000"/>
              </a:solidFill>
            </a:rPr>
            <a:t>Yurttaş olma</a:t>
          </a:r>
          <a:endParaRPr lang="tr-TR" b="1" dirty="0">
            <a:solidFill>
              <a:srgbClr val="C00000"/>
            </a:solidFill>
          </a:endParaRPr>
        </a:p>
      </dgm:t>
    </dgm:pt>
    <dgm:pt modelId="{300825B5-E6DC-4050-BE94-A28C72A0726B}" type="parTrans" cxnId="{A5B9E390-1FAA-4033-8D6B-813F16FA7B66}">
      <dgm:prSet/>
      <dgm:spPr/>
      <dgm:t>
        <a:bodyPr/>
        <a:lstStyle/>
        <a:p>
          <a:endParaRPr lang="tr-TR"/>
        </a:p>
      </dgm:t>
    </dgm:pt>
    <dgm:pt modelId="{FA5FC7C3-79EE-4846-83F7-EBB7CA8C6C97}" type="sibTrans" cxnId="{A5B9E390-1FAA-4033-8D6B-813F16FA7B66}">
      <dgm:prSet/>
      <dgm:spPr/>
      <dgm:t>
        <a:bodyPr/>
        <a:lstStyle/>
        <a:p>
          <a:endParaRPr lang="tr-TR"/>
        </a:p>
      </dgm:t>
    </dgm:pt>
    <dgm:pt modelId="{C6A0BA7F-7246-4074-9149-E370362A5DFD}" type="pres">
      <dgm:prSet presAssocID="{2A036E0E-788D-42EC-B406-60FB1322375B}" presName="Name0" presStyleCnt="0">
        <dgm:presLayoutVars>
          <dgm:chMax val="7"/>
          <dgm:chPref val="7"/>
          <dgm:dir/>
          <dgm:animLvl val="lvl"/>
        </dgm:presLayoutVars>
      </dgm:prSet>
      <dgm:spPr/>
      <dgm:t>
        <a:bodyPr/>
        <a:lstStyle/>
        <a:p>
          <a:endParaRPr lang="tr-TR"/>
        </a:p>
      </dgm:t>
    </dgm:pt>
    <dgm:pt modelId="{88648DB7-BCA1-4AFD-9007-B12D1130E796}" type="pres">
      <dgm:prSet presAssocID="{4FCE30C4-DB16-4433-9865-FBBC3BDB192A}" presName="Accent1" presStyleCnt="0"/>
      <dgm:spPr/>
    </dgm:pt>
    <dgm:pt modelId="{648AFF27-9103-452E-810A-ED522EA4D401}" type="pres">
      <dgm:prSet presAssocID="{4FCE30C4-DB16-4433-9865-FBBC3BDB192A}" presName="Accent" presStyleLbl="node1" presStyleIdx="0" presStyleCnt="3"/>
      <dgm:spPr/>
    </dgm:pt>
    <dgm:pt modelId="{F7E40809-A872-41D1-BFD8-81EC49D711CD}" type="pres">
      <dgm:prSet presAssocID="{4FCE30C4-DB16-4433-9865-FBBC3BDB192A}" presName="Parent1" presStyleLbl="revTx" presStyleIdx="0" presStyleCnt="3">
        <dgm:presLayoutVars>
          <dgm:chMax val="1"/>
          <dgm:chPref val="1"/>
          <dgm:bulletEnabled val="1"/>
        </dgm:presLayoutVars>
      </dgm:prSet>
      <dgm:spPr/>
      <dgm:t>
        <a:bodyPr/>
        <a:lstStyle/>
        <a:p>
          <a:endParaRPr lang="tr-TR"/>
        </a:p>
      </dgm:t>
    </dgm:pt>
    <dgm:pt modelId="{F903C8FC-4997-428A-82F9-0874EBDE1B80}" type="pres">
      <dgm:prSet presAssocID="{71532500-A996-4D4C-BF0D-DD09EF8831E4}" presName="Accent2" presStyleCnt="0"/>
      <dgm:spPr/>
    </dgm:pt>
    <dgm:pt modelId="{D4ECD755-544A-45FF-9ECA-0283291EDE89}" type="pres">
      <dgm:prSet presAssocID="{71532500-A996-4D4C-BF0D-DD09EF8831E4}" presName="Accent" presStyleLbl="node1" presStyleIdx="1" presStyleCnt="3"/>
      <dgm:spPr/>
    </dgm:pt>
    <dgm:pt modelId="{0E70AD35-853F-42FC-8B4B-9204CA3A54BB}" type="pres">
      <dgm:prSet presAssocID="{71532500-A996-4D4C-BF0D-DD09EF8831E4}" presName="Parent2" presStyleLbl="revTx" presStyleIdx="1" presStyleCnt="3" custScaleX="206489" custScaleY="100903" custLinFactNeighborX="31238" custLinFactNeighborY="5681">
        <dgm:presLayoutVars>
          <dgm:chMax val="1"/>
          <dgm:chPref val="1"/>
          <dgm:bulletEnabled val="1"/>
        </dgm:presLayoutVars>
      </dgm:prSet>
      <dgm:spPr/>
      <dgm:t>
        <a:bodyPr/>
        <a:lstStyle/>
        <a:p>
          <a:endParaRPr lang="tr-TR"/>
        </a:p>
      </dgm:t>
    </dgm:pt>
    <dgm:pt modelId="{506106E3-CFA3-42A6-81C0-9EF3543172A5}" type="pres">
      <dgm:prSet presAssocID="{500CCA37-A802-4B90-BAB7-352B80159F28}" presName="Accent3" presStyleCnt="0"/>
      <dgm:spPr/>
    </dgm:pt>
    <dgm:pt modelId="{A5FB3777-F72B-4505-86C8-4312F899D7AB}" type="pres">
      <dgm:prSet presAssocID="{500CCA37-A802-4B90-BAB7-352B80159F28}" presName="Accent" presStyleLbl="node1" presStyleIdx="2" presStyleCnt="3"/>
      <dgm:spPr/>
    </dgm:pt>
    <dgm:pt modelId="{87D5F1C8-700C-4176-92A4-2E8918B00265}" type="pres">
      <dgm:prSet presAssocID="{500CCA37-A802-4B90-BAB7-352B80159F28}" presName="Parent3" presStyleLbl="revTx" presStyleIdx="2" presStyleCnt="3">
        <dgm:presLayoutVars>
          <dgm:chMax val="1"/>
          <dgm:chPref val="1"/>
          <dgm:bulletEnabled val="1"/>
        </dgm:presLayoutVars>
      </dgm:prSet>
      <dgm:spPr/>
      <dgm:t>
        <a:bodyPr/>
        <a:lstStyle/>
        <a:p>
          <a:endParaRPr lang="tr-TR"/>
        </a:p>
      </dgm:t>
    </dgm:pt>
  </dgm:ptLst>
  <dgm:cxnLst>
    <dgm:cxn modelId="{6B443B16-7DE6-456A-8517-D5739FB77477}" type="presOf" srcId="{500CCA37-A802-4B90-BAB7-352B80159F28}" destId="{87D5F1C8-700C-4176-92A4-2E8918B00265}" srcOrd="0" destOrd="0" presId="urn:microsoft.com/office/officeart/2009/layout/CircleArrowProcess"/>
    <dgm:cxn modelId="{B4EEBBE6-B8EF-4730-BA70-E54D2E6494AF}" srcId="{2A036E0E-788D-42EC-B406-60FB1322375B}" destId="{71532500-A996-4D4C-BF0D-DD09EF8831E4}" srcOrd="1" destOrd="0" parTransId="{3668809E-6A91-4C29-BC71-F62F5C5E0BE8}" sibTransId="{96558A84-4238-4E6B-BBA8-C8665DEB9268}"/>
    <dgm:cxn modelId="{096EA3D0-15A5-40F9-9890-E5235B26E697}" type="presOf" srcId="{71532500-A996-4D4C-BF0D-DD09EF8831E4}" destId="{0E70AD35-853F-42FC-8B4B-9204CA3A54BB}" srcOrd="0" destOrd="0" presId="urn:microsoft.com/office/officeart/2009/layout/CircleArrowProcess"/>
    <dgm:cxn modelId="{A5B9E390-1FAA-4033-8D6B-813F16FA7B66}" srcId="{2A036E0E-788D-42EC-B406-60FB1322375B}" destId="{500CCA37-A802-4B90-BAB7-352B80159F28}" srcOrd="2" destOrd="0" parTransId="{300825B5-E6DC-4050-BE94-A28C72A0726B}" sibTransId="{FA5FC7C3-79EE-4846-83F7-EBB7CA8C6C97}"/>
    <dgm:cxn modelId="{2169BD9E-558B-4655-8836-7EEEFE48643E}" type="presOf" srcId="{4FCE30C4-DB16-4433-9865-FBBC3BDB192A}" destId="{F7E40809-A872-41D1-BFD8-81EC49D711CD}" srcOrd="0" destOrd="0" presId="urn:microsoft.com/office/officeart/2009/layout/CircleArrowProcess"/>
    <dgm:cxn modelId="{6A2C8C10-A348-497B-AB9A-EF7814709819}" srcId="{2A036E0E-788D-42EC-B406-60FB1322375B}" destId="{4FCE30C4-DB16-4433-9865-FBBC3BDB192A}" srcOrd="0" destOrd="0" parTransId="{F419B7D8-5AAC-4FCE-A2A1-0359801A8074}" sibTransId="{45048346-12F0-4E39-8371-BD8CF5A3C077}"/>
    <dgm:cxn modelId="{D5AC66D6-19FF-4D61-AB84-3112DDEBABE8}" type="presOf" srcId="{2A036E0E-788D-42EC-B406-60FB1322375B}" destId="{C6A0BA7F-7246-4074-9149-E370362A5DFD}" srcOrd="0" destOrd="0" presId="urn:microsoft.com/office/officeart/2009/layout/CircleArrowProcess"/>
    <dgm:cxn modelId="{7D91054D-BE5D-46A9-AFD8-40E6C8B1CE74}" type="presParOf" srcId="{C6A0BA7F-7246-4074-9149-E370362A5DFD}" destId="{88648DB7-BCA1-4AFD-9007-B12D1130E796}" srcOrd="0" destOrd="0" presId="urn:microsoft.com/office/officeart/2009/layout/CircleArrowProcess"/>
    <dgm:cxn modelId="{2F10A1A3-B9E2-4161-9028-7A69D4AD0F1D}" type="presParOf" srcId="{88648DB7-BCA1-4AFD-9007-B12D1130E796}" destId="{648AFF27-9103-452E-810A-ED522EA4D401}" srcOrd="0" destOrd="0" presId="urn:microsoft.com/office/officeart/2009/layout/CircleArrowProcess"/>
    <dgm:cxn modelId="{88B2ADBD-BBC6-4FE7-B972-B22D5BE6EBDF}" type="presParOf" srcId="{C6A0BA7F-7246-4074-9149-E370362A5DFD}" destId="{F7E40809-A872-41D1-BFD8-81EC49D711CD}" srcOrd="1" destOrd="0" presId="urn:microsoft.com/office/officeart/2009/layout/CircleArrowProcess"/>
    <dgm:cxn modelId="{B6845E65-9DF4-45AE-90CE-81CB86D9CA01}" type="presParOf" srcId="{C6A0BA7F-7246-4074-9149-E370362A5DFD}" destId="{F903C8FC-4997-428A-82F9-0874EBDE1B80}" srcOrd="2" destOrd="0" presId="urn:microsoft.com/office/officeart/2009/layout/CircleArrowProcess"/>
    <dgm:cxn modelId="{8B3E5F15-7167-473B-B222-07332E999A28}" type="presParOf" srcId="{F903C8FC-4997-428A-82F9-0874EBDE1B80}" destId="{D4ECD755-544A-45FF-9ECA-0283291EDE89}" srcOrd="0" destOrd="0" presId="urn:microsoft.com/office/officeart/2009/layout/CircleArrowProcess"/>
    <dgm:cxn modelId="{E598F904-9880-4080-A555-A1A54B031726}" type="presParOf" srcId="{C6A0BA7F-7246-4074-9149-E370362A5DFD}" destId="{0E70AD35-853F-42FC-8B4B-9204CA3A54BB}" srcOrd="3" destOrd="0" presId="urn:microsoft.com/office/officeart/2009/layout/CircleArrowProcess"/>
    <dgm:cxn modelId="{A4A82897-61A7-4F8A-8712-313E6A2E0E75}" type="presParOf" srcId="{C6A0BA7F-7246-4074-9149-E370362A5DFD}" destId="{506106E3-CFA3-42A6-81C0-9EF3543172A5}" srcOrd="4" destOrd="0" presId="urn:microsoft.com/office/officeart/2009/layout/CircleArrowProcess"/>
    <dgm:cxn modelId="{08EC8D08-53B3-4AAB-A65F-1A0866B4232F}" type="presParOf" srcId="{506106E3-CFA3-42A6-81C0-9EF3543172A5}" destId="{A5FB3777-F72B-4505-86C8-4312F899D7AB}" srcOrd="0" destOrd="0" presId="urn:microsoft.com/office/officeart/2009/layout/CircleArrowProcess"/>
    <dgm:cxn modelId="{F5143903-173D-4B08-B53C-D93DF782C089}" type="presParOf" srcId="{C6A0BA7F-7246-4074-9149-E370362A5DFD}" destId="{87D5F1C8-700C-4176-92A4-2E8918B00265}"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AFF27-9103-452E-810A-ED522EA4D401}">
      <dsp:nvSpPr>
        <dsp:cNvPr id="0" name=""/>
        <dsp:cNvSpPr/>
      </dsp:nvSpPr>
      <dsp:spPr>
        <a:xfrm>
          <a:off x="4578640" y="0"/>
          <a:ext cx="2094415" cy="2094734"/>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E40809-A872-41D1-BFD8-81EC49D711CD}">
      <dsp:nvSpPr>
        <dsp:cNvPr id="0" name=""/>
        <dsp:cNvSpPr/>
      </dsp:nvSpPr>
      <dsp:spPr>
        <a:xfrm>
          <a:off x="5041574" y="756262"/>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solidFill>
                <a:srgbClr val="C00000"/>
              </a:solidFill>
            </a:rPr>
            <a:t>Birey olma</a:t>
          </a:r>
          <a:endParaRPr lang="tr-TR" sz="2000" b="1" kern="1200" dirty="0">
            <a:solidFill>
              <a:srgbClr val="C00000"/>
            </a:solidFill>
          </a:endParaRPr>
        </a:p>
      </dsp:txBody>
      <dsp:txXfrm>
        <a:off x="5041574" y="756262"/>
        <a:ext cx="1163826" cy="581773"/>
      </dsp:txXfrm>
    </dsp:sp>
    <dsp:sp modelId="{D4ECD755-544A-45FF-9ECA-0283291EDE89}">
      <dsp:nvSpPr>
        <dsp:cNvPr id="0" name=""/>
        <dsp:cNvSpPr/>
      </dsp:nvSpPr>
      <dsp:spPr>
        <a:xfrm>
          <a:off x="3996923" y="1203580"/>
          <a:ext cx="2094415" cy="2094734"/>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70AD35-853F-42FC-8B4B-9204CA3A54BB}">
      <dsp:nvSpPr>
        <dsp:cNvPr id="0" name=""/>
        <dsp:cNvSpPr/>
      </dsp:nvSpPr>
      <dsp:spPr>
        <a:xfrm>
          <a:off x="4206100" y="1997228"/>
          <a:ext cx="2403173" cy="5870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solidFill>
                <a:srgbClr val="C00000"/>
              </a:solidFill>
            </a:rPr>
            <a:t>Toplumsallaşma</a:t>
          </a:r>
          <a:endParaRPr lang="tr-TR" sz="1800" b="1" kern="1200" dirty="0">
            <a:solidFill>
              <a:srgbClr val="C00000"/>
            </a:solidFill>
          </a:endParaRPr>
        </a:p>
      </dsp:txBody>
      <dsp:txXfrm>
        <a:off x="4206100" y="1997228"/>
        <a:ext cx="2403173" cy="587027"/>
      </dsp:txXfrm>
    </dsp:sp>
    <dsp:sp modelId="{A5FB3777-F72B-4505-86C8-4312F899D7AB}">
      <dsp:nvSpPr>
        <dsp:cNvPr id="0" name=""/>
        <dsp:cNvSpPr/>
      </dsp:nvSpPr>
      <dsp:spPr>
        <a:xfrm>
          <a:off x="4727707" y="2551189"/>
          <a:ext cx="1799427" cy="1800148"/>
        </a:xfrm>
        <a:prstGeom prst="blockArc">
          <a:avLst>
            <a:gd name="adj1" fmla="val 13500000"/>
            <a:gd name="adj2" fmla="val 108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D5F1C8-700C-4176-92A4-2E8918B00265}">
      <dsp:nvSpPr>
        <dsp:cNvPr id="0" name=""/>
        <dsp:cNvSpPr/>
      </dsp:nvSpPr>
      <dsp:spPr>
        <a:xfrm>
          <a:off x="5044327" y="3179087"/>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b="1" kern="1200" dirty="0" smtClean="0">
              <a:solidFill>
                <a:srgbClr val="C00000"/>
              </a:solidFill>
            </a:rPr>
            <a:t>Yurttaş olma</a:t>
          </a:r>
          <a:endParaRPr lang="tr-TR" sz="1900" b="1" kern="1200" dirty="0">
            <a:solidFill>
              <a:srgbClr val="C00000"/>
            </a:solidFill>
          </a:endParaRPr>
        </a:p>
      </dsp:txBody>
      <dsp:txXfrm>
        <a:off x="5044327" y="3179087"/>
        <a:ext cx="1163826" cy="581773"/>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CC92CF9-53E4-42EB-AFEC-5F29A3D0F46B}" type="datetimeFigureOut">
              <a:rPr lang="tr-TR" smtClean="0"/>
              <a:t>24.11.2016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159806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C92CF9-53E4-42EB-AFEC-5F29A3D0F46B}" type="datetimeFigureOut">
              <a:rPr lang="tr-TR" smtClean="0"/>
              <a:t>24.11.2016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352457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C92CF9-53E4-42EB-AFEC-5F29A3D0F46B}" type="datetimeFigureOut">
              <a:rPr lang="tr-TR" smtClean="0"/>
              <a:t>24.11.2016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71798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C92CF9-53E4-42EB-AFEC-5F29A3D0F46B}" type="datetimeFigureOut">
              <a:rPr lang="tr-TR" smtClean="0"/>
              <a:t>24.11.2016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228749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CC92CF9-53E4-42EB-AFEC-5F29A3D0F46B}" type="datetimeFigureOut">
              <a:rPr lang="tr-TR" smtClean="0"/>
              <a:t>24.11.2016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67779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CC92CF9-53E4-42EB-AFEC-5F29A3D0F46B}" type="datetimeFigureOut">
              <a:rPr lang="tr-TR" smtClean="0"/>
              <a:t>24.11.2016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224138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CC92CF9-53E4-42EB-AFEC-5F29A3D0F46B}" type="datetimeFigureOut">
              <a:rPr lang="tr-TR" smtClean="0"/>
              <a:t>24.11.2016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427888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CC92CF9-53E4-42EB-AFEC-5F29A3D0F46B}" type="datetimeFigureOut">
              <a:rPr lang="tr-TR" smtClean="0"/>
              <a:t>24.11.2016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2233855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C92CF9-53E4-42EB-AFEC-5F29A3D0F46B}" type="datetimeFigureOut">
              <a:rPr lang="tr-TR" smtClean="0"/>
              <a:t>24.11.2016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3894740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C92CF9-53E4-42EB-AFEC-5F29A3D0F46B}" type="datetimeFigureOut">
              <a:rPr lang="tr-TR" smtClean="0"/>
              <a:t>24.11.2016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3496145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C92CF9-53E4-42EB-AFEC-5F29A3D0F46B}" type="datetimeFigureOut">
              <a:rPr lang="tr-TR" smtClean="0"/>
              <a:t>24.11.2016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DF5D32-696F-462F-AEAD-552B860D4608}" type="slidenum">
              <a:rPr lang="tr-TR" smtClean="0"/>
              <a:t>‹#›</a:t>
            </a:fld>
            <a:endParaRPr lang="tr-TR"/>
          </a:p>
        </p:txBody>
      </p:sp>
    </p:spTree>
    <p:extLst>
      <p:ext uri="{BB962C8B-B14F-4D97-AF65-F5344CB8AC3E}">
        <p14:creationId xmlns:p14="http://schemas.microsoft.com/office/powerpoint/2010/main" val="159164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92CF9-53E4-42EB-AFEC-5F29A3D0F46B}" type="datetimeFigureOut">
              <a:rPr lang="tr-TR" smtClean="0"/>
              <a:t>24.11.2016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F5D32-696F-462F-AEAD-552B860D4608}" type="slidenum">
              <a:rPr lang="tr-TR" smtClean="0"/>
              <a:t>‹#›</a:t>
            </a:fld>
            <a:endParaRPr lang="tr-TR"/>
          </a:p>
        </p:txBody>
      </p:sp>
    </p:spTree>
    <p:extLst>
      <p:ext uri="{BB962C8B-B14F-4D97-AF65-F5344CB8AC3E}">
        <p14:creationId xmlns:p14="http://schemas.microsoft.com/office/powerpoint/2010/main" val="541168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Sosyal Bilgilerde Psikolojinin Yeri ve Önemi</a:t>
            </a:r>
            <a:endParaRPr lang="tr-TR" sz="4000" b="1"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9725" y="1373933"/>
            <a:ext cx="8788501" cy="4351338"/>
          </a:xfrm>
        </p:spPr>
      </p:pic>
    </p:spTree>
    <p:extLst>
      <p:ext uri="{BB962C8B-B14F-4D97-AF65-F5344CB8AC3E}">
        <p14:creationId xmlns:p14="http://schemas.microsoft.com/office/powerpoint/2010/main" val="3199478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fontAlgn="base">
              <a:lnSpc>
                <a:spcPct val="150000"/>
              </a:lnSpc>
            </a:pPr>
            <a:r>
              <a:rPr lang="tr-TR" sz="2000" dirty="0">
                <a:solidFill>
                  <a:prstClr val="black"/>
                </a:solidFill>
                <a:latin typeface="Times New Roman" panose="02020603050405020304" pitchFamily="18" charset="0"/>
                <a:cs typeface="Times New Roman" panose="02020603050405020304" pitchFamily="18" charset="0"/>
              </a:rPr>
              <a:t>Somut işlemler dönemindeki çocuklarla soyut işlemler dönemindeki ergenler arasındaki temel fark, ergenlerin bir olayın çok değişik yönlerini görebilmeleri ve bilgiyi soyut olarak üretebilmeleridir. </a:t>
            </a:r>
            <a:endParaRPr lang="tr-TR" sz="2000" dirty="0" smtClean="0">
              <a:solidFill>
                <a:prstClr val="black"/>
              </a:solidFill>
              <a:latin typeface="Times New Roman" panose="02020603050405020304" pitchFamily="18" charset="0"/>
              <a:cs typeface="Times New Roman" panose="02020603050405020304" pitchFamily="18" charset="0"/>
            </a:endParaRPr>
          </a:p>
          <a:p>
            <a:pPr lvl="0" fontAlgn="base">
              <a:lnSpc>
                <a:spcPct val="150000"/>
              </a:lnSpc>
            </a:pPr>
            <a:r>
              <a:rPr lang="tr-TR" sz="2000" dirty="0" smtClean="0">
                <a:solidFill>
                  <a:prstClr val="black"/>
                </a:solidFill>
                <a:latin typeface="Times New Roman" panose="02020603050405020304" pitchFamily="18" charset="0"/>
                <a:cs typeface="Times New Roman" panose="02020603050405020304" pitchFamily="18" charset="0"/>
              </a:rPr>
              <a:t>Ayıca </a:t>
            </a:r>
            <a:r>
              <a:rPr lang="tr-TR" sz="2000" dirty="0">
                <a:solidFill>
                  <a:prstClr val="black"/>
                </a:solidFill>
                <a:latin typeface="Times New Roman" panose="02020603050405020304" pitchFamily="18" charset="0"/>
                <a:cs typeface="Times New Roman" panose="02020603050405020304" pitchFamily="18" charset="0"/>
              </a:rPr>
              <a:t>dil gelişimi bakımından kavramları atasözlerinin, deyimlerin anlaşılmasında artık problemleri yoktur. Ayrıca yazılı dilinde bir yetişkin kadar etkili olarak kullanabilirler. </a:t>
            </a:r>
          </a:p>
          <a:p>
            <a:pPr lvl="0" fontAlgn="base">
              <a:lnSpc>
                <a:spcPct val="150000"/>
              </a:lnSpc>
            </a:pPr>
            <a:r>
              <a:rPr lang="tr-TR" sz="2000" dirty="0">
                <a:solidFill>
                  <a:prstClr val="black"/>
                </a:solidFill>
                <a:latin typeface="Times New Roman" panose="02020603050405020304" pitchFamily="18" charset="0"/>
                <a:cs typeface="Times New Roman" panose="02020603050405020304" pitchFamily="18" charset="0"/>
              </a:rPr>
              <a:t>İlköğretimin 6.,7.,8. Sınıflarında ve lisede ergenlerin, analiz etme, karşılaştırma, soyut ilişkileri bulma, özgün bir şey üretme, </a:t>
            </a:r>
            <a:r>
              <a:rPr lang="tr-TR" sz="2000" dirty="0" err="1">
                <a:solidFill>
                  <a:prstClr val="black"/>
                </a:solidFill>
                <a:latin typeface="Times New Roman" panose="02020603050405020304" pitchFamily="18" charset="0"/>
                <a:cs typeface="Times New Roman" panose="02020603050405020304" pitchFamily="18" charset="0"/>
              </a:rPr>
              <a:t>eleştiriyel</a:t>
            </a:r>
            <a:r>
              <a:rPr lang="tr-TR" sz="2000" dirty="0">
                <a:solidFill>
                  <a:prstClr val="black"/>
                </a:solidFill>
                <a:latin typeface="Times New Roman" panose="02020603050405020304" pitchFamily="18" charset="0"/>
                <a:cs typeface="Times New Roman" panose="02020603050405020304" pitchFamily="18" charset="0"/>
              </a:rPr>
              <a:t> düşünme gibi özelliklerini geliştirici nitelikte etkinliklere yer verilmesi gerekmektedir. </a:t>
            </a:r>
          </a:p>
          <a:p>
            <a:pPr lvl="0" fontAlgn="base">
              <a:lnSpc>
                <a:spcPct val="150000"/>
              </a:lnSpc>
            </a:pPr>
            <a:r>
              <a:rPr lang="tr-TR" sz="2000" dirty="0">
                <a:solidFill>
                  <a:prstClr val="black"/>
                </a:solidFill>
                <a:latin typeface="Times New Roman" panose="02020603050405020304" pitchFamily="18" charset="0"/>
                <a:cs typeface="Times New Roman" panose="02020603050405020304" pitchFamily="18" charset="0"/>
              </a:rPr>
              <a:t>Ergenlerde gözlenen önemli bir diğer zihinsel gelişim özelliği de hipotetik koşullara göre düşünmeleridir. </a:t>
            </a:r>
          </a:p>
          <a:p>
            <a:endParaRPr lang="tr-TR" dirty="0"/>
          </a:p>
        </p:txBody>
      </p:sp>
    </p:spTree>
    <p:extLst>
      <p:ext uri="{BB962C8B-B14F-4D97-AF65-F5344CB8AC3E}">
        <p14:creationId xmlns:p14="http://schemas.microsoft.com/office/powerpoint/2010/main" val="2184702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Erikson</a:t>
            </a:r>
            <a:r>
              <a:rPr lang="tr-TR" b="1" dirty="0" smtClean="0"/>
              <a:t>: </a:t>
            </a:r>
            <a:r>
              <a:rPr lang="tr-TR" b="1" dirty="0" err="1" smtClean="0"/>
              <a:t>Psikososyal</a:t>
            </a:r>
            <a:r>
              <a:rPr lang="tr-TR" b="1" dirty="0" smtClean="0"/>
              <a:t> Gelişim Kuramı</a:t>
            </a:r>
            <a:endParaRPr lang="tr-TR" b="1" dirty="0"/>
          </a:p>
        </p:txBody>
      </p:sp>
      <p:sp>
        <p:nvSpPr>
          <p:cNvPr id="3" name="İçerik Yer Tutucusu 2"/>
          <p:cNvSpPr>
            <a:spLocks noGrp="1"/>
          </p:cNvSpPr>
          <p:nvPr>
            <p:ph idx="1"/>
          </p:nvPr>
        </p:nvSpPr>
        <p:spPr/>
        <p:txBody>
          <a:bodyPr/>
          <a:lstStyle/>
          <a:p>
            <a:endParaRPr lang="tr-TR" dirty="0" smtClean="0"/>
          </a:p>
          <a:p>
            <a:r>
              <a:rPr lang="tr-TR" b="1" dirty="0" smtClean="0">
                <a:solidFill>
                  <a:schemeClr val="accent2"/>
                </a:solidFill>
              </a:rPr>
              <a:t>Başarılı Olmaya (Çalışkan) Karşı Aşağılık Duygusu (6/7-11/12 Yaş)</a:t>
            </a:r>
          </a:p>
          <a:p>
            <a:endParaRPr lang="tr-TR" b="1" dirty="0" smtClean="0"/>
          </a:p>
          <a:p>
            <a:endParaRPr lang="tr-TR" b="1" dirty="0"/>
          </a:p>
          <a:p>
            <a:r>
              <a:rPr lang="tr-TR" b="1" dirty="0" smtClean="0">
                <a:solidFill>
                  <a:schemeClr val="accent2"/>
                </a:solidFill>
              </a:rPr>
              <a:t>Kimlik Kazanmaya Karşı Kimlik (Rol) Karmaşası (12-18)</a:t>
            </a:r>
            <a:endParaRPr lang="tr-TR" b="1" dirty="0">
              <a:solidFill>
                <a:schemeClr val="accent2"/>
              </a:solidFill>
            </a:endParaRPr>
          </a:p>
        </p:txBody>
      </p:sp>
    </p:spTree>
    <p:extLst>
      <p:ext uri="{BB962C8B-B14F-4D97-AF65-F5344CB8AC3E}">
        <p14:creationId xmlns:p14="http://schemas.microsoft.com/office/powerpoint/2010/main" val="1258768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228600" lvl="0" indent="-228600">
              <a:spcBef>
                <a:spcPts val="1000"/>
              </a:spcBef>
            </a:pPr>
            <a:r>
              <a:rPr lang="tr-TR" sz="2800" b="1" dirty="0">
                <a:solidFill>
                  <a:schemeClr val="accent2"/>
                </a:solidFill>
                <a:latin typeface="Calibri" panose="020F0502020204030204"/>
                <a:ea typeface="+mn-ea"/>
                <a:cs typeface="+mn-cs"/>
              </a:rPr>
              <a:t>Başarılı Olmaya (Çalışkan) Karşı Aşağılık Duygusu (6/7-11/12 Yaş</a:t>
            </a:r>
            <a:r>
              <a:rPr lang="tr-TR" sz="2800" b="1" dirty="0" smtClean="0">
                <a:solidFill>
                  <a:schemeClr val="accent2"/>
                </a:solidFill>
                <a:latin typeface="Calibri" panose="020F0502020204030204"/>
                <a:ea typeface="+mn-ea"/>
                <a:cs typeface="+mn-cs"/>
              </a:rPr>
              <a:t>)</a:t>
            </a:r>
            <a:endParaRPr lang="tr-TR" dirty="0">
              <a:solidFill>
                <a:schemeClr val="accent2"/>
              </a:solidFill>
            </a:endParaRPr>
          </a:p>
        </p:txBody>
      </p:sp>
      <p:sp>
        <p:nvSpPr>
          <p:cNvPr id="3" name="İçerik Yer Tutucusu 2"/>
          <p:cNvSpPr>
            <a:spLocks noGrp="1"/>
          </p:cNvSpPr>
          <p:nvPr>
            <p:ph idx="1"/>
          </p:nvPr>
        </p:nvSpPr>
        <p:spPr/>
        <p:txBody>
          <a:bodyPr>
            <a:normAutofit fontScale="92500"/>
          </a:bodyPr>
          <a:lstStyle/>
          <a:p>
            <a:pPr algn="just">
              <a:lnSpc>
                <a:spcPct val="150000"/>
              </a:lnSpc>
            </a:pPr>
            <a:r>
              <a:rPr lang="tr-TR" b="0" i="0" dirty="0" smtClean="0">
                <a:effectLst/>
                <a:latin typeface="Times New Roman" panose="02020603050405020304" pitchFamily="18" charset="0"/>
                <a:cs typeface="Times New Roman" panose="02020603050405020304" pitchFamily="18" charset="0"/>
              </a:rPr>
              <a:t>Çocuk okul, aile ve diğer sosyal konularla ilgili beklendik sorumlu davranışları yerine getirmeye başlar. </a:t>
            </a:r>
          </a:p>
          <a:p>
            <a:pPr algn="just">
              <a:lnSpc>
                <a:spcPct val="150000"/>
              </a:lnSpc>
            </a:pPr>
            <a:r>
              <a:rPr lang="tr-TR" b="0" i="0" dirty="0" smtClean="0">
                <a:effectLst/>
                <a:latin typeface="Times New Roman" panose="02020603050405020304" pitchFamily="18" charset="0"/>
                <a:cs typeface="Times New Roman" panose="02020603050405020304" pitchFamily="18" charset="0"/>
              </a:rPr>
              <a:t>Ancak sosyal etkileşiminde ebeveyn ve diğer yetişkinlerin tutum ve davranışlarının etkisiyle değerlilik veya aşağılık duygusu ön plana çıkar. </a:t>
            </a:r>
          </a:p>
          <a:p>
            <a:pPr algn="just">
              <a:lnSpc>
                <a:spcPct val="150000"/>
              </a:lnSpc>
            </a:pPr>
            <a:r>
              <a:rPr lang="tr-TR" b="0" i="0" dirty="0" smtClean="0">
                <a:effectLst/>
                <a:latin typeface="Times New Roman" panose="02020603050405020304" pitchFamily="18" charset="0"/>
                <a:cs typeface="Times New Roman" panose="02020603050405020304" pitchFamily="18" charset="0"/>
              </a:rPr>
              <a:t>Bu dönem iyi geçirilmemişse kişide bağımlı, çekingen, aşağılık, yetersizlik ve özgüven eksikliği olur ve bu büyük bir sorundur.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38670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228600" lvl="0" indent="-228600">
              <a:spcBef>
                <a:spcPts val="1000"/>
              </a:spcBef>
            </a:pPr>
            <a:r>
              <a:rPr lang="tr-TR" sz="2800" b="1" dirty="0">
                <a:solidFill>
                  <a:srgbClr val="ED7D31"/>
                </a:solidFill>
                <a:latin typeface="Calibri" panose="020F0502020204030204"/>
                <a:ea typeface="+mn-ea"/>
                <a:cs typeface="+mn-cs"/>
              </a:rPr>
              <a:t>Kimlik Kazanmaya Karşı Kimlik (Rol) Karmaşası (12-18</a:t>
            </a:r>
            <a:r>
              <a:rPr lang="tr-TR" sz="2800" b="1" dirty="0" smtClean="0">
                <a:solidFill>
                  <a:srgbClr val="ED7D31"/>
                </a:solidFill>
                <a:latin typeface="Calibri" panose="020F0502020204030204"/>
                <a:ea typeface="+mn-ea"/>
                <a:cs typeface="+mn-cs"/>
              </a:rPr>
              <a:t>)</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a:latin typeface="Times New Roman" panose="02020603050405020304" pitchFamily="18" charset="0"/>
                <a:cs typeface="Times New Roman" panose="02020603050405020304" pitchFamily="18" charset="0"/>
              </a:rPr>
              <a:t>E</a:t>
            </a:r>
            <a:r>
              <a:rPr lang="tr-TR" b="0" i="0" dirty="0" smtClean="0">
                <a:effectLst/>
                <a:latin typeface="Times New Roman" panose="02020603050405020304" pitchFamily="18" charset="0"/>
                <a:cs typeface="Times New Roman" panose="02020603050405020304" pitchFamily="18" charset="0"/>
              </a:rPr>
              <a:t>rinlik, orta ve son ergenliği kapsayan bu dönemde ergen sosyal rol, statü, mesleki hazırlık, mesleki konumu ve cinsel kimliği tamamlama evresidir. </a:t>
            </a:r>
          </a:p>
          <a:p>
            <a:pPr algn="just">
              <a:lnSpc>
                <a:spcPct val="150000"/>
              </a:lnSpc>
            </a:pPr>
            <a:r>
              <a:rPr lang="tr-TR" b="0" i="0" dirty="0" smtClean="0">
                <a:effectLst/>
                <a:latin typeface="Times New Roman" panose="02020603050405020304" pitchFamily="18" charset="0"/>
                <a:cs typeface="Times New Roman" panose="02020603050405020304" pitchFamily="18" charset="0"/>
              </a:rPr>
              <a:t>Çocukluktan yetişkinliğe geçişte benlik geliştirmek önemlidir.</a:t>
            </a:r>
          </a:p>
          <a:p>
            <a:pPr algn="just">
              <a:lnSpc>
                <a:spcPct val="150000"/>
              </a:lnSpc>
            </a:pPr>
            <a:r>
              <a:rPr lang="tr-TR" b="0" i="0" dirty="0" smtClean="0">
                <a:effectLst/>
                <a:latin typeface="Times New Roman" panose="02020603050405020304" pitchFamily="18" charset="0"/>
                <a:cs typeface="Times New Roman" panose="02020603050405020304" pitchFamily="18" charset="0"/>
              </a:rPr>
              <a:t> Kimlik karmaşası ruhsal çöküntü, aşırı taşkınlık, </a:t>
            </a:r>
            <a:r>
              <a:rPr lang="tr-TR" b="0" i="0" dirty="0" err="1" smtClean="0">
                <a:effectLst/>
                <a:latin typeface="Times New Roman" panose="02020603050405020304" pitchFamily="18" charset="0"/>
                <a:cs typeface="Times New Roman" panose="02020603050405020304" pitchFamily="18" charset="0"/>
              </a:rPr>
              <a:t>antisosyal</a:t>
            </a:r>
            <a:r>
              <a:rPr lang="tr-TR" b="0" i="0" dirty="0" smtClean="0">
                <a:effectLst/>
                <a:latin typeface="Times New Roman" panose="02020603050405020304" pitchFamily="18" charset="0"/>
                <a:cs typeface="Times New Roman" panose="02020603050405020304" pitchFamily="18" charset="0"/>
              </a:rPr>
              <a:t> ve suça yönelik davranışlar, madde bağımlılığı ve hatta şizofreniye benzer belirtilerle ortaya çıkabilir</a:t>
            </a:r>
            <a:r>
              <a:rPr lang="tr-TR" b="0" i="0" dirty="0" smtClean="0">
                <a:effectLst/>
                <a:latin typeface="Droid Sans"/>
              </a:rPr>
              <a:t>.</a:t>
            </a:r>
            <a:endParaRPr lang="tr-TR" dirty="0"/>
          </a:p>
        </p:txBody>
      </p:sp>
    </p:spTree>
    <p:extLst>
      <p:ext uri="{BB962C8B-B14F-4D97-AF65-F5344CB8AC3E}">
        <p14:creationId xmlns:p14="http://schemas.microsoft.com/office/powerpoint/2010/main" val="3661032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Bilgiler ve Psikoloji İlişkisi</a:t>
            </a:r>
            <a:endParaRPr lang="tr-TR" dirty="0"/>
          </a:p>
        </p:txBody>
      </p:sp>
      <p:sp>
        <p:nvSpPr>
          <p:cNvPr id="3" name="İçerik Yer Tutucusu 2"/>
          <p:cNvSpPr>
            <a:spLocks noGrp="1"/>
          </p:cNvSpPr>
          <p:nvPr>
            <p:ph idx="1"/>
          </p:nvPr>
        </p:nvSpPr>
        <p:spPr>
          <a:xfrm>
            <a:off x="838200" y="1399142"/>
            <a:ext cx="10515600" cy="4777821"/>
          </a:xfrm>
        </p:spPr>
        <p:txBody>
          <a:bodyPr>
            <a:normAutofit fontScale="85000" lnSpcReduction="20000"/>
          </a:bodyPr>
          <a:lstStyle/>
          <a:p>
            <a:pPr algn="just">
              <a:lnSpc>
                <a:spcPct val="150000"/>
              </a:lnSpc>
            </a:pPr>
            <a:r>
              <a:rPr lang="tr-TR" b="1" dirty="0" smtClean="0">
                <a:solidFill>
                  <a:srgbClr val="C00000"/>
                </a:solidFill>
              </a:rPr>
              <a:t>Yaratıcı düşünme becerisi: </a:t>
            </a:r>
            <a:r>
              <a:rPr lang="tr-TR" dirty="0"/>
              <a:t>Ö</a:t>
            </a:r>
            <a:r>
              <a:rPr lang="tr-TR" dirty="0" smtClean="0"/>
              <a:t>ğrencilerin resmi yada gayri resmi bilimin prensiplerinin farkına varmayı yada sağlam fikirler geliştirebilmeyi, mantık kurallarına aykırı yollardan kaçınarak öğretmektir.</a:t>
            </a:r>
          </a:p>
          <a:p>
            <a:pPr algn="just">
              <a:lnSpc>
                <a:spcPct val="150000"/>
              </a:lnSpc>
            </a:pPr>
            <a:r>
              <a:rPr lang="tr-TR" b="1" dirty="0" smtClean="0">
                <a:solidFill>
                  <a:srgbClr val="C00000"/>
                </a:solidFill>
              </a:rPr>
              <a:t>Problem çözme becerisi: </a:t>
            </a:r>
            <a:r>
              <a:rPr lang="tr-TR" dirty="0" smtClean="0"/>
              <a:t>Öğrenmenin, yaşadığımız dünyada bizim için anlamlı olan gerçek problem durumlarını başarılı bir biçimde çözerken kazandığımız «</a:t>
            </a:r>
            <a:r>
              <a:rPr lang="tr-TR" b="1" dirty="0" smtClean="0"/>
              <a:t>deneyimlerin»</a:t>
            </a:r>
            <a:r>
              <a:rPr lang="tr-TR" dirty="0" smtClean="0"/>
              <a:t> ve «</a:t>
            </a:r>
            <a:r>
              <a:rPr lang="tr-TR" b="1" dirty="0" smtClean="0"/>
              <a:t>yapıp ettiklerimizin</a:t>
            </a:r>
            <a:r>
              <a:rPr lang="tr-TR" dirty="0" smtClean="0"/>
              <a:t>» sonucunda meydana geldiğidir. </a:t>
            </a:r>
          </a:p>
          <a:p>
            <a:pPr algn="just">
              <a:lnSpc>
                <a:spcPct val="150000"/>
              </a:lnSpc>
            </a:pPr>
            <a:r>
              <a:rPr lang="tr-TR" b="1" dirty="0" smtClean="0">
                <a:solidFill>
                  <a:srgbClr val="C00000"/>
                </a:solidFill>
              </a:rPr>
              <a:t>Eleştirel düşünme becerisi: </a:t>
            </a:r>
            <a:r>
              <a:rPr lang="tr-TR" dirty="0" smtClean="0"/>
              <a:t>birinin bir şey hakkında düşünerek, ona odaklanması ile o konu hakkında ne yapacağına veya neye inanacağına karar vermek için sarf ettiği bilinçli çaba olarak tanımlanır.</a:t>
            </a:r>
            <a:endParaRPr lang="tr-TR" dirty="0"/>
          </a:p>
        </p:txBody>
      </p:sp>
    </p:spTree>
    <p:extLst>
      <p:ext uri="{BB962C8B-B14F-4D97-AF65-F5344CB8AC3E}">
        <p14:creationId xmlns:p14="http://schemas.microsoft.com/office/powerpoint/2010/main" val="24356798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0098254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212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Psikoloji Nedir?</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fontScale="92500" lnSpcReduction="10000"/>
          </a:bodyPr>
          <a:lstStyle/>
          <a:p>
            <a:r>
              <a:rPr lang="tr-TR" b="1" dirty="0" smtClean="0">
                <a:solidFill>
                  <a:schemeClr val="accent2">
                    <a:lumMod val="50000"/>
                  </a:schemeClr>
                </a:solidFill>
                <a:latin typeface="Open Sans"/>
              </a:rPr>
              <a:t>Tanımlar: </a:t>
            </a:r>
          </a:p>
          <a:p>
            <a:pPr>
              <a:lnSpc>
                <a:spcPct val="150000"/>
              </a:lnSpc>
            </a:pPr>
            <a:r>
              <a:rPr lang="tr-TR" b="0" i="0" dirty="0" smtClean="0">
                <a:solidFill>
                  <a:srgbClr val="444444"/>
                </a:solidFill>
                <a:effectLst/>
                <a:latin typeface="Open Sans"/>
              </a:rPr>
              <a:t>Psikoloji, insanların ve hayvanların davranışlarını inceleyen bir bilimdir.</a:t>
            </a:r>
          </a:p>
          <a:p>
            <a:pPr>
              <a:lnSpc>
                <a:spcPct val="150000"/>
              </a:lnSpc>
            </a:pPr>
            <a:r>
              <a:rPr lang="tr-TR" dirty="0" smtClean="0">
                <a:solidFill>
                  <a:srgbClr val="444444"/>
                </a:solidFill>
                <a:latin typeface="Open Sans"/>
              </a:rPr>
              <a:t>Psikoloji davranış ve zihinsel süreçlerin bilimidir.</a:t>
            </a:r>
          </a:p>
          <a:p>
            <a:pPr>
              <a:lnSpc>
                <a:spcPct val="150000"/>
              </a:lnSpc>
            </a:pPr>
            <a:r>
              <a:rPr lang="tr-TR" b="0" i="0" dirty="0" smtClean="0">
                <a:solidFill>
                  <a:srgbClr val="444444"/>
                </a:solidFill>
                <a:effectLst/>
                <a:latin typeface="Open Sans"/>
              </a:rPr>
              <a:t>Psikoloji, bir insanın ve insanlar grubunun zihinsel durumlarının, özelliklerinin ve süreçlerinin yada belli etk</a:t>
            </a:r>
            <a:r>
              <a:rPr lang="tr-TR" dirty="0" smtClean="0">
                <a:solidFill>
                  <a:srgbClr val="444444"/>
                </a:solidFill>
                <a:latin typeface="Open Sans"/>
              </a:rPr>
              <a:t>inlik alanında söz konusu olan zihinsel ruhsal durumların, süreçlerin toplamıdır. </a:t>
            </a:r>
            <a:endParaRPr lang="tr-TR" b="0" i="0" dirty="0" smtClean="0">
              <a:solidFill>
                <a:srgbClr val="444444"/>
              </a:solidFill>
              <a:effectLst/>
              <a:latin typeface="Open Sans"/>
            </a:endParaRPr>
          </a:p>
          <a:p>
            <a:pPr>
              <a:lnSpc>
                <a:spcPct val="150000"/>
              </a:lnSpc>
            </a:pPr>
            <a:endParaRPr lang="tr-TR" dirty="0"/>
          </a:p>
        </p:txBody>
      </p:sp>
    </p:spTree>
    <p:extLst>
      <p:ext uri="{BB962C8B-B14F-4D97-AF65-F5344CB8AC3E}">
        <p14:creationId xmlns:p14="http://schemas.microsoft.com/office/powerpoint/2010/main" val="16322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Gelişim ve Öğrenme İle İlgili Kavramlar</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Olgunlaşma </a:t>
            </a:r>
          </a:p>
          <a:p>
            <a:r>
              <a:rPr lang="tr-TR" dirty="0" smtClean="0"/>
              <a:t>Öğrenme </a:t>
            </a:r>
          </a:p>
          <a:p>
            <a:r>
              <a:rPr lang="tr-TR" dirty="0" err="1" smtClean="0"/>
              <a:t>Hazırbulunuşluk</a:t>
            </a:r>
            <a:endParaRPr lang="tr-TR" dirty="0" smtClean="0"/>
          </a:p>
          <a:p>
            <a:r>
              <a:rPr lang="tr-TR" dirty="0" smtClean="0"/>
              <a:t>Zeka </a:t>
            </a:r>
          </a:p>
          <a:p>
            <a:r>
              <a:rPr lang="tr-TR" dirty="0" smtClean="0"/>
              <a:t>Kişilik</a:t>
            </a:r>
          </a:p>
          <a:p>
            <a:r>
              <a:rPr lang="tr-TR" dirty="0" smtClean="0"/>
              <a:t>Güdülenme</a:t>
            </a:r>
          </a:p>
          <a:p>
            <a:r>
              <a:rPr lang="tr-TR" dirty="0" smtClean="0"/>
              <a:t>Tutum </a:t>
            </a:r>
          </a:p>
          <a:p>
            <a:r>
              <a:rPr lang="tr-TR" dirty="0" smtClean="0"/>
              <a:t>Beceri</a:t>
            </a:r>
          </a:p>
          <a:p>
            <a:endParaRPr lang="tr-TR" dirty="0"/>
          </a:p>
        </p:txBody>
      </p:sp>
    </p:spTree>
    <p:extLst>
      <p:ext uri="{BB962C8B-B14F-4D97-AF65-F5344CB8AC3E}">
        <p14:creationId xmlns:p14="http://schemas.microsoft.com/office/powerpoint/2010/main" val="412709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95759"/>
            <a:ext cx="10515600" cy="5681204"/>
          </a:xfrm>
        </p:spPr>
        <p:txBody>
          <a:bodyPr>
            <a:normAutofit fontScale="92500" lnSpcReduction="10000"/>
          </a:bodyPr>
          <a:lstStyle/>
          <a:p>
            <a:pPr algn="just">
              <a:lnSpc>
                <a:spcPct val="150000"/>
              </a:lnSpc>
            </a:pPr>
            <a:r>
              <a:rPr lang="tr-TR" b="1" dirty="0" smtClean="0">
                <a:solidFill>
                  <a:srgbClr val="C00000"/>
                </a:solidFill>
              </a:rPr>
              <a:t>Olgunlaşma:</a:t>
            </a:r>
            <a:r>
              <a:rPr lang="tr-TR" dirty="0" smtClean="0"/>
              <a:t> öğrenme yaşantılarından bağımsız, biyolojik olarak kalıtım tarafından kontrol edilen bir değişmedir.</a:t>
            </a:r>
          </a:p>
          <a:p>
            <a:pPr algn="just">
              <a:lnSpc>
                <a:spcPct val="150000"/>
              </a:lnSpc>
            </a:pPr>
            <a:endParaRPr lang="tr-TR" dirty="0"/>
          </a:p>
          <a:p>
            <a:pPr algn="just">
              <a:lnSpc>
                <a:spcPct val="150000"/>
              </a:lnSpc>
            </a:pPr>
            <a:r>
              <a:rPr lang="tr-TR" b="1" dirty="0" smtClean="0">
                <a:solidFill>
                  <a:srgbClr val="C00000"/>
                </a:solidFill>
              </a:rPr>
              <a:t>Öğrenme: </a:t>
            </a:r>
            <a:r>
              <a:rPr lang="tr-TR" dirty="0" smtClean="0"/>
              <a:t>tekrar yada yaşantı sonucu davranışta meydana gelen süreklilik gösteren değişiklik olarak tanımlanmaktadır.</a:t>
            </a:r>
          </a:p>
          <a:p>
            <a:pPr algn="just">
              <a:lnSpc>
                <a:spcPct val="150000"/>
              </a:lnSpc>
            </a:pPr>
            <a:endParaRPr lang="tr-TR" dirty="0"/>
          </a:p>
          <a:p>
            <a:pPr algn="just">
              <a:lnSpc>
                <a:spcPct val="150000"/>
              </a:lnSpc>
            </a:pPr>
            <a:r>
              <a:rPr lang="tr-TR" b="1" dirty="0" err="1" smtClean="0">
                <a:solidFill>
                  <a:srgbClr val="C00000"/>
                </a:solidFill>
              </a:rPr>
              <a:t>Hazırbulunuşluk</a:t>
            </a:r>
            <a:r>
              <a:rPr lang="tr-TR" b="1" dirty="0" smtClean="0">
                <a:solidFill>
                  <a:srgbClr val="C00000"/>
                </a:solidFill>
              </a:rPr>
              <a:t>:</a:t>
            </a:r>
            <a:r>
              <a:rPr lang="tr-TR" dirty="0" smtClean="0"/>
              <a:t> İnsanın belli bir gelişim görevini olgunlaşma ve öğrenme yoluyla yapabilecek düzeye gelmesidir.  Hem kalıtsal olgunlaşmayı hem de bireyin bilişsel, </a:t>
            </a:r>
            <a:r>
              <a:rPr lang="tr-TR" dirty="0" err="1" smtClean="0"/>
              <a:t>duyuşsal</a:t>
            </a:r>
            <a:r>
              <a:rPr lang="tr-TR" dirty="0" smtClean="0"/>
              <a:t>, fiziki durumunu ifade eder. </a:t>
            </a:r>
            <a:endParaRPr lang="tr-TR" dirty="0"/>
          </a:p>
        </p:txBody>
      </p:sp>
    </p:spTree>
    <p:extLst>
      <p:ext uri="{BB962C8B-B14F-4D97-AF65-F5344CB8AC3E}">
        <p14:creationId xmlns:p14="http://schemas.microsoft.com/office/powerpoint/2010/main" val="4249518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52540"/>
            <a:ext cx="10515600" cy="5824423"/>
          </a:xfrm>
        </p:spPr>
        <p:txBody>
          <a:bodyPr/>
          <a:lstStyle/>
          <a:p>
            <a:pPr algn="just">
              <a:lnSpc>
                <a:spcPct val="150000"/>
              </a:lnSpc>
            </a:pPr>
            <a:r>
              <a:rPr lang="tr-TR" b="1" dirty="0" smtClean="0">
                <a:solidFill>
                  <a:srgbClr val="C00000"/>
                </a:solidFill>
              </a:rPr>
              <a:t>Zeka: </a:t>
            </a:r>
            <a:r>
              <a:rPr lang="tr-TR" dirty="0" smtClean="0"/>
              <a:t>dünyayı anlama, rasyonel düşünme ve sorunlarla karşılaşıldığında kaynakları etkin bir biçimde kullanma kapasitesidir. Soyut düşünme, akıl yürütme, problem çözme ve yeni bilgi edinme becerileridir.</a:t>
            </a:r>
          </a:p>
          <a:p>
            <a:pPr algn="just">
              <a:lnSpc>
                <a:spcPct val="150000"/>
              </a:lnSpc>
            </a:pPr>
            <a:r>
              <a:rPr lang="tr-TR" b="1" dirty="0" smtClean="0">
                <a:solidFill>
                  <a:srgbClr val="C00000"/>
                </a:solidFill>
              </a:rPr>
              <a:t>Kişilik:</a:t>
            </a:r>
            <a:r>
              <a:rPr lang="tr-TR" dirty="0" smtClean="0"/>
              <a:t> bireyin kendine özgü olan, değişik durumlarda ve zaman içinde kalıcı olan duygu, düşünce ve davranış örüntüsü olarak tanımlar.</a:t>
            </a:r>
          </a:p>
          <a:p>
            <a:pPr algn="just">
              <a:lnSpc>
                <a:spcPct val="150000"/>
              </a:lnSpc>
            </a:pPr>
            <a:r>
              <a:rPr lang="tr-TR" b="1" dirty="0" smtClean="0">
                <a:solidFill>
                  <a:srgbClr val="C00000"/>
                </a:solidFill>
              </a:rPr>
              <a:t>Güdülenme:</a:t>
            </a:r>
            <a:r>
              <a:rPr lang="tr-TR" dirty="0" smtClean="0"/>
              <a:t> herhangi bir etkinliğin başlamasını sağlayan, onun yönü, şiddeti ve devamı üzerinde etkili olan bir süreçtir. </a:t>
            </a:r>
          </a:p>
          <a:p>
            <a:endParaRPr lang="tr-TR" dirty="0"/>
          </a:p>
          <a:p>
            <a:endParaRPr lang="tr-TR" dirty="0"/>
          </a:p>
        </p:txBody>
      </p:sp>
    </p:spTree>
    <p:extLst>
      <p:ext uri="{BB962C8B-B14F-4D97-AF65-F5344CB8AC3E}">
        <p14:creationId xmlns:p14="http://schemas.microsoft.com/office/powerpoint/2010/main" val="5615245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84742"/>
            <a:ext cx="10515600" cy="5692221"/>
          </a:xfrm>
        </p:spPr>
        <p:txBody>
          <a:bodyPr/>
          <a:lstStyle/>
          <a:p>
            <a:pPr algn="just">
              <a:lnSpc>
                <a:spcPct val="150000"/>
              </a:lnSpc>
            </a:pPr>
            <a:r>
              <a:rPr lang="tr-TR" b="1" dirty="0" smtClean="0">
                <a:solidFill>
                  <a:srgbClr val="C00000"/>
                </a:solidFill>
              </a:rPr>
              <a:t>Tutum: </a:t>
            </a:r>
            <a:r>
              <a:rPr lang="tr-TR" dirty="0" smtClean="0"/>
              <a:t>Bir bireye atfedilen ve onun bir psikolojik obje ile ilgili düşünce, duygu ve davranışlarını düzenli bir biçimde oluşturan bir eğilimdir. Belirli bir kişi, davranış, inanç yada nesneye karşı olumlu yada olumsuz bir biçimde yanıt vermeyi içeren öğrenilmiş eğilimlerdir.</a:t>
            </a:r>
          </a:p>
          <a:p>
            <a:pPr algn="just">
              <a:lnSpc>
                <a:spcPct val="150000"/>
              </a:lnSpc>
            </a:pPr>
            <a:r>
              <a:rPr lang="tr-TR" b="1" dirty="0" smtClean="0">
                <a:solidFill>
                  <a:srgbClr val="C00000"/>
                </a:solidFill>
              </a:rPr>
              <a:t>Beceri: </a:t>
            </a:r>
            <a:r>
              <a:rPr lang="tr-TR" dirty="0" smtClean="0"/>
              <a:t>öğrencilerde öğrenme süreci içerisinde kazanılması, geliştirilmesi ve yaşama aktarılması tasarlanan kabiliyetlerdir. </a:t>
            </a:r>
            <a:endParaRPr lang="tr-TR" b="1" dirty="0">
              <a:solidFill>
                <a:srgbClr val="C00000"/>
              </a:solidFill>
            </a:endParaRPr>
          </a:p>
        </p:txBody>
      </p:sp>
    </p:spTree>
    <p:extLst>
      <p:ext uri="{BB962C8B-B14F-4D97-AF65-F5344CB8AC3E}">
        <p14:creationId xmlns:p14="http://schemas.microsoft.com/office/powerpoint/2010/main" val="1270555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solidFill>
                  <a:schemeClr val="accent2">
                    <a:lumMod val="50000"/>
                  </a:schemeClr>
                </a:solidFill>
              </a:rPr>
              <a:t>Piaget’in</a:t>
            </a:r>
            <a:r>
              <a:rPr lang="tr-TR" b="1" dirty="0" smtClean="0">
                <a:solidFill>
                  <a:schemeClr val="accent2">
                    <a:lumMod val="50000"/>
                  </a:schemeClr>
                </a:solidFill>
              </a:rPr>
              <a:t> Bilişsel Gelişim Kuramı</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b="0" i="0" dirty="0" smtClean="0">
                <a:effectLst/>
                <a:latin typeface="Times New Roman" panose="02020603050405020304" pitchFamily="18" charset="0"/>
                <a:cs typeface="Times New Roman" panose="02020603050405020304" pitchFamily="18" charset="0"/>
              </a:rPr>
              <a:t>Bireyin çevresindeki dünyayı anlama ve öğrenmesini sağlayan aktif zihinsel faaliyetlerdeki gelişime bilişsel gelişim adı verilmektedir. </a:t>
            </a:r>
          </a:p>
          <a:p>
            <a:r>
              <a:rPr lang="tr-TR" b="1" dirty="0" smtClean="0">
                <a:solidFill>
                  <a:schemeClr val="accent2"/>
                </a:solidFill>
                <a:latin typeface="Times New Roman" panose="02020603050405020304" pitchFamily="18" charset="0"/>
                <a:cs typeface="Times New Roman" panose="02020603050405020304" pitchFamily="18" charset="0"/>
              </a:rPr>
              <a:t>Somut işlemler dönemi ( 6/7 -11/12)</a:t>
            </a:r>
          </a:p>
          <a:p>
            <a:pPr marL="0" indent="0">
              <a:buNone/>
            </a:pPr>
            <a:endParaRPr lang="tr-TR" dirty="0" smtClean="0">
              <a:latin typeface="Times New Roman" panose="02020603050405020304" pitchFamily="18" charset="0"/>
              <a:cs typeface="Times New Roman" panose="02020603050405020304" pitchFamily="18" charset="0"/>
            </a:endParaRPr>
          </a:p>
          <a:p>
            <a:r>
              <a:rPr lang="tr-TR" b="1" dirty="0" smtClean="0">
                <a:solidFill>
                  <a:schemeClr val="accent2"/>
                </a:solidFill>
                <a:latin typeface="Times New Roman" panose="02020603050405020304" pitchFamily="18" charset="0"/>
                <a:cs typeface="Times New Roman" panose="02020603050405020304" pitchFamily="18" charset="0"/>
              </a:rPr>
              <a:t>Soyut işlemler dönemi (11/12 yaş üzeri)</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5822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3511"/>
          </a:xfrm>
        </p:spPr>
        <p:txBody>
          <a:bodyPr/>
          <a:lstStyle/>
          <a:p>
            <a:pPr marL="228600" lvl="0" indent="-228600">
              <a:spcBef>
                <a:spcPts val="1000"/>
              </a:spcBef>
              <a:buFont typeface="Arial" panose="020B0604020202020204" pitchFamily="34" charset="0"/>
              <a:buChar char="•"/>
            </a:pPr>
            <a:r>
              <a:rPr lang="tr-TR" sz="2800" b="1" dirty="0">
                <a:solidFill>
                  <a:srgbClr val="ED7D31"/>
                </a:solidFill>
                <a:latin typeface="Times New Roman" panose="02020603050405020304" pitchFamily="18" charset="0"/>
                <a:ea typeface="+mn-ea"/>
                <a:cs typeface="Times New Roman" panose="02020603050405020304" pitchFamily="18" charset="0"/>
              </a:rPr>
              <a:t>Somut işlemler dönemi ( 6/7 -11/12)</a:t>
            </a:r>
          </a:p>
        </p:txBody>
      </p:sp>
      <p:sp>
        <p:nvSpPr>
          <p:cNvPr id="3" name="İçerik Yer Tutucusu 2"/>
          <p:cNvSpPr>
            <a:spLocks noGrp="1"/>
          </p:cNvSpPr>
          <p:nvPr>
            <p:ph idx="1"/>
          </p:nvPr>
        </p:nvSpPr>
        <p:spPr>
          <a:xfrm>
            <a:off x="838200" y="969484"/>
            <a:ext cx="10515600" cy="5207479"/>
          </a:xfrm>
        </p:spPr>
        <p:txBody>
          <a:bodyPr>
            <a:normAutofit fontScale="92500" lnSpcReduction="20000"/>
          </a:bodyPr>
          <a:lstStyle/>
          <a:p>
            <a:pPr fontAlgn="base"/>
            <a:r>
              <a:rPr lang="tr-TR" b="0" i="0" dirty="0" smtClean="0">
                <a:effectLst/>
                <a:latin typeface="Times New Roman" panose="02020603050405020304" pitchFamily="18" charset="0"/>
                <a:cs typeface="Times New Roman" panose="02020603050405020304" pitchFamily="18" charset="0"/>
              </a:rPr>
              <a:t>İlkokul yıllarındaki çocuklar, bilişsel yeterlilik bakımından çok hızlı değişme gösterirler. </a:t>
            </a:r>
            <a:endParaRPr lang="tr-TR" b="0" i="0" dirty="0" smtClean="0">
              <a:effectLst/>
              <a:latin typeface="Times New Roman" panose="02020603050405020304" pitchFamily="18" charset="0"/>
              <a:cs typeface="Times New Roman" panose="02020603050405020304" pitchFamily="18" charset="0"/>
            </a:endParaRPr>
          </a:p>
          <a:p>
            <a:pPr fontAlgn="base"/>
            <a:r>
              <a:rPr lang="tr-TR" b="0" i="0" dirty="0" smtClean="0">
                <a:effectLst/>
                <a:latin typeface="Times New Roman" panose="02020603050405020304" pitchFamily="18" charset="0"/>
                <a:cs typeface="Times New Roman" panose="02020603050405020304" pitchFamily="18" charset="0"/>
              </a:rPr>
              <a:t>İlkokul </a:t>
            </a:r>
            <a:r>
              <a:rPr lang="tr-TR" b="0" i="0" dirty="0" smtClean="0">
                <a:effectLst/>
                <a:latin typeface="Times New Roman" panose="02020603050405020304" pitchFamily="18" charset="0"/>
                <a:cs typeface="Times New Roman" panose="02020603050405020304" pitchFamily="18" charset="0"/>
              </a:rPr>
              <a:t>dönemindeki, çocukların düşünmesi okul öncesi çocukların düşünmesinden çok farklıdır</a:t>
            </a:r>
            <a:r>
              <a:rPr lang="tr-TR" b="0" i="0" dirty="0" smtClean="0">
                <a:effectLst/>
                <a:latin typeface="Times New Roman" panose="02020603050405020304" pitchFamily="18" charset="0"/>
                <a:cs typeface="Times New Roman" panose="02020603050405020304" pitchFamily="18" charset="0"/>
              </a:rPr>
              <a:t>.</a:t>
            </a:r>
          </a:p>
          <a:p>
            <a:pPr fontAlgn="base"/>
            <a:r>
              <a:rPr lang="tr-TR" b="0" i="0" dirty="0" smtClean="0">
                <a:effectLst/>
                <a:latin typeface="Times New Roman" panose="02020603050405020304" pitchFamily="18" charset="0"/>
                <a:cs typeface="Times New Roman" panose="02020603050405020304" pitchFamily="18" charset="0"/>
              </a:rPr>
              <a:t> </a:t>
            </a:r>
            <a:r>
              <a:rPr lang="tr-TR" b="0" i="0" dirty="0" smtClean="0">
                <a:effectLst/>
                <a:latin typeface="Times New Roman" panose="02020603050405020304" pitchFamily="18" charset="0"/>
                <a:cs typeface="Times New Roman" panose="02020603050405020304" pitchFamily="18" charset="0"/>
              </a:rPr>
              <a:t>Artık, tersine çevirebilme kavramı kazandıklarından korunum ilkesi ile ilgili bir sorunları da yoktur. </a:t>
            </a:r>
          </a:p>
          <a:p>
            <a:pPr fontAlgn="base"/>
            <a:r>
              <a:rPr lang="tr-TR" b="0" i="0" dirty="0" smtClean="0">
                <a:effectLst/>
                <a:latin typeface="Times New Roman" panose="02020603050405020304" pitchFamily="18" charset="0"/>
                <a:cs typeface="Times New Roman" panose="02020603050405020304" pitchFamily="18" charset="0"/>
              </a:rPr>
              <a:t>Bu dönemde en üst düzeyde gruplama yapabilirler. Bir grup bir nesnenin bir başka grubun alt sınıfı olabileceğini anlarlar. </a:t>
            </a:r>
          </a:p>
          <a:p>
            <a:pPr fontAlgn="base"/>
            <a:r>
              <a:rPr lang="tr-TR" b="0" i="0" dirty="0" smtClean="0">
                <a:effectLst/>
                <a:latin typeface="Times New Roman" panose="02020603050405020304" pitchFamily="18" charset="0"/>
                <a:cs typeface="Times New Roman" panose="02020603050405020304" pitchFamily="18" charset="0"/>
              </a:rPr>
              <a:t>Çocuklar, bu dönemde nesnelerin belli özelliklerine göre sınıflayabilirler. Somut işlemler dönemindeki çocuklar benmerkezcilikten uzaklaşmışlardır. Olayları ve dünyayı, başkaları açısından da görebilirler. </a:t>
            </a:r>
          </a:p>
          <a:p>
            <a:pPr fontAlgn="base"/>
            <a:r>
              <a:rPr lang="tr-TR" b="0" i="0" dirty="0" smtClean="0">
                <a:effectLst/>
                <a:latin typeface="Times New Roman" panose="02020603050405020304" pitchFamily="18" charset="0"/>
                <a:cs typeface="Times New Roman" panose="02020603050405020304" pitchFamily="18" charset="0"/>
              </a:rPr>
              <a:t>Çocuklar bu dönemde dili etkili olarak kullanmakla birlikte vatan, millet, ülke vb. soyut kavramları anlayamazlar. </a:t>
            </a:r>
            <a:endParaRPr lang="tr-TR" b="0" i="0" dirty="0" smtClean="0">
              <a:effectLst/>
              <a:latin typeface="Times New Roman" panose="02020603050405020304" pitchFamily="18" charset="0"/>
              <a:cs typeface="Times New Roman" panose="02020603050405020304" pitchFamily="18" charset="0"/>
            </a:endParaRPr>
          </a:p>
          <a:p>
            <a:pPr fontAlgn="base"/>
            <a:r>
              <a:rPr lang="tr-TR" b="0" i="0" dirty="0" smtClean="0">
                <a:effectLst/>
                <a:latin typeface="Times New Roman" panose="02020603050405020304" pitchFamily="18" charset="0"/>
                <a:cs typeface="Times New Roman" panose="02020603050405020304" pitchFamily="18" charset="0"/>
              </a:rPr>
              <a:t>Soyut </a:t>
            </a:r>
            <a:r>
              <a:rPr lang="tr-TR" b="0" i="0" dirty="0" smtClean="0">
                <a:effectLst/>
                <a:latin typeface="Times New Roman" panose="02020603050405020304" pitchFamily="18" charset="0"/>
                <a:cs typeface="Times New Roman" panose="02020603050405020304" pitchFamily="18" charset="0"/>
              </a:rPr>
              <a:t>kavram ve deneyimlerin somut yollarla açıklanmaları gerekir. </a:t>
            </a:r>
            <a:endParaRPr lang="tr-TR" dirty="0"/>
          </a:p>
        </p:txBody>
      </p:sp>
    </p:spTree>
    <p:extLst>
      <p:ext uri="{BB962C8B-B14F-4D97-AF65-F5344CB8AC3E}">
        <p14:creationId xmlns:p14="http://schemas.microsoft.com/office/powerpoint/2010/main" val="5181436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56899"/>
          </a:xfrm>
        </p:spPr>
        <p:txBody>
          <a:bodyPr/>
          <a:lstStyle/>
          <a:p>
            <a:pPr marL="228600" lvl="0" indent="-228600">
              <a:spcBef>
                <a:spcPts val="1000"/>
              </a:spcBef>
              <a:buFont typeface="Arial" panose="020B0604020202020204" pitchFamily="34" charset="0"/>
              <a:buChar char="•"/>
            </a:pPr>
            <a:r>
              <a:rPr lang="tr-TR" sz="2800" b="1" dirty="0">
                <a:solidFill>
                  <a:srgbClr val="ED7D31"/>
                </a:solidFill>
                <a:latin typeface="Times New Roman" panose="02020603050405020304" pitchFamily="18" charset="0"/>
                <a:ea typeface="+mn-ea"/>
                <a:cs typeface="Times New Roman" panose="02020603050405020304" pitchFamily="18" charset="0"/>
              </a:rPr>
              <a:t>Soyut işlemler dönemi (11/12 yaş üzeri)</a:t>
            </a:r>
          </a:p>
        </p:txBody>
      </p:sp>
      <p:sp>
        <p:nvSpPr>
          <p:cNvPr id="3" name="İçerik Yer Tutucusu 2"/>
          <p:cNvSpPr>
            <a:spLocks noGrp="1"/>
          </p:cNvSpPr>
          <p:nvPr>
            <p:ph idx="1"/>
          </p:nvPr>
        </p:nvSpPr>
        <p:spPr>
          <a:xfrm>
            <a:off x="838200" y="1432193"/>
            <a:ext cx="10515600" cy="4744770"/>
          </a:xfrm>
        </p:spPr>
        <p:txBody>
          <a:bodyPr>
            <a:normAutofit fontScale="92500" lnSpcReduction="20000"/>
          </a:bodyPr>
          <a:lstStyle/>
          <a:p>
            <a:pPr fontAlgn="base"/>
            <a:r>
              <a:rPr lang="tr-TR" b="0" i="0" dirty="0" smtClean="0">
                <a:effectLst/>
                <a:latin typeface="Times New Roman" panose="02020603050405020304" pitchFamily="18" charset="0"/>
                <a:cs typeface="Times New Roman" panose="02020603050405020304" pitchFamily="18" charset="0"/>
              </a:rPr>
              <a:t>Ergenlik döneminin başlangıcından itibaren çocukların düşünme biçimleri, yetişkinlere benzer hale gelir. </a:t>
            </a:r>
          </a:p>
          <a:p>
            <a:pPr fontAlgn="base"/>
            <a:r>
              <a:rPr lang="tr-TR" b="0" i="0" dirty="0" smtClean="0">
                <a:effectLst/>
                <a:latin typeface="Times New Roman" panose="02020603050405020304" pitchFamily="18" charset="0"/>
                <a:cs typeface="Times New Roman" panose="02020603050405020304" pitchFamily="18" charset="0"/>
              </a:rPr>
              <a:t>Bu dönemde artık soyut düşünme başlar. Bir problemin çözümü, somut yollarla sınırlanmaz. </a:t>
            </a:r>
          </a:p>
          <a:p>
            <a:pPr fontAlgn="base"/>
            <a:r>
              <a:rPr lang="tr-TR" b="0" i="0" dirty="0" smtClean="0">
                <a:effectLst/>
                <a:latin typeface="Times New Roman" panose="02020603050405020304" pitchFamily="18" charset="0"/>
                <a:cs typeface="Times New Roman" panose="02020603050405020304" pitchFamily="18" charset="0"/>
              </a:rPr>
              <a:t>Problemde bulunan değişkenler arası ilişkileri bulur. Olası </a:t>
            </a:r>
            <a:r>
              <a:rPr lang="tr-TR" b="0" i="0" dirty="0" err="1" smtClean="0">
                <a:effectLst/>
                <a:latin typeface="Times New Roman" panose="02020603050405020304" pitchFamily="18" charset="0"/>
                <a:cs typeface="Times New Roman" panose="02020603050405020304" pitchFamily="18" charset="0"/>
              </a:rPr>
              <a:t>denenceleri</a:t>
            </a:r>
            <a:r>
              <a:rPr lang="tr-TR" b="0" i="0" dirty="0" smtClean="0">
                <a:effectLst/>
                <a:latin typeface="Times New Roman" panose="02020603050405020304" pitchFamily="18" charset="0"/>
                <a:cs typeface="Times New Roman" panose="02020603050405020304" pitchFamily="18" charset="0"/>
              </a:rPr>
              <a:t> geliştirir. </a:t>
            </a:r>
          </a:p>
          <a:p>
            <a:pPr fontAlgn="base"/>
            <a:r>
              <a:rPr lang="tr-TR" b="0" i="0" dirty="0" smtClean="0">
                <a:effectLst/>
                <a:latin typeface="Times New Roman" panose="02020603050405020304" pitchFamily="18" charset="0"/>
                <a:cs typeface="Times New Roman" panose="02020603050405020304" pitchFamily="18" charset="0"/>
              </a:rPr>
              <a:t>Daha sonra da bu </a:t>
            </a:r>
            <a:r>
              <a:rPr lang="tr-TR" b="0" i="0" dirty="0" err="1" smtClean="0">
                <a:effectLst/>
                <a:latin typeface="Times New Roman" panose="02020603050405020304" pitchFamily="18" charset="0"/>
                <a:cs typeface="Times New Roman" panose="02020603050405020304" pitchFamily="18" charset="0"/>
              </a:rPr>
              <a:t>denencelerin</a:t>
            </a:r>
            <a:r>
              <a:rPr lang="tr-TR" b="0" i="0" dirty="0" smtClean="0">
                <a:effectLst/>
                <a:latin typeface="Times New Roman" panose="02020603050405020304" pitchFamily="18" charset="0"/>
                <a:cs typeface="Times New Roman" panose="02020603050405020304" pitchFamily="18" charset="0"/>
              </a:rPr>
              <a:t> sırasıyla test eder. Çözüme sistemli şekilde ulaşır. </a:t>
            </a:r>
          </a:p>
          <a:p>
            <a:pPr fontAlgn="base"/>
            <a:r>
              <a:rPr lang="tr-TR" b="0" i="0" dirty="0" smtClean="0">
                <a:effectLst/>
                <a:latin typeface="Times New Roman" panose="02020603050405020304" pitchFamily="18" charset="0"/>
                <a:cs typeface="Times New Roman" panose="02020603050405020304" pitchFamily="18" charset="0"/>
              </a:rPr>
              <a:t>Bu dönemde tümevarım ve tümdengelim yoluyla akıl yürütme gözlenir.</a:t>
            </a:r>
          </a:p>
          <a:p>
            <a:pPr fontAlgn="base"/>
            <a:r>
              <a:rPr lang="tr-TR" b="0" i="0" dirty="0" smtClean="0">
                <a:effectLst/>
                <a:latin typeface="Times New Roman" panose="02020603050405020304" pitchFamily="18" charset="0"/>
                <a:cs typeface="Times New Roman" panose="02020603050405020304" pitchFamily="18" charset="0"/>
              </a:rPr>
              <a:t>Çocuklar soyut kavramları anlayarak etkili bir şekilde kullanabilirler. Bu dönemde çocuklar, çeşitli ideal fikirleri, değerleri, inançları geliştirmeye başlar. </a:t>
            </a:r>
          </a:p>
          <a:p>
            <a:pPr fontAlgn="base"/>
            <a:r>
              <a:rPr lang="tr-TR" b="0" i="0" dirty="0" smtClean="0">
                <a:effectLst/>
                <a:latin typeface="Times New Roman" panose="02020603050405020304" pitchFamily="18" charset="0"/>
                <a:cs typeface="Times New Roman" panose="02020603050405020304" pitchFamily="18" charset="0"/>
              </a:rPr>
              <a:t>Toplumun yapısıyla, felsefesiyle, politikayla ilgilenir: bir değerler sistemi örgütlemeye yönelirler.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856339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892</Words>
  <Application>Microsoft Office PowerPoint</Application>
  <PresentationFormat>Geniş ekran</PresentationFormat>
  <Paragraphs>71</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Calibri Light</vt:lpstr>
      <vt:lpstr>Droid Sans</vt:lpstr>
      <vt:lpstr>Open Sans</vt:lpstr>
      <vt:lpstr>Times New Roman</vt:lpstr>
      <vt:lpstr>Office Teması</vt:lpstr>
      <vt:lpstr>Sosyal Bilgilerde Psikolojinin Yeri ve Önemi</vt:lpstr>
      <vt:lpstr>Psikoloji Nedir?</vt:lpstr>
      <vt:lpstr>Gelişim ve Öğrenme İle İlgili Kavramlar</vt:lpstr>
      <vt:lpstr>PowerPoint Sunusu</vt:lpstr>
      <vt:lpstr>PowerPoint Sunusu</vt:lpstr>
      <vt:lpstr>PowerPoint Sunusu</vt:lpstr>
      <vt:lpstr>Piaget’in Bilişsel Gelişim Kuramı</vt:lpstr>
      <vt:lpstr>Somut işlemler dönemi ( 6/7 -11/12)</vt:lpstr>
      <vt:lpstr>Soyut işlemler dönemi (11/12 yaş üzeri)</vt:lpstr>
      <vt:lpstr>PowerPoint Sunusu</vt:lpstr>
      <vt:lpstr>Erikson: Psikososyal Gelişim Kuramı</vt:lpstr>
      <vt:lpstr>Başarılı Olmaya (Çalışkan) Karşı Aşağılık Duygusu (6/7-11/12 Yaş)</vt:lpstr>
      <vt:lpstr>Kimlik Kazanmaya Karşı Kimlik (Rol) Karmaşası (12-18)</vt:lpstr>
      <vt:lpstr>Sosyal Bilgiler ve Psikoloji İlişkisi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Bilgilerde Psikolojinin Yeri ve Önemi</dc:title>
  <dc:creator>01</dc:creator>
  <cp:lastModifiedBy>01</cp:lastModifiedBy>
  <cp:revision>15</cp:revision>
  <dcterms:created xsi:type="dcterms:W3CDTF">2016-11-23T07:55:41Z</dcterms:created>
  <dcterms:modified xsi:type="dcterms:W3CDTF">2016-11-24T12:52:57Z</dcterms:modified>
</cp:coreProperties>
</file>