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4" r:id="rId7"/>
    <p:sldId id="263" r:id="rId8"/>
    <p:sldId id="265" r:id="rId9"/>
    <p:sldId id="266" r:id="rId10"/>
  </p:sldIdLst>
  <p:sldSz cx="10691813" cy="7559675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1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06" autoAdjust="0"/>
    <p:restoredTop sz="94660"/>
  </p:normalViewPr>
  <p:slideViewPr>
    <p:cSldViewPr snapToGrid="0">
      <p:cViewPr varScale="1">
        <p:scale>
          <a:sx n="96" d="100"/>
          <a:sy n="96" d="100"/>
        </p:scale>
        <p:origin x="84" y="138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78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83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74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7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2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84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972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88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78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79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83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4A3C1-CB02-47BA-87EA-34A1E8863A2F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49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246925"/>
            <a:ext cx="10513425" cy="2631887"/>
          </a:xfrm>
        </p:spPr>
        <p:txBody>
          <a:bodyPr>
            <a:normAutofit/>
          </a:bodyPr>
          <a:lstStyle/>
          <a:p>
            <a:r>
              <a:rPr lang="en-US" sz="5200" b="1" dirty="0" smtClean="0">
                <a:latin typeface="Times New Roman"/>
                <a:cs typeface="Times New Roman"/>
              </a:rPr>
              <a:t>Fosforik </a:t>
            </a:r>
            <a:r>
              <a:rPr lang="en-US" sz="5200" b="1" dirty="0" err="1" smtClean="0">
                <a:latin typeface="Times New Roman"/>
                <a:cs typeface="Times New Roman"/>
              </a:rPr>
              <a:t>Asit</a:t>
            </a:r>
            <a:r>
              <a:rPr lang="en-US" sz="5200" b="1" dirty="0" smtClean="0">
                <a:latin typeface="Times New Roman"/>
                <a:cs typeface="Times New Roman"/>
              </a:rPr>
              <a:t> </a:t>
            </a:r>
            <a:r>
              <a:rPr lang="tr-TR" sz="5200" b="1" dirty="0" smtClean="0">
                <a:latin typeface="Times New Roman"/>
                <a:cs typeface="Times New Roman"/>
              </a:rPr>
              <a:t>Tayini</a:t>
            </a:r>
            <a:endParaRPr lang="tr-TR" sz="5200" b="1" dirty="0">
              <a:latin typeface="Times New Roman"/>
              <a:cs typeface="Times New Roman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16541" y="4149043"/>
            <a:ext cx="8018860" cy="1825171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Times New Roman"/>
                <a:cs typeface="Times New Roman"/>
              </a:rPr>
              <a:t>Poliprotik</a:t>
            </a:r>
            <a:r>
              <a:rPr lang="en-US" sz="4000" dirty="0" smtClean="0">
                <a:latin typeface="Times New Roman"/>
                <a:cs typeface="Times New Roman"/>
              </a:rPr>
              <a:t> </a:t>
            </a:r>
            <a:r>
              <a:rPr lang="en-US" sz="4000" dirty="0" err="1" smtClean="0">
                <a:latin typeface="Times New Roman"/>
                <a:cs typeface="Times New Roman"/>
              </a:rPr>
              <a:t>Asit</a:t>
            </a:r>
            <a:endParaRPr lang="tr-TR" sz="4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5439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1151792"/>
            <a:ext cx="9221689" cy="711880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/>
                <a:cs typeface="Times New Roman"/>
              </a:rPr>
              <a:t>Fosforik </a:t>
            </a:r>
            <a:r>
              <a:rPr lang="en-US" sz="3600" b="1" dirty="0" err="1" smtClean="0">
                <a:latin typeface="Times New Roman"/>
                <a:cs typeface="Times New Roman"/>
              </a:rPr>
              <a:t>Asit</a:t>
            </a:r>
            <a:endParaRPr lang="en-US" sz="3600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>
                <a:latin typeface="Times New Roman"/>
                <a:cs typeface="Times New Roman"/>
              </a:rPr>
              <a:t>İyonlaştığında birden fazla H</a:t>
            </a:r>
            <a:r>
              <a:rPr lang="tr-TR" sz="2400" baseline="30000" dirty="0">
                <a:latin typeface="Times New Roman"/>
                <a:cs typeface="Times New Roman"/>
              </a:rPr>
              <a:t>+</a:t>
            </a:r>
            <a:r>
              <a:rPr lang="tr-TR" sz="2400" dirty="0">
                <a:latin typeface="Times New Roman"/>
                <a:cs typeface="Times New Roman"/>
              </a:rPr>
              <a:t> veren asitlere </a:t>
            </a:r>
            <a:r>
              <a:rPr lang="tr-TR" sz="2400" b="1" i="1" dirty="0" err="1">
                <a:solidFill>
                  <a:srgbClr val="851717"/>
                </a:solidFill>
                <a:latin typeface="Times New Roman"/>
                <a:cs typeface="Times New Roman"/>
              </a:rPr>
              <a:t>poliprotik</a:t>
            </a:r>
            <a:r>
              <a:rPr lang="tr-TR" sz="2400" b="1" dirty="0">
                <a:solidFill>
                  <a:srgbClr val="851717"/>
                </a:solidFill>
                <a:latin typeface="Times New Roman"/>
                <a:cs typeface="Times New Roman"/>
              </a:rPr>
              <a:t> asitler </a:t>
            </a:r>
            <a:r>
              <a:rPr lang="tr-TR" sz="2400" dirty="0">
                <a:latin typeface="Times New Roman"/>
                <a:cs typeface="Times New Roman"/>
              </a:rPr>
              <a:t>denir. Fosforik asit de </a:t>
            </a:r>
            <a:r>
              <a:rPr lang="tr-TR" sz="2400" dirty="0" err="1">
                <a:latin typeface="Times New Roman"/>
                <a:cs typeface="Times New Roman"/>
              </a:rPr>
              <a:t>poliprotik</a:t>
            </a:r>
            <a:r>
              <a:rPr lang="tr-TR" sz="2400" dirty="0">
                <a:latin typeface="Times New Roman"/>
                <a:cs typeface="Times New Roman"/>
              </a:rPr>
              <a:t> bir asittir. 3 proton içeren fosforik </a:t>
            </a:r>
            <a:r>
              <a:rPr lang="tr-TR" sz="2400" dirty="0" err="1">
                <a:latin typeface="Times New Roman"/>
                <a:cs typeface="Times New Roman"/>
              </a:rPr>
              <a:t>asitin</a:t>
            </a:r>
            <a:r>
              <a:rPr lang="tr-TR" sz="2400" dirty="0">
                <a:latin typeface="Times New Roman"/>
                <a:cs typeface="Times New Roman"/>
              </a:rPr>
              <a:t> birbirinden farklı üç asitliği vardır.</a:t>
            </a:r>
          </a:p>
          <a:p>
            <a:pPr algn="just"/>
            <a:r>
              <a:rPr lang="tr-TR" sz="2400" dirty="0">
                <a:latin typeface="Times New Roman"/>
                <a:cs typeface="Times New Roman"/>
              </a:rPr>
              <a:t>H</a:t>
            </a:r>
            <a:r>
              <a:rPr lang="tr-TR" sz="2400" baseline="-25000" dirty="0">
                <a:latin typeface="Times New Roman"/>
                <a:cs typeface="Times New Roman"/>
              </a:rPr>
              <a:t>3</a:t>
            </a:r>
            <a:r>
              <a:rPr lang="tr-TR" sz="2400" dirty="0">
                <a:latin typeface="Times New Roman"/>
                <a:cs typeface="Times New Roman"/>
              </a:rPr>
              <a:t>PO</a:t>
            </a:r>
            <a:r>
              <a:rPr lang="tr-TR" sz="2400" baseline="-25000" dirty="0">
                <a:latin typeface="Times New Roman"/>
                <a:cs typeface="Times New Roman"/>
              </a:rPr>
              <a:t>4 </a:t>
            </a:r>
            <a:r>
              <a:rPr lang="tr-TR" sz="2400" dirty="0">
                <a:latin typeface="Times New Roman"/>
                <a:cs typeface="Times New Roman"/>
              </a:rPr>
              <a:t>üç basamakta iyonlaşır. Her basamakta bir proton verir ve her bir basamak için tesir değerliği 1 olur. Böylece toplam tesir değerliği 3’tür. Her bir basamak için yapılan hesaplamalarda tesir değerliği 1 olarak alınır.</a:t>
            </a:r>
          </a:p>
          <a:p>
            <a:pPr algn="just"/>
            <a:r>
              <a:rPr lang="tr-TR" sz="2400" dirty="0">
                <a:latin typeface="Times New Roman"/>
                <a:cs typeface="Times New Roman"/>
              </a:rPr>
              <a:t>Fosforik </a:t>
            </a:r>
            <a:r>
              <a:rPr lang="tr-TR" sz="2400" dirty="0" err="1">
                <a:latin typeface="Times New Roman"/>
                <a:cs typeface="Times New Roman"/>
              </a:rPr>
              <a:t>asitin</a:t>
            </a:r>
            <a:r>
              <a:rPr lang="tr-TR" sz="2400" dirty="0">
                <a:latin typeface="Times New Roman"/>
                <a:cs typeface="Times New Roman"/>
              </a:rPr>
              <a:t> 3. asitliği sulu ortamda titre edilemez. Çünkü bu ortamda titre edilebilecek kadar kuvvetli değildir.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8535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1232034"/>
            <a:ext cx="9221689" cy="631638"/>
          </a:xfrm>
        </p:spPr>
        <p:txBody>
          <a:bodyPr>
            <a:noAutofit/>
          </a:bodyPr>
          <a:lstStyle/>
          <a:p>
            <a:r>
              <a:rPr lang="en-US" sz="3600" b="1" u="sng" dirty="0" err="1" smtClean="0">
                <a:latin typeface="Times New Roman"/>
                <a:cs typeface="Times New Roman"/>
              </a:rPr>
              <a:t>Reaksiyon</a:t>
            </a:r>
            <a:r>
              <a:rPr lang="en-US" sz="3600" b="1" u="sng" dirty="0" smtClean="0">
                <a:latin typeface="Times New Roman"/>
                <a:cs typeface="Times New Roman"/>
              </a:rPr>
              <a:t> </a:t>
            </a:r>
            <a:r>
              <a:rPr lang="en-US" sz="3600" b="1" u="sng" dirty="0" err="1" smtClean="0">
                <a:latin typeface="Times New Roman"/>
                <a:cs typeface="Times New Roman"/>
              </a:rPr>
              <a:t>Denklemi</a:t>
            </a:r>
            <a:endParaRPr lang="en-US" sz="3600" b="1" u="sng" dirty="0">
              <a:latin typeface="Times New Roman"/>
              <a:cs typeface="Times New Roman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 algn="just"/>
            <a:r>
              <a:rPr lang="tr-TR" dirty="0"/>
              <a:t>H3PO4 + NaOH → NaH2PO4 + H2O 	1. Asitlik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(</a:t>
            </a:r>
            <a:r>
              <a:rPr lang="tr-TR" dirty="0"/>
              <a:t>Brom </a:t>
            </a:r>
            <a:r>
              <a:rPr lang="tr-TR" dirty="0" err="1"/>
              <a:t>krezol</a:t>
            </a:r>
            <a:r>
              <a:rPr lang="tr-TR" dirty="0"/>
              <a:t> yeşili dönüm noktasında)</a:t>
            </a:r>
          </a:p>
          <a:p>
            <a:pPr algn="just"/>
            <a:r>
              <a:rPr lang="tr-TR" dirty="0"/>
              <a:t>NaH2PO4  + NaOH → Na2HPO4 + H2O	2. Asitlik (Fenol ftalein dönüm noktasında) </a:t>
            </a:r>
          </a:p>
          <a:p>
            <a:pPr algn="just"/>
            <a:r>
              <a:rPr lang="tr-TR" dirty="0"/>
              <a:t>H3PO4 + 2NaOH → Na2HPO4 + 2H2O        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Toplam </a:t>
            </a:r>
            <a:r>
              <a:rPr lang="tr-TR" dirty="0"/>
              <a:t>asitlik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330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 smtClean="0">
                <a:latin typeface="Times New Roman"/>
                <a:cs typeface="Times New Roman"/>
              </a:rPr>
              <a:t>Her </a:t>
            </a:r>
            <a:r>
              <a:rPr lang="tr-TR" sz="2600" dirty="0">
                <a:latin typeface="Times New Roman"/>
                <a:cs typeface="Times New Roman"/>
              </a:rPr>
              <a:t>öğrenci 100 </a:t>
            </a:r>
            <a:r>
              <a:rPr lang="tr-TR" sz="2600" dirty="0" err="1">
                <a:latin typeface="Times New Roman"/>
                <a:cs typeface="Times New Roman"/>
              </a:rPr>
              <a:t>mL’lik</a:t>
            </a:r>
            <a:r>
              <a:rPr lang="tr-TR" sz="2600" dirty="0">
                <a:latin typeface="Times New Roman"/>
                <a:cs typeface="Times New Roman"/>
              </a:rPr>
              <a:t> </a:t>
            </a:r>
            <a:r>
              <a:rPr lang="tr-TR" sz="2600" dirty="0" err="1">
                <a:latin typeface="Times New Roman"/>
                <a:cs typeface="Times New Roman"/>
              </a:rPr>
              <a:t>balonjoje</a:t>
            </a:r>
            <a:r>
              <a:rPr lang="tr-TR" sz="2600" dirty="0">
                <a:latin typeface="Times New Roman"/>
                <a:cs typeface="Times New Roman"/>
              </a:rPr>
              <a:t> içinde 10 </a:t>
            </a:r>
            <a:r>
              <a:rPr lang="tr-TR" sz="2600" dirty="0" err="1">
                <a:latin typeface="Times New Roman"/>
                <a:cs typeface="Times New Roman"/>
              </a:rPr>
              <a:t>mL</a:t>
            </a:r>
            <a:r>
              <a:rPr lang="tr-TR" sz="2600" dirty="0">
                <a:latin typeface="Times New Roman"/>
                <a:cs typeface="Times New Roman"/>
              </a:rPr>
              <a:t> hacminde ve farklı konsantrasyonlarda fosforik asit çözeltisi teslim alacaktır.</a:t>
            </a:r>
          </a:p>
          <a:p>
            <a:pPr algn="just"/>
            <a:r>
              <a:rPr lang="tr-TR" sz="2600" dirty="0">
                <a:latin typeface="Times New Roman"/>
                <a:cs typeface="Times New Roman"/>
              </a:rPr>
              <a:t>Balon </a:t>
            </a:r>
            <a:r>
              <a:rPr lang="tr-TR" sz="2600" dirty="0" err="1">
                <a:latin typeface="Times New Roman"/>
                <a:cs typeface="Times New Roman"/>
              </a:rPr>
              <a:t>joje</a:t>
            </a:r>
            <a:r>
              <a:rPr lang="tr-TR" sz="2600" dirty="0">
                <a:latin typeface="Times New Roman"/>
                <a:cs typeface="Times New Roman"/>
              </a:rPr>
              <a:t> içerisindeki numune saf su ile 100 </a:t>
            </a:r>
            <a:r>
              <a:rPr lang="tr-TR" sz="2600" dirty="0" err="1">
                <a:latin typeface="Times New Roman"/>
                <a:cs typeface="Times New Roman"/>
              </a:rPr>
              <a:t>mL’ye</a:t>
            </a:r>
            <a:r>
              <a:rPr lang="tr-TR" sz="2600" dirty="0">
                <a:latin typeface="Times New Roman"/>
                <a:cs typeface="Times New Roman"/>
              </a:rPr>
              <a:t> tamamlanır. İçerisinden 20-25 </a:t>
            </a:r>
            <a:r>
              <a:rPr lang="tr-TR" sz="2600" dirty="0" err="1">
                <a:latin typeface="Times New Roman"/>
                <a:cs typeface="Times New Roman"/>
              </a:rPr>
              <a:t>mL’lik</a:t>
            </a:r>
            <a:r>
              <a:rPr lang="tr-TR" sz="2600" dirty="0">
                <a:latin typeface="Times New Roman"/>
                <a:cs typeface="Times New Roman"/>
              </a:rPr>
              <a:t> kısmı </a:t>
            </a:r>
            <a:r>
              <a:rPr lang="tr-TR" sz="2600" dirty="0" err="1">
                <a:latin typeface="Times New Roman"/>
                <a:cs typeface="Times New Roman"/>
              </a:rPr>
              <a:t>erlene</a:t>
            </a:r>
            <a:r>
              <a:rPr lang="tr-TR" sz="2600" dirty="0">
                <a:latin typeface="Times New Roman"/>
                <a:cs typeface="Times New Roman"/>
              </a:rPr>
              <a:t> aktarılır. </a:t>
            </a:r>
          </a:p>
          <a:p>
            <a:pPr algn="just"/>
            <a:r>
              <a:rPr lang="tr-TR" sz="2600" dirty="0">
                <a:latin typeface="Times New Roman"/>
                <a:cs typeface="Times New Roman"/>
              </a:rPr>
              <a:t>2 damla </a:t>
            </a:r>
            <a:r>
              <a:rPr lang="tr-TR" sz="2600" dirty="0" err="1">
                <a:latin typeface="Times New Roman"/>
                <a:cs typeface="Times New Roman"/>
              </a:rPr>
              <a:t>bromkrezol</a:t>
            </a:r>
            <a:r>
              <a:rPr lang="tr-TR" sz="2600" dirty="0">
                <a:latin typeface="Times New Roman"/>
                <a:cs typeface="Times New Roman"/>
              </a:rPr>
              <a:t> yeşili ve 2 damla </a:t>
            </a:r>
            <a:r>
              <a:rPr lang="tr-TR" sz="2600" dirty="0" err="1">
                <a:latin typeface="Times New Roman"/>
                <a:cs typeface="Times New Roman"/>
              </a:rPr>
              <a:t>fenolftalein</a:t>
            </a:r>
            <a:r>
              <a:rPr lang="tr-TR" sz="2600" dirty="0">
                <a:latin typeface="Times New Roman"/>
                <a:cs typeface="Times New Roman"/>
              </a:rPr>
              <a:t> indikatörü damlatılır ve ayarlı </a:t>
            </a:r>
            <a:r>
              <a:rPr lang="tr-TR" sz="2600" dirty="0" err="1">
                <a:latin typeface="Times New Roman"/>
                <a:cs typeface="Times New Roman"/>
              </a:rPr>
              <a:t>NaOH</a:t>
            </a:r>
            <a:r>
              <a:rPr lang="tr-TR" sz="2600" dirty="0">
                <a:latin typeface="Times New Roman"/>
                <a:cs typeface="Times New Roman"/>
              </a:rPr>
              <a:t> ile mavi yeşil renk elde edilinceye kadar titre edilir. Harcanan </a:t>
            </a:r>
            <a:r>
              <a:rPr lang="tr-TR" sz="2600" dirty="0" err="1">
                <a:latin typeface="Times New Roman"/>
                <a:cs typeface="Times New Roman"/>
              </a:rPr>
              <a:t>NaOH</a:t>
            </a:r>
            <a:r>
              <a:rPr lang="tr-TR" sz="2600" dirty="0">
                <a:latin typeface="Times New Roman"/>
                <a:cs typeface="Times New Roman"/>
              </a:rPr>
              <a:t> </a:t>
            </a:r>
            <a:r>
              <a:rPr lang="tr-TR" sz="2600" dirty="0" smtClean="0">
                <a:latin typeface="Times New Roman"/>
                <a:cs typeface="Times New Roman"/>
              </a:rPr>
              <a:t>miktarı</a:t>
            </a:r>
            <a:r>
              <a:rPr lang="tr-TR" sz="2600" dirty="0">
                <a:latin typeface="Times New Roman"/>
                <a:cs typeface="Times New Roman"/>
              </a:rPr>
              <a:t>(V</a:t>
            </a:r>
            <a:r>
              <a:rPr lang="tr-TR" sz="2600" baseline="-25000" dirty="0">
                <a:latin typeface="Times New Roman"/>
                <a:cs typeface="Times New Roman"/>
              </a:rPr>
              <a:t>1</a:t>
            </a:r>
            <a:r>
              <a:rPr lang="tr-TR" sz="2600" dirty="0">
                <a:latin typeface="Times New Roman"/>
                <a:cs typeface="Times New Roman"/>
              </a:rPr>
              <a:t>)</a:t>
            </a:r>
            <a:r>
              <a:rPr lang="tr-TR" sz="2600" dirty="0" smtClean="0">
                <a:latin typeface="Times New Roman"/>
                <a:cs typeface="Times New Roman"/>
              </a:rPr>
              <a:t> </a:t>
            </a:r>
            <a:r>
              <a:rPr lang="tr-TR" sz="2600" dirty="0">
                <a:latin typeface="Times New Roman"/>
                <a:cs typeface="Times New Roman"/>
              </a:rPr>
              <a:t>not </a:t>
            </a:r>
            <a:r>
              <a:rPr lang="tr-TR" sz="2600" dirty="0" smtClean="0">
                <a:latin typeface="Times New Roman"/>
                <a:cs typeface="Times New Roman"/>
              </a:rPr>
              <a:t>edilir. </a:t>
            </a:r>
          </a:p>
          <a:p>
            <a:pPr algn="just"/>
            <a:r>
              <a:rPr lang="tr-TR" sz="2600" dirty="0" smtClean="0">
                <a:latin typeface="Times New Roman"/>
                <a:cs typeface="Times New Roman"/>
              </a:rPr>
              <a:t>Aynı </a:t>
            </a:r>
            <a:r>
              <a:rPr lang="tr-TR" sz="2600" dirty="0">
                <a:latin typeface="Times New Roman"/>
                <a:cs typeface="Times New Roman"/>
              </a:rPr>
              <a:t>numune menekşe rengi dönüm noktası elde edilinceye kadar </a:t>
            </a:r>
            <a:r>
              <a:rPr lang="tr-TR" sz="2600" dirty="0" err="1">
                <a:latin typeface="Times New Roman"/>
                <a:cs typeface="Times New Roman"/>
              </a:rPr>
              <a:t>titrasyona</a:t>
            </a:r>
            <a:r>
              <a:rPr lang="tr-TR" sz="2600" dirty="0">
                <a:latin typeface="Times New Roman"/>
                <a:cs typeface="Times New Roman"/>
              </a:rPr>
              <a:t> devam edilir ve harcanan </a:t>
            </a:r>
            <a:r>
              <a:rPr lang="tr-TR" sz="2600" dirty="0" err="1">
                <a:latin typeface="Times New Roman"/>
                <a:cs typeface="Times New Roman"/>
              </a:rPr>
              <a:t>NaOH</a:t>
            </a:r>
            <a:r>
              <a:rPr lang="tr-TR" sz="2600" dirty="0">
                <a:latin typeface="Times New Roman"/>
                <a:cs typeface="Times New Roman"/>
              </a:rPr>
              <a:t> </a:t>
            </a:r>
            <a:r>
              <a:rPr lang="tr-TR" sz="2600" dirty="0" smtClean="0">
                <a:latin typeface="Times New Roman"/>
                <a:cs typeface="Times New Roman"/>
              </a:rPr>
              <a:t>miktarı</a:t>
            </a:r>
            <a:r>
              <a:rPr lang="tr-TR" sz="2600" dirty="0">
                <a:latin typeface="Times New Roman"/>
                <a:cs typeface="Times New Roman"/>
              </a:rPr>
              <a:t>(V</a:t>
            </a:r>
            <a:r>
              <a:rPr lang="tr-TR" sz="2600" baseline="-25000" dirty="0">
                <a:latin typeface="Times New Roman"/>
                <a:cs typeface="Times New Roman"/>
              </a:rPr>
              <a:t>2</a:t>
            </a:r>
            <a:r>
              <a:rPr lang="tr-TR" sz="2600" dirty="0">
                <a:latin typeface="Times New Roman"/>
                <a:cs typeface="Times New Roman"/>
              </a:rPr>
              <a:t>)</a:t>
            </a:r>
            <a:r>
              <a:rPr lang="tr-TR" sz="2600" dirty="0" smtClean="0">
                <a:latin typeface="Times New Roman"/>
                <a:cs typeface="Times New Roman"/>
              </a:rPr>
              <a:t> </a:t>
            </a:r>
            <a:r>
              <a:rPr lang="tr-TR" sz="2600" dirty="0">
                <a:latin typeface="Times New Roman"/>
                <a:cs typeface="Times New Roman"/>
              </a:rPr>
              <a:t>not </a:t>
            </a:r>
            <a:r>
              <a:rPr lang="tr-TR" sz="2600" dirty="0" smtClean="0">
                <a:latin typeface="Times New Roman"/>
                <a:cs typeface="Times New Roman"/>
              </a:rPr>
              <a:t>edilir. </a:t>
            </a:r>
            <a:endParaRPr lang="tr-TR" sz="26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30527" y="1345273"/>
            <a:ext cx="4808747" cy="543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007943">
              <a:lnSpc>
                <a:spcPct val="90000"/>
              </a:lnSpc>
              <a:spcBef>
                <a:spcPts val="1102"/>
              </a:spcBef>
            </a:pPr>
            <a:r>
              <a:rPr lang="en-US" sz="3200" b="1" u="sng" dirty="0" err="1">
                <a:solidFill>
                  <a:prstClr val="black"/>
                </a:solidFill>
                <a:latin typeface="Times New Roman"/>
                <a:cs typeface="Times New Roman"/>
              </a:rPr>
              <a:t>Deneyin</a:t>
            </a:r>
            <a:r>
              <a:rPr lang="en-US" sz="3200" b="1" u="sng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en-US" sz="3200" b="1" u="sng" dirty="0" err="1">
                <a:solidFill>
                  <a:prstClr val="black"/>
                </a:solidFill>
                <a:latin typeface="Times New Roman"/>
                <a:cs typeface="Times New Roman"/>
              </a:rPr>
              <a:t>Yapılışı</a:t>
            </a:r>
            <a:r>
              <a:rPr lang="en-US" sz="3200" b="1" u="sng" dirty="0">
                <a:solidFill>
                  <a:prstClr val="black"/>
                </a:solidFill>
                <a:latin typeface="Times New Roman"/>
                <a:cs typeface="Times New Roman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8752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981988"/>
            <a:ext cx="9221689" cy="881683"/>
          </a:xfrm>
        </p:spPr>
        <p:txBody>
          <a:bodyPr>
            <a:normAutofit/>
          </a:bodyPr>
          <a:lstStyle/>
          <a:p>
            <a:r>
              <a:rPr lang="en-US" sz="3200" b="1" u="sng" dirty="0" err="1" smtClean="0">
                <a:latin typeface="Times New Roman"/>
                <a:cs typeface="Times New Roman"/>
              </a:rPr>
              <a:t>Hesaplamalar</a:t>
            </a:r>
            <a:r>
              <a:rPr lang="en-US" sz="3200" b="1" u="sng" dirty="0" smtClean="0">
                <a:latin typeface="Times New Roman"/>
                <a:cs typeface="Times New Roman"/>
              </a:rPr>
              <a:t>:</a:t>
            </a:r>
            <a:endParaRPr lang="en-US" sz="3200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600" dirty="0" smtClean="0">
                <a:latin typeface="Times New Roman"/>
                <a:cs typeface="Times New Roman"/>
              </a:rPr>
              <a:t>Numunedeki </a:t>
            </a:r>
            <a:r>
              <a:rPr lang="tr-TR" sz="2600" dirty="0">
                <a:latin typeface="Times New Roman"/>
                <a:cs typeface="Times New Roman"/>
              </a:rPr>
              <a:t>fosforik asit konsantrasyonu g/L cinsinden hesaplanır (MA</a:t>
            </a:r>
            <a:r>
              <a:rPr lang="tr-TR" sz="2600" baseline="-25000" dirty="0">
                <a:latin typeface="Times New Roman"/>
                <a:cs typeface="Times New Roman"/>
              </a:rPr>
              <a:t> H3PO4</a:t>
            </a:r>
            <a:r>
              <a:rPr lang="tr-TR" sz="2600" dirty="0">
                <a:latin typeface="Times New Roman"/>
                <a:cs typeface="Times New Roman"/>
              </a:rPr>
              <a:t>=98</a:t>
            </a:r>
            <a:r>
              <a:rPr lang="tr-TR" sz="2600" dirty="0" smtClean="0">
                <a:latin typeface="Times New Roman"/>
                <a:cs typeface="Times New Roman"/>
              </a:rPr>
              <a:t>).</a:t>
            </a:r>
            <a:endParaRPr lang="tr-TR" sz="26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tr-TR" sz="2600" dirty="0">
              <a:latin typeface="Times New Roman"/>
              <a:cs typeface="Times New Roman"/>
            </a:endParaRPr>
          </a:p>
          <a:p>
            <a:pPr marL="0" lvl="0" indent="0">
              <a:buNone/>
            </a:pPr>
            <a:r>
              <a:rPr lang="tr-TR" sz="2600" b="1" dirty="0">
                <a:latin typeface="Times New Roman"/>
                <a:cs typeface="Times New Roman"/>
              </a:rPr>
              <a:t> </a:t>
            </a:r>
            <a:r>
              <a:rPr lang="tr-TR" sz="2600" b="1" dirty="0" smtClean="0">
                <a:latin typeface="Times New Roman"/>
                <a:cs typeface="Times New Roman"/>
              </a:rPr>
              <a:t>  1. Asitliğin </a:t>
            </a:r>
            <a:r>
              <a:rPr lang="tr-TR" sz="2600" b="1" dirty="0">
                <a:latin typeface="Times New Roman"/>
                <a:cs typeface="Times New Roman"/>
              </a:rPr>
              <a:t>tayini</a:t>
            </a:r>
            <a:r>
              <a:rPr lang="tr-TR" sz="2600" dirty="0">
                <a:latin typeface="Times New Roman"/>
                <a:cs typeface="Times New Roman"/>
              </a:rPr>
              <a:t> </a:t>
            </a:r>
          </a:p>
          <a:p>
            <a:pPr marL="0" indent="0">
              <a:buNone/>
            </a:pPr>
            <a:r>
              <a:rPr lang="tr-TR" sz="2600" dirty="0" smtClean="0">
                <a:latin typeface="Times New Roman"/>
                <a:cs typeface="Times New Roman"/>
              </a:rPr>
              <a:t>	</a:t>
            </a:r>
            <a:r>
              <a:rPr lang="tr-TR" sz="2600" dirty="0">
                <a:latin typeface="Times New Roman"/>
                <a:cs typeface="Times New Roman"/>
              </a:rPr>
              <a:t> </a:t>
            </a:r>
            <a:r>
              <a:rPr lang="tr-TR" sz="2600" dirty="0">
                <a:latin typeface="Times New Roman"/>
                <a:cs typeface="Times New Roman"/>
              </a:rPr>
              <a:t>Öncelikle titrasyon sırasında harcanan </a:t>
            </a:r>
            <a:r>
              <a:rPr lang="tr-TR" sz="2600" dirty="0" err="1">
                <a:latin typeface="Times New Roman"/>
                <a:cs typeface="Times New Roman"/>
              </a:rPr>
              <a:t>NaOH’in</a:t>
            </a:r>
            <a:r>
              <a:rPr lang="tr-TR" sz="2600" dirty="0">
                <a:latin typeface="Times New Roman"/>
                <a:cs typeface="Times New Roman"/>
              </a:rPr>
              <a:t> mol sayısı aşağıdaki eşitlikten hesaplanabilir.</a:t>
            </a:r>
          </a:p>
          <a:p>
            <a:pPr marL="0" indent="0">
              <a:buNone/>
            </a:pPr>
            <a:r>
              <a:rPr lang="tr-TR" sz="2600" dirty="0" err="1">
                <a:latin typeface="Times New Roman"/>
                <a:cs typeface="Times New Roman"/>
              </a:rPr>
              <a:t>nNaOH</a:t>
            </a:r>
            <a:r>
              <a:rPr lang="tr-TR" sz="2600" dirty="0">
                <a:latin typeface="Times New Roman"/>
                <a:cs typeface="Times New Roman"/>
              </a:rPr>
              <a:t>  =  </a:t>
            </a:r>
            <a:r>
              <a:rPr lang="tr-TR" sz="2600" dirty="0" err="1">
                <a:latin typeface="Times New Roman"/>
                <a:cs typeface="Times New Roman"/>
              </a:rPr>
              <a:t>MNaOH</a:t>
            </a:r>
            <a:r>
              <a:rPr lang="tr-TR" sz="2600" dirty="0">
                <a:latin typeface="Times New Roman"/>
                <a:cs typeface="Times New Roman"/>
              </a:rPr>
              <a:t> x V1NaOH</a:t>
            </a:r>
          </a:p>
          <a:p>
            <a:pPr marL="0" indent="0">
              <a:buNone/>
            </a:pPr>
            <a:endParaRPr lang="tr-TR" sz="26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tr-TR" sz="2600" dirty="0">
                <a:latin typeface="Times New Roman"/>
                <a:cs typeface="Times New Roman"/>
              </a:rPr>
              <a:t>Reaksiyon denklemine göre:</a:t>
            </a:r>
          </a:p>
          <a:p>
            <a:pPr marL="0" indent="0">
              <a:buNone/>
            </a:pPr>
            <a:r>
              <a:rPr lang="tr-TR" sz="2600" dirty="0">
                <a:latin typeface="Times New Roman"/>
                <a:cs typeface="Times New Roman"/>
              </a:rPr>
              <a:t>1 mol NaOH ile		1 mol H3PO4 ile reaksiyona girerse</a:t>
            </a:r>
          </a:p>
          <a:p>
            <a:pPr marL="0" indent="0">
              <a:buNone/>
            </a:pPr>
            <a:r>
              <a:rPr lang="tr-TR" sz="2600" dirty="0">
                <a:latin typeface="Times New Roman"/>
                <a:cs typeface="Times New Roman"/>
              </a:rPr>
              <a:t>n NaOH ile			x mol H3PO4 ile reaksiyona girer.</a:t>
            </a:r>
          </a:p>
          <a:p>
            <a:pPr marL="0" indent="0">
              <a:buNone/>
            </a:pPr>
            <a:endParaRPr lang="tr-TR" sz="26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tr-TR" sz="2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638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5062" y="1411357"/>
            <a:ext cx="9221689" cy="5397601"/>
          </a:xfrm>
        </p:spPr>
        <p:txBody>
          <a:bodyPr>
            <a:normAutofit lnSpcReduction="10000"/>
          </a:bodyPr>
          <a:lstStyle/>
          <a:p>
            <a:r>
              <a:rPr lang="tr-TR" dirty="0"/>
              <a:t>Bu orantıdan x (seyreltilmiş numunedeki H3PO4’in mol sayısı) hesaplanır ve </a:t>
            </a:r>
            <a:r>
              <a:rPr lang="tr-TR" dirty="0" err="1"/>
              <a:t>x’den</a:t>
            </a:r>
            <a:r>
              <a:rPr lang="tr-TR" dirty="0"/>
              <a:t> hareketle seyreltilmiş numunenin </a:t>
            </a:r>
            <a:r>
              <a:rPr lang="tr-TR" dirty="0" err="1"/>
              <a:t>molaritesi</a:t>
            </a:r>
            <a:r>
              <a:rPr lang="tr-TR" dirty="0"/>
              <a:t> hesaplanır:</a:t>
            </a:r>
          </a:p>
          <a:p>
            <a:pPr marL="0" indent="0">
              <a:buNone/>
            </a:pPr>
            <a:r>
              <a:rPr lang="tr-TR" dirty="0" smtClean="0"/>
              <a:t>		M </a:t>
            </a:r>
            <a:r>
              <a:rPr lang="tr-TR" dirty="0"/>
              <a:t>H3PO4 = x / V H3PO4</a:t>
            </a:r>
          </a:p>
          <a:p>
            <a:r>
              <a:rPr lang="tr-TR" dirty="0"/>
              <a:t>Ardından seyreltilmiş numunenin </a:t>
            </a:r>
            <a:r>
              <a:rPr lang="tr-TR" dirty="0" err="1"/>
              <a:t>molaritesi</a:t>
            </a:r>
            <a:r>
              <a:rPr lang="tr-TR" dirty="0"/>
              <a:t> seyreltme faktörü ile çarpılarak asıl numunenin </a:t>
            </a:r>
            <a:r>
              <a:rPr lang="tr-TR" dirty="0" err="1"/>
              <a:t>molaritesi</a:t>
            </a:r>
            <a:r>
              <a:rPr lang="tr-TR" dirty="0"/>
              <a:t> (</a:t>
            </a:r>
            <a:r>
              <a:rPr lang="tr-TR" dirty="0" err="1"/>
              <a:t>Mnumune</a:t>
            </a:r>
            <a:r>
              <a:rPr lang="tr-TR" dirty="0"/>
              <a:t>) hesaplanabilir.</a:t>
            </a:r>
          </a:p>
          <a:p>
            <a:pPr marL="0" indent="0">
              <a:buNone/>
            </a:pPr>
            <a:r>
              <a:rPr lang="tr-TR" dirty="0" smtClean="0"/>
              <a:t>		</a:t>
            </a:r>
            <a:r>
              <a:rPr lang="tr-TR" dirty="0" err="1" smtClean="0"/>
              <a:t>Mnumune</a:t>
            </a:r>
            <a:r>
              <a:rPr lang="tr-TR" dirty="0" smtClean="0"/>
              <a:t> </a:t>
            </a:r>
            <a:r>
              <a:rPr lang="tr-TR" dirty="0"/>
              <a:t>= M H3PO4 x SF</a:t>
            </a:r>
          </a:p>
          <a:p>
            <a:r>
              <a:rPr lang="tr-TR" dirty="0"/>
              <a:t>Son olarak asıl numunenin konsantrasyonunu g/L cinsine çevirebilmek için </a:t>
            </a:r>
            <a:r>
              <a:rPr lang="tr-TR" dirty="0" err="1"/>
              <a:t>molaritesi</a:t>
            </a:r>
            <a:r>
              <a:rPr lang="tr-TR" dirty="0"/>
              <a:t> molekül ağırlığıyla çarpılır:</a:t>
            </a:r>
          </a:p>
          <a:p>
            <a:pPr marL="0" indent="0">
              <a:buNone/>
            </a:pPr>
            <a:r>
              <a:rPr lang="tr-TR" dirty="0" smtClean="0"/>
              <a:t>		C(</a:t>
            </a:r>
            <a:r>
              <a:rPr lang="tr-TR" dirty="0" err="1" smtClean="0"/>
              <a:t>g</a:t>
            </a:r>
            <a:r>
              <a:rPr lang="tr-TR" dirty="0" err="1"/>
              <a:t>⁄L</a:t>
            </a:r>
            <a:r>
              <a:rPr lang="tr-TR" dirty="0"/>
              <a:t>) = </a:t>
            </a:r>
            <a:r>
              <a:rPr lang="tr-TR" dirty="0" err="1"/>
              <a:t>Mnumune</a:t>
            </a:r>
            <a:r>
              <a:rPr lang="tr-TR" dirty="0"/>
              <a:t> x 98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9539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171" y="1348597"/>
            <a:ext cx="9426731" cy="5669347"/>
          </a:xfrm>
        </p:spPr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tr-TR" sz="5100" b="1" dirty="0" smtClean="0">
                <a:latin typeface="Times New Roman"/>
                <a:cs typeface="Times New Roman"/>
              </a:rPr>
              <a:t>2. Asitliğin </a:t>
            </a:r>
            <a:r>
              <a:rPr lang="tr-TR" sz="5100" b="1" dirty="0">
                <a:latin typeface="Times New Roman"/>
                <a:cs typeface="Times New Roman"/>
              </a:rPr>
              <a:t>tayini</a:t>
            </a:r>
            <a:r>
              <a:rPr lang="tr-TR" sz="5100" dirty="0">
                <a:latin typeface="Times New Roman"/>
                <a:cs typeface="Times New Roman"/>
              </a:rPr>
              <a:t> </a:t>
            </a:r>
          </a:p>
          <a:p>
            <a:pPr marL="0" indent="0">
              <a:buNone/>
            </a:pPr>
            <a:r>
              <a:rPr lang="tr-TR" sz="5100" dirty="0" smtClean="0">
                <a:latin typeface="Times New Roman"/>
                <a:cs typeface="Times New Roman"/>
              </a:rPr>
              <a:t>	</a:t>
            </a:r>
            <a:r>
              <a:rPr lang="tr-TR" sz="5100" dirty="0">
                <a:latin typeface="Times New Roman"/>
                <a:cs typeface="Times New Roman"/>
              </a:rPr>
              <a:t>Öncelikle titrasyon sırasında harcanan </a:t>
            </a:r>
            <a:r>
              <a:rPr lang="tr-TR" sz="5100" dirty="0" err="1">
                <a:latin typeface="Times New Roman"/>
                <a:cs typeface="Times New Roman"/>
              </a:rPr>
              <a:t>NaOH’in</a:t>
            </a:r>
            <a:r>
              <a:rPr lang="tr-TR" sz="5100" dirty="0">
                <a:latin typeface="Times New Roman"/>
                <a:cs typeface="Times New Roman"/>
              </a:rPr>
              <a:t> mol sayısı aşağıdaki eşitlikten hesaplanabilir.</a:t>
            </a:r>
          </a:p>
          <a:p>
            <a:pPr marL="0" indent="0">
              <a:buNone/>
            </a:pPr>
            <a:r>
              <a:rPr lang="tr-TR" sz="5100" dirty="0" err="1">
                <a:latin typeface="Times New Roman"/>
                <a:cs typeface="Times New Roman"/>
              </a:rPr>
              <a:t>nNaOH</a:t>
            </a:r>
            <a:r>
              <a:rPr lang="tr-TR" sz="5100" dirty="0">
                <a:latin typeface="Times New Roman"/>
                <a:cs typeface="Times New Roman"/>
              </a:rPr>
              <a:t>  =  </a:t>
            </a:r>
            <a:r>
              <a:rPr lang="tr-TR" sz="5100" dirty="0" err="1">
                <a:latin typeface="Times New Roman"/>
                <a:cs typeface="Times New Roman"/>
              </a:rPr>
              <a:t>MNaOH</a:t>
            </a:r>
            <a:r>
              <a:rPr lang="tr-TR" sz="5100" dirty="0">
                <a:latin typeface="Times New Roman"/>
                <a:cs typeface="Times New Roman"/>
              </a:rPr>
              <a:t> x V2NaOH</a:t>
            </a:r>
          </a:p>
          <a:p>
            <a:pPr marL="0" indent="0">
              <a:buNone/>
            </a:pPr>
            <a:r>
              <a:rPr lang="tr-TR" sz="5100" dirty="0">
                <a:latin typeface="Times New Roman"/>
                <a:cs typeface="Times New Roman"/>
              </a:rPr>
              <a:t>M H3PO4 = n H3PO4/V2 H3PO4</a:t>
            </a:r>
          </a:p>
          <a:p>
            <a:pPr marL="0" indent="0">
              <a:buNone/>
            </a:pPr>
            <a:r>
              <a:rPr lang="tr-TR" sz="5100" dirty="0">
                <a:latin typeface="Times New Roman"/>
                <a:cs typeface="Times New Roman"/>
              </a:rPr>
              <a:t>Ardından seyreltilmiş numunenin </a:t>
            </a:r>
            <a:r>
              <a:rPr lang="tr-TR" sz="5100" dirty="0" err="1">
                <a:latin typeface="Times New Roman"/>
                <a:cs typeface="Times New Roman"/>
              </a:rPr>
              <a:t>molaritesi</a:t>
            </a:r>
            <a:r>
              <a:rPr lang="tr-TR" sz="5100" dirty="0">
                <a:latin typeface="Times New Roman"/>
                <a:cs typeface="Times New Roman"/>
              </a:rPr>
              <a:t> seyreltme faktörü ile çarpılarak asıl numunenin </a:t>
            </a:r>
            <a:r>
              <a:rPr lang="tr-TR" sz="5100" dirty="0" err="1">
                <a:latin typeface="Times New Roman"/>
                <a:cs typeface="Times New Roman"/>
              </a:rPr>
              <a:t>molaritesi</a:t>
            </a:r>
            <a:r>
              <a:rPr lang="tr-TR" sz="5100" dirty="0">
                <a:latin typeface="Times New Roman"/>
                <a:cs typeface="Times New Roman"/>
              </a:rPr>
              <a:t> (</a:t>
            </a:r>
            <a:r>
              <a:rPr lang="tr-TR" sz="5100" dirty="0" err="1">
                <a:latin typeface="Times New Roman"/>
                <a:cs typeface="Times New Roman"/>
              </a:rPr>
              <a:t>Mnumune</a:t>
            </a:r>
            <a:r>
              <a:rPr lang="tr-TR" sz="5100" dirty="0">
                <a:latin typeface="Times New Roman"/>
                <a:cs typeface="Times New Roman"/>
              </a:rPr>
              <a:t>) hesaplanabilir.</a:t>
            </a:r>
          </a:p>
          <a:p>
            <a:pPr marL="0" indent="0">
              <a:buNone/>
            </a:pPr>
            <a:r>
              <a:rPr lang="tr-TR" sz="5100" dirty="0" err="1">
                <a:latin typeface="Times New Roman"/>
                <a:cs typeface="Times New Roman"/>
              </a:rPr>
              <a:t>Mnumune</a:t>
            </a:r>
            <a:r>
              <a:rPr lang="tr-TR" sz="5100" dirty="0">
                <a:latin typeface="Times New Roman"/>
                <a:cs typeface="Times New Roman"/>
              </a:rPr>
              <a:t> = M H3PO4 x SF</a:t>
            </a:r>
          </a:p>
          <a:p>
            <a:pPr marL="0" indent="0">
              <a:buNone/>
            </a:pPr>
            <a:r>
              <a:rPr lang="tr-TR" sz="5100" dirty="0">
                <a:latin typeface="Times New Roman"/>
                <a:cs typeface="Times New Roman"/>
              </a:rPr>
              <a:t>Son olarak asıl numunenin konsantrasyonunu g/L cinsine çevirebilmek için </a:t>
            </a:r>
            <a:r>
              <a:rPr lang="tr-TR" sz="5100" dirty="0" err="1">
                <a:latin typeface="Times New Roman"/>
                <a:cs typeface="Times New Roman"/>
              </a:rPr>
              <a:t>molaritesi</a:t>
            </a:r>
            <a:r>
              <a:rPr lang="tr-TR" sz="5100" dirty="0">
                <a:latin typeface="Times New Roman"/>
                <a:cs typeface="Times New Roman"/>
              </a:rPr>
              <a:t> molekül ağırlığıyla çarpılır:</a:t>
            </a:r>
          </a:p>
          <a:p>
            <a:pPr marL="0" indent="0">
              <a:buNone/>
            </a:pPr>
            <a:r>
              <a:rPr lang="tr-TR" sz="5100" dirty="0">
                <a:latin typeface="Times New Roman"/>
                <a:cs typeface="Times New Roman"/>
              </a:rPr>
              <a:t>C(</a:t>
            </a:r>
            <a:r>
              <a:rPr lang="tr-TR" sz="5100" dirty="0" err="1">
                <a:latin typeface="Times New Roman"/>
                <a:cs typeface="Times New Roman"/>
              </a:rPr>
              <a:t>g⁄L</a:t>
            </a:r>
            <a:r>
              <a:rPr lang="tr-TR" sz="5100" dirty="0">
                <a:latin typeface="Times New Roman"/>
                <a:cs typeface="Times New Roman"/>
              </a:rPr>
              <a:t>) = </a:t>
            </a:r>
            <a:r>
              <a:rPr lang="tr-TR" sz="5100" dirty="0" err="1">
                <a:latin typeface="Times New Roman"/>
                <a:cs typeface="Times New Roman"/>
              </a:rPr>
              <a:t>Mnumune</a:t>
            </a:r>
            <a:r>
              <a:rPr lang="tr-TR" sz="5100" dirty="0">
                <a:latin typeface="Times New Roman"/>
                <a:cs typeface="Times New Roman"/>
              </a:rPr>
              <a:t> x 98</a:t>
            </a:r>
          </a:p>
          <a:p>
            <a:pPr marL="0" indent="0">
              <a:buNone/>
            </a:pPr>
            <a:endParaRPr lang="tr-TR" sz="5100" dirty="0" smtClean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9170" y="6913344"/>
            <a:ext cx="10285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 smtClean="0">
                <a:latin typeface="Times New Roman"/>
                <a:cs typeface="Times New Roman"/>
              </a:rPr>
              <a:t>Kaynakça</a:t>
            </a:r>
            <a:r>
              <a:rPr lang="en-US" sz="1200" b="1" dirty="0" smtClean="0">
                <a:latin typeface="Times New Roman"/>
                <a:cs typeface="Times New Roman"/>
              </a:rPr>
              <a:t>:</a:t>
            </a:r>
          </a:p>
          <a:p>
            <a:r>
              <a:rPr lang="en-US" sz="1200" dirty="0" err="1" smtClean="0">
                <a:latin typeface="Times New Roman"/>
                <a:cs typeface="Times New Roman"/>
              </a:rPr>
              <a:t>Analitik</a:t>
            </a:r>
            <a:r>
              <a:rPr lang="en-US" sz="1200" dirty="0" smtClean="0">
                <a:latin typeface="Times New Roman"/>
                <a:cs typeface="Times New Roman"/>
              </a:rPr>
              <a:t> </a:t>
            </a:r>
            <a:r>
              <a:rPr lang="en-US" sz="1200" dirty="0" err="1" smtClean="0">
                <a:latin typeface="Times New Roman"/>
                <a:cs typeface="Times New Roman"/>
              </a:rPr>
              <a:t>Kimya</a:t>
            </a:r>
            <a:r>
              <a:rPr lang="en-US" sz="1200" dirty="0" smtClean="0">
                <a:latin typeface="Times New Roman"/>
                <a:cs typeface="Times New Roman"/>
              </a:rPr>
              <a:t> </a:t>
            </a:r>
            <a:r>
              <a:rPr lang="en-US" sz="1200" dirty="0" err="1" smtClean="0">
                <a:latin typeface="Times New Roman"/>
                <a:cs typeface="Times New Roman"/>
              </a:rPr>
              <a:t>Pratikleri-Kantitatif</a:t>
            </a:r>
            <a:r>
              <a:rPr lang="en-US" sz="1200" dirty="0" smtClean="0">
                <a:latin typeface="Times New Roman"/>
                <a:cs typeface="Times New Roman"/>
              </a:rPr>
              <a:t> </a:t>
            </a:r>
            <a:r>
              <a:rPr lang="en-US" sz="1200" dirty="0" err="1" smtClean="0">
                <a:latin typeface="Times New Roman"/>
                <a:cs typeface="Times New Roman"/>
              </a:rPr>
              <a:t>Analiz</a:t>
            </a:r>
            <a:r>
              <a:rPr lang="en-US" sz="1200" dirty="0" smtClean="0">
                <a:latin typeface="Times New Roman"/>
                <a:cs typeface="Times New Roman"/>
              </a:rPr>
              <a:t>(Ed. </a:t>
            </a:r>
            <a:r>
              <a:rPr lang="en-US" sz="1200" dirty="0" err="1" smtClean="0">
                <a:latin typeface="Times New Roman"/>
                <a:cs typeface="Times New Roman"/>
              </a:rPr>
              <a:t>Feyyaz</a:t>
            </a:r>
            <a:r>
              <a:rPr lang="en-US" sz="1200" dirty="0" smtClean="0">
                <a:latin typeface="Times New Roman"/>
                <a:cs typeface="Times New Roman"/>
              </a:rPr>
              <a:t> ONUR), A.Ü. </a:t>
            </a:r>
            <a:r>
              <a:rPr lang="en-US" sz="1200" dirty="0" err="1" smtClean="0">
                <a:latin typeface="Times New Roman"/>
                <a:cs typeface="Times New Roman"/>
              </a:rPr>
              <a:t>Eczacılık</a:t>
            </a:r>
            <a:r>
              <a:rPr lang="en-US" sz="1200" dirty="0" smtClean="0">
                <a:latin typeface="Times New Roman"/>
                <a:cs typeface="Times New Roman"/>
              </a:rPr>
              <a:t> </a:t>
            </a:r>
            <a:r>
              <a:rPr lang="en-US" sz="1200" dirty="0" err="1" smtClean="0">
                <a:latin typeface="Times New Roman"/>
                <a:cs typeface="Times New Roman"/>
              </a:rPr>
              <a:t>Fakültesi</a:t>
            </a:r>
            <a:r>
              <a:rPr lang="en-US" sz="1200" dirty="0" smtClean="0">
                <a:latin typeface="Times New Roman"/>
                <a:cs typeface="Times New Roman"/>
              </a:rPr>
              <a:t> </a:t>
            </a:r>
            <a:r>
              <a:rPr lang="en-US" sz="1200" dirty="0" err="1" smtClean="0">
                <a:latin typeface="Times New Roman"/>
                <a:cs typeface="Times New Roman"/>
              </a:rPr>
              <a:t>Yayınları</a:t>
            </a:r>
            <a:r>
              <a:rPr lang="en-US" sz="1200" dirty="0" smtClean="0">
                <a:latin typeface="Times New Roman"/>
                <a:cs typeface="Times New Roman"/>
              </a:rPr>
              <a:t> No. 111, 2014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9471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/>
              <a:t>Toplam</a:t>
            </a:r>
            <a:r>
              <a:rPr lang="en-US" b="1" dirty="0"/>
              <a:t> </a:t>
            </a:r>
            <a:r>
              <a:rPr lang="en-US" b="1" dirty="0" err="1"/>
              <a:t>asitliğin</a:t>
            </a:r>
            <a:r>
              <a:rPr lang="en-US" b="1" dirty="0"/>
              <a:t> (1. </a:t>
            </a:r>
            <a:r>
              <a:rPr lang="en-US" b="1" dirty="0" err="1"/>
              <a:t>ve</a:t>
            </a:r>
            <a:r>
              <a:rPr lang="en-US" b="1" dirty="0"/>
              <a:t> 2. </a:t>
            </a:r>
            <a:r>
              <a:rPr lang="en-US" b="1" dirty="0" err="1"/>
              <a:t>asitliğin</a:t>
            </a:r>
            <a:r>
              <a:rPr lang="en-US" b="1" dirty="0"/>
              <a:t>) </a:t>
            </a:r>
            <a:r>
              <a:rPr lang="en-US" b="1" dirty="0" err="1"/>
              <a:t>tayini</a:t>
            </a:r>
            <a:r>
              <a:rPr lang="en-US" b="1" dirty="0"/>
              <a:t>: </a:t>
            </a:r>
          </a:p>
          <a:p>
            <a:r>
              <a:rPr lang="tr-TR" dirty="0" err="1"/>
              <a:t>Balonjoje</a:t>
            </a:r>
            <a:r>
              <a:rPr lang="tr-TR" dirty="0"/>
              <a:t> içerisindeki numune distile su ile 100 mL’ye tamamlanır. İçerisinden 25 mL’lik kısmı erlene aktarılır. </a:t>
            </a:r>
          </a:p>
          <a:p>
            <a:r>
              <a:rPr lang="tr-TR" dirty="0"/>
              <a:t>2 damla fenolftalein indikatörü damlatılarak ayarlı NaOH ile kalıcı pembe renk elde edilinceye kadar titre edilir. </a:t>
            </a:r>
          </a:p>
          <a:p>
            <a:r>
              <a:rPr lang="tr-TR" dirty="0"/>
              <a:t>Öncelikle titrasyon sırasında harcanan </a:t>
            </a:r>
            <a:r>
              <a:rPr lang="tr-TR" dirty="0" err="1"/>
              <a:t>NaOH’in</a:t>
            </a:r>
            <a:r>
              <a:rPr lang="tr-TR" dirty="0"/>
              <a:t> mol sayısı aşağıdaki eşitlikten hesaplanabilir.</a:t>
            </a:r>
          </a:p>
          <a:p>
            <a:pPr marL="0" indent="0">
              <a:buNone/>
            </a:pPr>
            <a:r>
              <a:rPr lang="tr-TR" dirty="0" smtClean="0"/>
              <a:t>		</a:t>
            </a:r>
            <a:r>
              <a:rPr lang="tr-TR" dirty="0" err="1" smtClean="0"/>
              <a:t>nNaOH</a:t>
            </a:r>
            <a:r>
              <a:rPr lang="tr-TR" dirty="0" smtClean="0"/>
              <a:t>  </a:t>
            </a:r>
            <a:r>
              <a:rPr lang="tr-TR" dirty="0"/>
              <a:t>=  </a:t>
            </a:r>
            <a:r>
              <a:rPr lang="tr-TR" dirty="0" err="1"/>
              <a:t>MNaOH</a:t>
            </a:r>
            <a:r>
              <a:rPr lang="tr-TR" dirty="0"/>
              <a:t> x </a:t>
            </a:r>
            <a:r>
              <a:rPr lang="tr-TR" dirty="0" err="1"/>
              <a:t>VNaOH</a:t>
            </a:r>
            <a:endParaRPr lang="tr-TR" dirty="0"/>
          </a:p>
          <a:p>
            <a:endParaRPr lang="tr-TR" dirty="0"/>
          </a:p>
          <a:p>
            <a:r>
              <a:rPr lang="tr-TR" dirty="0"/>
              <a:t>Reaksiyon denklemine göre:</a:t>
            </a:r>
          </a:p>
          <a:p>
            <a:pPr marL="0" indent="0">
              <a:buNone/>
            </a:pPr>
            <a:r>
              <a:rPr lang="tr-TR" dirty="0" smtClean="0"/>
              <a:t>	2 </a:t>
            </a:r>
            <a:r>
              <a:rPr lang="tr-TR" dirty="0"/>
              <a:t>mol NaOH ile		1 mol H3PO4 ile reaksiyona girerse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n </a:t>
            </a:r>
            <a:r>
              <a:rPr lang="tr-TR" dirty="0"/>
              <a:t>NaOH ile			n H3PO4 mol H3PO4 ile reaksiyona girer.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7693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Bu orantıdan n H3PO4 (seyreltilmiş numunedeki H3PO4’in mol sayısı) hesaplanır ve n H3PO4’den hareketle seyreltilmiş numunenin </a:t>
            </a:r>
            <a:r>
              <a:rPr lang="tr-TR" dirty="0" err="1"/>
              <a:t>molaritesi</a:t>
            </a:r>
            <a:r>
              <a:rPr lang="tr-TR" dirty="0"/>
              <a:t> hesaplanır:</a:t>
            </a:r>
          </a:p>
          <a:p>
            <a:pPr marL="0" indent="0">
              <a:buNone/>
            </a:pPr>
            <a:r>
              <a:rPr lang="tr-TR" dirty="0" smtClean="0"/>
              <a:t>	M </a:t>
            </a:r>
            <a:r>
              <a:rPr lang="tr-TR" dirty="0"/>
              <a:t>H3PO4 =n H3PO4/V H3PO4</a:t>
            </a:r>
          </a:p>
          <a:p>
            <a:r>
              <a:rPr lang="tr-TR" dirty="0"/>
              <a:t>Ardından seyreltilmiş numunenin </a:t>
            </a:r>
            <a:r>
              <a:rPr lang="tr-TR" dirty="0" err="1"/>
              <a:t>molaritesi</a:t>
            </a:r>
            <a:r>
              <a:rPr lang="tr-TR" dirty="0"/>
              <a:t> seyreltme faktörü ile çarpılarak asıl numunenin </a:t>
            </a:r>
            <a:r>
              <a:rPr lang="tr-TR" dirty="0" err="1"/>
              <a:t>molaritesi</a:t>
            </a:r>
            <a:r>
              <a:rPr lang="tr-TR" dirty="0"/>
              <a:t> (</a:t>
            </a:r>
            <a:r>
              <a:rPr lang="tr-TR" dirty="0" err="1"/>
              <a:t>Mnumune</a:t>
            </a:r>
            <a:r>
              <a:rPr lang="tr-TR" dirty="0"/>
              <a:t>) hesaplanabilir.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Mnumune</a:t>
            </a:r>
            <a:r>
              <a:rPr lang="tr-TR" dirty="0"/>
              <a:t>= M H3PO4 x SF</a:t>
            </a:r>
          </a:p>
          <a:p>
            <a:r>
              <a:rPr lang="tr-TR" dirty="0"/>
              <a:t>Son olarak asıl numunenin konsantrasyonunu g/L cinsine çevirebilmek için </a:t>
            </a:r>
            <a:r>
              <a:rPr lang="tr-TR" dirty="0" err="1"/>
              <a:t>molaritesi</a:t>
            </a:r>
            <a:r>
              <a:rPr lang="tr-TR" dirty="0"/>
              <a:t> molekül ağırlığıyla çarpılır:</a:t>
            </a:r>
          </a:p>
          <a:p>
            <a:pPr marL="0" indent="0">
              <a:buNone/>
            </a:pPr>
            <a:r>
              <a:rPr lang="tr-TR" dirty="0" smtClean="0"/>
              <a:t>	C(</a:t>
            </a:r>
            <a:r>
              <a:rPr lang="tr-TR" dirty="0" err="1" smtClean="0"/>
              <a:t>g</a:t>
            </a:r>
            <a:r>
              <a:rPr lang="tr-TR" dirty="0" err="1"/>
              <a:t>⁄L</a:t>
            </a:r>
            <a:r>
              <a:rPr lang="tr-TR" dirty="0"/>
              <a:t>)=</a:t>
            </a:r>
            <a:r>
              <a:rPr lang="tr-TR" dirty="0" err="1"/>
              <a:t>Mnumune</a:t>
            </a:r>
            <a:r>
              <a:rPr lang="tr-TR" dirty="0"/>
              <a:t> x 98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1947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4" id="{64DBD848-1D7F-4F91-9E18-118574148C75}" vid="{B6435B35-8D22-4FFA-8ABF-A25BBC5C72A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analitik kimya sunum şablonu</Template>
  <TotalTime>527</TotalTime>
  <Words>330</Words>
  <Application>Microsoft Office PowerPoint</Application>
  <PresentationFormat>Özel</PresentationFormat>
  <Paragraphs>59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Teması</vt:lpstr>
      <vt:lpstr>Fosforik Asit Tayini</vt:lpstr>
      <vt:lpstr>Fosforik Asit</vt:lpstr>
      <vt:lpstr>Reaksiyon Denklemi</vt:lpstr>
      <vt:lpstr>PowerPoint Sunusu</vt:lpstr>
      <vt:lpstr>Hesaplamalar: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Ceren Ertekin</dc:creator>
  <cp:lastModifiedBy>Windows Kullanıcısı</cp:lastModifiedBy>
  <cp:revision>36</cp:revision>
  <dcterms:created xsi:type="dcterms:W3CDTF">2017-06-28T08:52:39Z</dcterms:created>
  <dcterms:modified xsi:type="dcterms:W3CDTF">2017-12-12T10:16:11Z</dcterms:modified>
</cp:coreProperties>
</file>