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7C78D-778D-407E-B50F-6D5B1872246E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D54DF-4488-4E55-B151-B61E0050F4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50110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7C78D-778D-407E-B50F-6D5B1872246E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D54DF-4488-4E55-B151-B61E0050F4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4152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7C78D-778D-407E-B50F-6D5B1872246E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D54DF-4488-4E55-B151-B61E0050F4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5168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7C78D-778D-407E-B50F-6D5B1872246E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D54DF-4488-4E55-B151-B61E0050F4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4187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7C78D-778D-407E-B50F-6D5B1872246E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D54DF-4488-4E55-B151-B61E0050F4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72039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7C78D-778D-407E-B50F-6D5B1872246E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D54DF-4488-4E55-B151-B61E0050F4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71276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7C78D-778D-407E-B50F-6D5B1872246E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D54DF-4488-4E55-B151-B61E0050F4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25626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7C78D-778D-407E-B50F-6D5B1872246E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D54DF-4488-4E55-B151-B61E0050F4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0295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7C78D-778D-407E-B50F-6D5B1872246E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D54DF-4488-4E55-B151-B61E0050F4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53150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7C78D-778D-407E-B50F-6D5B1872246E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D54DF-4488-4E55-B151-B61E0050F4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32969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7C78D-778D-407E-B50F-6D5B1872246E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D54DF-4488-4E55-B151-B61E0050F4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580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77C78D-778D-407E-B50F-6D5B1872246E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DD54DF-4488-4E55-B151-B61E0050F4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4578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.png"/><Relationship Id="rId5" Type="http://schemas.openxmlformats.org/officeDocument/2006/relationships/oleObject" Target="../embeddings/oleObject3.bin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5.png"/><Relationship Id="rId5" Type="http://schemas.openxmlformats.org/officeDocument/2006/relationships/oleObject" Target="../embeddings/oleObject5.bin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4.png"/><Relationship Id="rId5" Type="http://schemas.openxmlformats.org/officeDocument/2006/relationships/oleObject" Target="../embeddings/oleObject6.bin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tr-TR" altLang="en-US" sz="3600" smtClean="0">
                <a:solidFill>
                  <a:srgbClr val="FF0000"/>
                </a:solidFill>
              </a:rPr>
              <a:t>Özofagusun diğer motilite bozuklukları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r>
              <a:rPr lang="tr-TR" altLang="en-US" smtClean="0"/>
              <a:t>Diffüz özofagus spazmı (DES)</a:t>
            </a:r>
          </a:p>
          <a:p>
            <a:pPr eaLnBrk="1" hangingPunct="1"/>
            <a:r>
              <a:rPr lang="tr-TR" altLang="en-US" smtClean="0"/>
              <a:t>Nutcracker özofagus</a:t>
            </a:r>
          </a:p>
          <a:p>
            <a:pPr eaLnBrk="1" hangingPunct="1"/>
            <a:r>
              <a:rPr lang="tr-TR" altLang="en-US" smtClean="0"/>
              <a:t>Hipertansif AÖS</a:t>
            </a:r>
          </a:p>
          <a:p>
            <a:pPr eaLnBrk="1" hangingPunct="1"/>
            <a:r>
              <a:rPr lang="tr-TR" altLang="en-US" smtClean="0"/>
              <a:t>Non-spesifik motor bozukluklar</a:t>
            </a:r>
          </a:p>
          <a:p>
            <a:pPr eaLnBrk="1" hangingPunct="1"/>
            <a:r>
              <a:rPr lang="tr-TR" altLang="en-US" smtClean="0"/>
              <a:t>Etyo: ?</a:t>
            </a:r>
          </a:p>
          <a:p>
            <a:pPr eaLnBrk="1" hangingPunct="1"/>
            <a:r>
              <a:rPr lang="tr-TR" altLang="en-US" smtClean="0"/>
              <a:t>Kolinerjik uyarılar motilite bozukluklarına yol açar</a:t>
            </a:r>
          </a:p>
        </p:txBody>
      </p:sp>
    </p:spTree>
    <p:extLst>
      <p:ext uri="{BB962C8B-B14F-4D97-AF65-F5344CB8AC3E}">
        <p14:creationId xmlns:p14="http://schemas.microsoft.com/office/powerpoint/2010/main" val="4321801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10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57200" y="404813"/>
            <a:ext cx="4762500" cy="6192837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altLang="en-US" sz="2400" smtClean="0">
                <a:solidFill>
                  <a:srgbClr val="FF0000"/>
                </a:solidFill>
              </a:rPr>
              <a:t>DES</a:t>
            </a:r>
          </a:p>
          <a:p>
            <a:pPr lvl="1" eaLnBrk="1" hangingPunct="1">
              <a:lnSpc>
                <a:spcPct val="80000"/>
              </a:lnSpc>
            </a:pPr>
            <a:r>
              <a:rPr lang="tr-TR" altLang="en-US" sz="2000" smtClean="0"/>
              <a:t>Disfaji+göğüs ağrısı</a:t>
            </a:r>
          </a:p>
          <a:p>
            <a:pPr lvl="1" eaLnBrk="1" hangingPunct="1">
              <a:lnSpc>
                <a:spcPct val="80000"/>
              </a:lnSpc>
            </a:pPr>
            <a:r>
              <a:rPr lang="tr-TR" altLang="en-US" sz="2000" smtClean="0"/>
              <a:t>Yanma (%20)</a:t>
            </a:r>
          </a:p>
          <a:p>
            <a:pPr lvl="1" eaLnBrk="1" hangingPunct="1">
              <a:lnSpc>
                <a:spcPct val="80000"/>
              </a:lnSpc>
            </a:pPr>
            <a:r>
              <a:rPr lang="tr-TR" altLang="en-US" sz="2000" smtClean="0"/>
              <a:t>Disfaji:aralıklı, bazı yiyeceklerle provoke</a:t>
            </a:r>
          </a:p>
          <a:p>
            <a:pPr lvl="1" eaLnBrk="1" hangingPunct="1">
              <a:lnSpc>
                <a:spcPct val="80000"/>
              </a:lnSpc>
            </a:pPr>
            <a:r>
              <a:rPr lang="tr-TR" altLang="en-US" sz="2000" smtClean="0"/>
              <a:t>Göğüs ağrısı: anjina</a:t>
            </a:r>
          </a:p>
          <a:p>
            <a:pPr lvl="2" eaLnBrk="1" hangingPunct="1">
              <a:lnSpc>
                <a:spcPct val="80000"/>
              </a:lnSpc>
            </a:pPr>
            <a:r>
              <a:rPr lang="tr-TR" altLang="en-US" sz="1800" smtClean="0"/>
              <a:t>Uzamış longitudinal adale kontr</a:t>
            </a:r>
          </a:p>
          <a:p>
            <a:pPr lvl="1" eaLnBrk="1" hangingPunct="1">
              <a:lnSpc>
                <a:spcPct val="80000"/>
              </a:lnSpc>
            </a:pPr>
            <a:r>
              <a:rPr lang="tr-TR" altLang="en-US" sz="2000" smtClean="0"/>
              <a:t>Simultane distal özofageal kontraksiyonlar (&gt;%30), üç pikli dalgalar</a:t>
            </a:r>
          </a:p>
          <a:p>
            <a:pPr eaLnBrk="1" hangingPunct="1">
              <a:lnSpc>
                <a:spcPct val="80000"/>
              </a:lnSpc>
            </a:pPr>
            <a:r>
              <a:rPr lang="tr-TR" altLang="en-US" sz="2400" smtClean="0">
                <a:solidFill>
                  <a:srgbClr val="FF0000"/>
                </a:solidFill>
              </a:rPr>
              <a:t>Nutcracker özofagus</a:t>
            </a:r>
          </a:p>
          <a:p>
            <a:pPr lvl="1" eaLnBrk="1" hangingPunct="1">
              <a:lnSpc>
                <a:spcPct val="80000"/>
              </a:lnSpc>
            </a:pPr>
            <a:r>
              <a:rPr lang="tr-TR" altLang="en-US" sz="2000" smtClean="0"/>
              <a:t>Disfaji ve göğüs ağrısı</a:t>
            </a:r>
          </a:p>
          <a:p>
            <a:pPr lvl="1" eaLnBrk="1" hangingPunct="1">
              <a:lnSpc>
                <a:spcPct val="80000"/>
              </a:lnSpc>
            </a:pPr>
            <a:r>
              <a:rPr lang="tr-TR" altLang="en-US" sz="2000" smtClean="0"/>
              <a:t>Distalde yüksek amplitudlu peristaltik kontraksiyonlar (&gt;180 mmHg)</a:t>
            </a:r>
          </a:p>
          <a:p>
            <a:pPr eaLnBrk="1" hangingPunct="1">
              <a:lnSpc>
                <a:spcPct val="80000"/>
              </a:lnSpc>
            </a:pPr>
            <a:r>
              <a:rPr lang="tr-TR" altLang="en-US" sz="2400" smtClean="0">
                <a:solidFill>
                  <a:srgbClr val="FF0000"/>
                </a:solidFill>
              </a:rPr>
              <a:t>Hipertansif AÖS</a:t>
            </a:r>
          </a:p>
          <a:p>
            <a:pPr lvl="1" eaLnBrk="1" hangingPunct="1">
              <a:lnSpc>
                <a:spcPct val="80000"/>
              </a:lnSpc>
            </a:pPr>
            <a:r>
              <a:rPr lang="tr-TR" altLang="en-US" sz="2000" smtClean="0"/>
              <a:t>AÖS istirihat basıncı &gt; 45 mmHg</a:t>
            </a:r>
          </a:p>
          <a:p>
            <a:pPr eaLnBrk="1" hangingPunct="1">
              <a:lnSpc>
                <a:spcPct val="80000"/>
              </a:lnSpc>
            </a:pPr>
            <a:r>
              <a:rPr lang="tr-TR" altLang="en-US" sz="2400" smtClean="0"/>
              <a:t>Etyo: NO sentezinde defekt ?</a:t>
            </a:r>
          </a:p>
          <a:p>
            <a:pPr eaLnBrk="1" hangingPunct="1">
              <a:lnSpc>
                <a:spcPct val="80000"/>
              </a:lnSpc>
            </a:pPr>
            <a:r>
              <a:rPr lang="tr-TR" altLang="en-US" sz="2400" smtClean="0"/>
              <a:t>Tedavi: </a:t>
            </a:r>
            <a:r>
              <a:rPr lang="tr-TR" altLang="en-US" sz="2000" smtClean="0"/>
              <a:t>Diyet, ilaç, dilatasyon, miyotomi</a:t>
            </a:r>
          </a:p>
          <a:p>
            <a:pPr eaLnBrk="1" hangingPunct="1">
              <a:lnSpc>
                <a:spcPct val="80000"/>
              </a:lnSpc>
            </a:pPr>
            <a:endParaRPr lang="tr-TR" altLang="en-US" sz="2400" smtClean="0"/>
          </a:p>
        </p:txBody>
      </p:sp>
      <p:graphicFrame>
        <p:nvGraphicFramePr>
          <p:cNvPr id="28675" name="Object 6"/>
          <p:cNvGraphicFramePr>
            <a:graphicFrameLocks noChangeAspect="1"/>
          </p:cNvGraphicFramePr>
          <p:nvPr>
            <p:ph sz="half" idx="4294967295"/>
          </p:nvPr>
        </p:nvGraphicFramePr>
        <p:xfrm>
          <a:off x="5219700" y="404813"/>
          <a:ext cx="2806700" cy="6119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r:id="rId3" imgW="2266667" imgH="5695238" progId="Paint.Picture">
                  <p:embed/>
                </p:oleObj>
              </mc:Choice>
              <mc:Fallback>
                <p:oleObj r:id="rId3" imgW="2266667" imgH="5695238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19700" y="404813"/>
                        <a:ext cx="2806700" cy="6119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059356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5638800" cy="1143000"/>
          </a:xfrm>
        </p:spPr>
        <p:txBody>
          <a:bodyPr/>
          <a:lstStyle/>
          <a:p>
            <a:pPr eaLnBrk="1" hangingPunct="1"/>
            <a:r>
              <a:rPr lang="tr-TR" altLang="en-US" smtClean="0">
                <a:solidFill>
                  <a:srgbClr val="FF0000"/>
                </a:solidFill>
              </a:rPr>
              <a:t>Özofagus Halkaları</a:t>
            </a:r>
          </a:p>
        </p:txBody>
      </p:sp>
      <p:sp>
        <p:nvSpPr>
          <p:cNvPr id="29699" name="Rectangle 5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en-US" sz="2800" smtClean="0"/>
              <a:t>A halkası </a:t>
            </a:r>
            <a:r>
              <a:rPr lang="tr-TR" altLang="en-US" sz="2400" smtClean="0"/>
              <a:t>(proksimalde)</a:t>
            </a:r>
          </a:p>
          <a:p>
            <a:pPr lvl="1" eaLnBrk="1" hangingPunct="1">
              <a:lnSpc>
                <a:spcPct val="90000"/>
              </a:lnSpc>
            </a:pPr>
            <a:r>
              <a:rPr lang="tr-TR" altLang="en-US" sz="2000" smtClean="0"/>
              <a:t>Hipertrofik kas demeti</a:t>
            </a:r>
          </a:p>
          <a:p>
            <a:pPr lvl="1" eaLnBrk="1" hangingPunct="1">
              <a:lnSpc>
                <a:spcPct val="90000"/>
              </a:lnSpc>
            </a:pPr>
            <a:r>
              <a:rPr lang="tr-TR" altLang="en-US" sz="2000" smtClean="0"/>
              <a:t>Her 2 tarafı da yassı hücreli epitel ile kaplıdır</a:t>
            </a:r>
          </a:p>
          <a:p>
            <a:pPr lvl="1" eaLnBrk="1" hangingPunct="1">
              <a:lnSpc>
                <a:spcPct val="90000"/>
              </a:lnSpc>
            </a:pPr>
            <a:r>
              <a:rPr lang="tr-TR" altLang="en-US" sz="2000" smtClean="0"/>
              <a:t>Asemptomatiktir</a:t>
            </a:r>
          </a:p>
          <a:p>
            <a:pPr eaLnBrk="1" hangingPunct="1">
              <a:lnSpc>
                <a:spcPct val="90000"/>
              </a:lnSpc>
            </a:pPr>
            <a:r>
              <a:rPr lang="tr-TR" altLang="en-US" sz="2400" smtClean="0"/>
              <a:t>B halkası (Schatzki)</a:t>
            </a:r>
          </a:p>
          <a:p>
            <a:pPr lvl="1" eaLnBrk="1" hangingPunct="1">
              <a:lnSpc>
                <a:spcPct val="90000"/>
              </a:lnSpc>
            </a:pPr>
            <a:r>
              <a:rPr lang="tr-TR" altLang="en-US" sz="2000" smtClean="0"/>
              <a:t>%10-15, çoğu </a:t>
            </a:r>
            <a:r>
              <a:rPr lang="tr-TR" altLang="en-US" sz="1800" smtClean="0"/>
              <a:t>asemptomatik</a:t>
            </a:r>
          </a:p>
          <a:p>
            <a:pPr lvl="1" eaLnBrk="1" hangingPunct="1">
              <a:lnSpc>
                <a:spcPct val="90000"/>
              </a:lnSpc>
            </a:pPr>
            <a:r>
              <a:rPr lang="tr-TR" altLang="en-US" sz="1800" smtClean="0"/>
              <a:t>Hiatal herni ile birlikte</a:t>
            </a:r>
          </a:p>
          <a:p>
            <a:pPr lvl="1" eaLnBrk="1" hangingPunct="1">
              <a:lnSpc>
                <a:spcPct val="90000"/>
              </a:lnSpc>
            </a:pPr>
            <a:r>
              <a:rPr lang="tr-TR" altLang="en-US" sz="1800" smtClean="0"/>
              <a:t>Mucosa ve submukoza içerir</a:t>
            </a:r>
          </a:p>
          <a:p>
            <a:pPr lvl="1" eaLnBrk="1" hangingPunct="1">
              <a:lnSpc>
                <a:spcPct val="90000"/>
              </a:lnSpc>
            </a:pPr>
            <a:r>
              <a:rPr lang="tr-TR" altLang="en-US" sz="1800" smtClean="0"/>
              <a:t>Üstünde yassı hücreli altında kolumnar epitel vardır</a:t>
            </a:r>
          </a:p>
          <a:p>
            <a:pPr lvl="1" eaLnBrk="1" hangingPunct="1">
              <a:lnSpc>
                <a:spcPct val="90000"/>
              </a:lnSpc>
            </a:pPr>
            <a:r>
              <a:rPr lang="tr-TR" altLang="en-US" sz="1800" smtClean="0"/>
              <a:t>Lümen &lt; 13 mm, aralıklı disfaji</a:t>
            </a:r>
          </a:p>
          <a:p>
            <a:pPr lvl="1" eaLnBrk="1" hangingPunct="1">
              <a:lnSpc>
                <a:spcPct val="90000"/>
              </a:lnSpc>
            </a:pPr>
            <a:r>
              <a:rPr lang="tr-TR" altLang="en-US" sz="1800" smtClean="0"/>
              <a:t>Tedavi: dilatasyon</a:t>
            </a:r>
          </a:p>
        </p:txBody>
      </p:sp>
      <p:graphicFrame>
        <p:nvGraphicFramePr>
          <p:cNvPr id="29700" name="Object 6"/>
          <p:cNvGraphicFramePr>
            <a:graphicFrameLocks noChangeAspect="1"/>
          </p:cNvGraphicFramePr>
          <p:nvPr>
            <p:ph sz="half" idx="4294967295"/>
          </p:nvPr>
        </p:nvGraphicFramePr>
        <p:xfrm>
          <a:off x="5892800" y="304800"/>
          <a:ext cx="3043238" cy="3657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r:id="rId3" imgW="3715269" imgH="4323810" progId="Paint.Picture">
                  <p:embed/>
                </p:oleObj>
              </mc:Choice>
              <mc:Fallback>
                <p:oleObj r:id="rId3" imgW="3715269" imgH="4323810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92800" y="304800"/>
                        <a:ext cx="3043238" cy="3657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01" name="Rectangle 9"/>
          <p:cNvSpPr>
            <a:spLocks noChangeArrowheads="1"/>
          </p:cNvSpPr>
          <p:nvPr/>
        </p:nvSpPr>
        <p:spPr bwMode="auto">
          <a:xfrm>
            <a:off x="3262313" y="21764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29702" name="Object 8"/>
          <p:cNvGraphicFramePr>
            <a:graphicFrameLocks noChangeAspect="1"/>
          </p:cNvGraphicFramePr>
          <p:nvPr/>
        </p:nvGraphicFramePr>
        <p:xfrm>
          <a:off x="4572000" y="3733800"/>
          <a:ext cx="3048000" cy="2916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r:id="rId5" imgW="2619048" imgH="2505425" progId="Paint.Picture">
                  <p:embed/>
                </p:oleObj>
              </mc:Choice>
              <mc:Fallback>
                <p:oleObj r:id="rId5" imgW="2619048" imgH="2505425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3733800"/>
                        <a:ext cx="3048000" cy="2916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667428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9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5105400" cy="850900"/>
          </a:xfrm>
        </p:spPr>
        <p:txBody>
          <a:bodyPr/>
          <a:lstStyle/>
          <a:p>
            <a:pPr eaLnBrk="1" hangingPunct="1"/>
            <a:r>
              <a:rPr lang="tr-TR" altLang="en-US" smtClean="0">
                <a:solidFill>
                  <a:srgbClr val="FF0000"/>
                </a:solidFill>
              </a:rPr>
              <a:t>WEB</a:t>
            </a:r>
          </a:p>
        </p:txBody>
      </p:sp>
      <p:sp>
        <p:nvSpPr>
          <p:cNvPr id="30723" name="Rectangle 10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57200" y="1557338"/>
            <a:ext cx="4038600" cy="4568825"/>
          </a:xfrm>
        </p:spPr>
        <p:txBody>
          <a:bodyPr/>
          <a:lstStyle/>
          <a:p>
            <a:pPr eaLnBrk="1" hangingPunct="1"/>
            <a:r>
              <a:rPr lang="tr-TR" altLang="en-US" sz="2400" smtClean="0"/>
              <a:t>Konjenital-edinsel, </a:t>
            </a:r>
          </a:p>
          <a:p>
            <a:pPr eaLnBrk="1" hangingPunct="1"/>
            <a:r>
              <a:rPr lang="tr-TR" altLang="en-US" sz="2400" smtClean="0"/>
              <a:t>yassı epitel ile kaplı membran</a:t>
            </a:r>
          </a:p>
          <a:p>
            <a:pPr eaLnBrk="1" hangingPunct="1"/>
            <a:r>
              <a:rPr lang="tr-TR" altLang="en-US" sz="2400" smtClean="0"/>
              <a:t>Üst-orta özofagusda </a:t>
            </a:r>
          </a:p>
          <a:p>
            <a:pPr eaLnBrk="1" hangingPunct="1"/>
            <a:r>
              <a:rPr lang="tr-TR" altLang="en-US" sz="2400" smtClean="0"/>
              <a:t>Plummer-Vinson</a:t>
            </a:r>
          </a:p>
          <a:p>
            <a:pPr lvl="1" eaLnBrk="1" hangingPunct="1"/>
            <a:r>
              <a:rPr lang="tr-TR" altLang="en-US" sz="2000" smtClean="0"/>
              <a:t>Paterson-Kelly</a:t>
            </a:r>
          </a:p>
          <a:p>
            <a:pPr lvl="1" eaLnBrk="1" hangingPunct="1"/>
            <a:r>
              <a:rPr lang="tr-TR" altLang="tr-TR" sz="2000" smtClean="0">
                <a:solidFill>
                  <a:srgbClr val="FF0000"/>
                </a:solidFill>
              </a:rPr>
              <a:t>Demir eks/anemisi </a:t>
            </a:r>
            <a:r>
              <a:rPr lang="tr-TR" altLang="en-US" sz="2000" smtClean="0"/>
              <a:t>+ web, kaşık tırnak, glossit</a:t>
            </a:r>
          </a:p>
          <a:p>
            <a:pPr lvl="1" eaLnBrk="1" hangingPunct="1"/>
            <a:r>
              <a:rPr lang="tr-TR" altLang="en-US" sz="2000" smtClean="0"/>
              <a:t>Prekanseröz</a:t>
            </a:r>
          </a:p>
          <a:p>
            <a:pPr eaLnBrk="1" hangingPunct="1"/>
            <a:r>
              <a:rPr lang="tr-TR" altLang="en-US" sz="2400" smtClean="0"/>
              <a:t>Tedavi: dilatasyon, demir</a:t>
            </a:r>
          </a:p>
          <a:p>
            <a:pPr lvl="1" eaLnBrk="1" hangingPunct="1"/>
            <a:endParaRPr lang="tr-TR" altLang="en-US" sz="2000" smtClean="0"/>
          </a:p>
        </p:txBody>
      </p:sp>
      <p:graphicFrame>
        <p:nvGraphicFramePr>
          <p:cNvPr id="30724" name="Object 13"/>
          <p:cNvGraphicFramePr>
            <a:graphicFrameLocks noChangeAspect="1"/>
          </p:cNvGraphicFramePr>
          <p:nvPr>
            <p:ph type="body" sz="half" idx="4294967295"/>
          </p:nvPr>
        </p:nvGraphicFramePr>
        <p:xfrm>
          <a:off x="4876800" y="0"/>
          <a:ext cx="4038600" cy="4086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" r:id="rId3" imgW="6125430" imgH="5761905" progId="Paint.Picture">
                  <p:embed/>
                </p:oleObj>
              </mc:Choice>
              <mc:Fallback>
                <p:oleObj r:id="rId3" imgW="6125430" imgH="5761905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6800" y="0"/>
                        <a:ext cx="4038600" cy="4086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25" name="Object 15"/>
          <p:cNvGraphicFramePr>
            <a:graphicFrameLocks noChangeAspect="1"/>
          </p:cNvGraphicFramePr>
          <p:nvPr/>
        </p:nvGraphicFramePr>
        <p:xfrm>
          <a:off x="5364163" y="4221163"/>
          <a:ext cx="3390900" cy="226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" r:id="rId5" imgW="6857143" imgH="4571429" progId="Paint.Picture">
                  <p:embed/>
                </p:oleObj>
              </mc:Choice>
              <mc:Fallback>
                <p:oleObj r:id="rId5" imgW="6857143" imgH="4571429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64163" y="4221163"/>
                        <a:ext cx="3390900" cy="226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993706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en-US" sz="2800" smtClean="0"/>
              <a:t>Zenker divertikülü</a:t>
            </a:r>
          </a:p>
          <a:p>
            <a:pPr eaLnBrk="1" hangingPunct="1">
              <a:lnSpc>
                <a:spcPct val="90000"/>
              </a:lnSpc>
            </a:pPr>
            <a:r>
              <a:rPr lang="tr-TR" altLang="en-US" sz="2800" smtClean="0"/>
              <a:t>Epidermolizis büllosa</a:t>
            </a:r>
          </a:p>
          <a:p>
            <a:pPr eaLnBrk="1" hangingPunct="1">
              <a:lnSpc>
                <a:spcPct val="90000"/>
              </a:lnSpc>
            </a:pPr>
            <a:r>
              <a:rPr lang="tr-TR" altLang="en-US" sz="2800" smtClean="0"/>
              <a:t>Pemphigus vulgaris</a:t>
            </a:r>
          </a:p>
          <a:p>
            <a:pPr eaLnBrk="1" hangingPunct="1">
              <a:lnSpc>
                <a:spcPct val="90000"/>
              </a:lnSpc>
            </a:pPr>
            <a:r>
              <a:rPr lang="tr-TR" altLang="en-US" sz="2800" smtClean="0"/>
              <a:t>Psoriasis</a:t>
            </a:r>
          </a:p>
          <a:p>
            <a:pPr eaLnBrk="1" hangingPunct="1">
              <a:lnSpc>
                <a:spcPct val="90000"/>
              </a:lnSpc>
            </a:pPr>
            <a:r>
              <a:rPr lang="tr-TR" altLang="en-US" sz="2800" smtClean="0"/>
              <a:t>Heterotopik mide mukozası</a:t>
            </a:r>
          </a:p>
          <a:p>
            <a:pPr eaLnBrk="1" hangingPunct="1">
              <a:lnSpc>
                <a:spcPct val="90000"/>
              </a:lnSpc>
            </a:pPr>
            <a:r>
              <a:rPr lang="tr-TR" altLang="en-US" sz="2800" smtClean="0"/>
              <a:t>GVHD</a:t>
            </a:r>
          </a:p>
          <a:p>
            <a:pPr eaLnBrk="1" hangingPunct="1">
              <a:lnSpc>
                <a:spcPct val="90000"/>
              </a:lnSpc>
            </a:pPr>
            <a:r>
              <a:rPr lang="tr-TR" altLang="en-US" sz="2800" smtClean="0"/>
              <a:t>Radyasyon  tedavisi sonucu</a:t>
            </a:r>
          </a:p>
          <a:p>
            <a:pPr eaLnBrk="1" hangingPunct="1">
              <a:lnSpc>
                <a:spcPct val="90000"/>
              </a:lnSpc>
            </a:pPr>
            <a:r>
              <a:rPr lang="tr-TR" altLang="en-US" sz="2800" smtClean="0"/>
              <a:t>Laringeal karsinoma</a:t>
            </a:r>
          </a:p>
          <a:p>
            <a:pPr eaLnBrk="1" hangingPunct="1">
              <a:lnSpc>
                <a:spcPct val="90000"/>
              </a:lnSpc>
            </a:pPr>
            <a:r>
              <a:rPr lang="tr-TR" altLang="en-US" sz="2800" smtClean="0"/>
              <a:t>Özofagusun duplikasyon kisti</a:t>
            </a:r>
          </a:p>
        </p:txBody>
      </p:sp>
    </p:spTree>
    <p:extLst>
      <p:ext uri="{BB962C8B-B14F-4D97-AF65-F5344CB8AC3E}">
        <p14:creationId xmlns:p14="http://schemas.microsoft.com/office/powerpoint/2010/main" val="31098797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r>
              <a:rPr lang="tr-TR" altLang="en-US" smtClean="0"/>
              <a:t>Tedavi</a:t>
            </a:r>
          </a:p>
          <a:p>
            <a:pPr lvl="1" eaLnBrk="1" hangingPunct="1"/>
            <a:r>
              <a:rPr lang="tr-TR" altLang="en-US" smtClean="0"/>
              <a:t>Endoskopik biyopsi</a:t>
            </a:r>
          </a:p>
          <a:p>
            <a:pPr lvl="1" eaLnBrk="1" hangingPunct="1"/>
            <a:r>
              <a:rPr lang="tr-TR" altLang="en-US" smtClean="0"/>
              <a:t>Buji ile dilatasyon</a:t>
            </a:r>
          </a:p>
          <a:p>
            <a:pPr lvl="1" eaLnBrk="1" hangingPunct="1"/>
            <a:r>
              <a:rPr lang="tr-TR" altLang="en-US" smtClean="0"/>
              <a:t>Balon dilatasyonuı</a:t>
            </a:r>
          </a:p>
          <a:p>
            <a:pPr lvl="1" eaLnBrk="1" hangingPunct="1"/>
            <a:r>
              <a:rPr lang="tr-TR" altLang="en-US" smtClean="0"/>
              <a:t>Laser ablasyonu</a:t>
            </a:r>
          </a:p>
          <a:p>
            <a:pPr lvl="1" eaLnBrk="1" hangingPunct="1"/>
            <a:r>
              <a:rPr lang="tr-TR" altLang="en-US" smtClean="0"/>
              <a:t>Cerrahi tedavi</a:t>
            </a:r>
          </a:p>
        </p:txBody>
      </p:sp>
    </p:spTree>
    <p:extLst>
      <p:ext uri="{BB962C8B-B14F-4D97-AF65-F5344CB8AC3E}">
        <p14:creationId xmlns:p14="http://schemas.microsoft.com/office/powerpoint/2010/main" val="15421470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286000"/>
            <a:ext cx="4191000" cy="418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"/>
            <a:ext cx="2486025" cy="460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3796" name="Object 4"/>
          <p:cNvGraphicFramePr>
            <a:graphicFrameLocks noChangeAspect="1"/>
          </p:cNvGraphicFramePr>
          <p:nvPr/>
        </p:nvGraphicFramePr>
        <p:xfrm>
          <a:off x="2209800" y="0"/>
          <a:ext cx="4038600" cy="4086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" r:id="rId5" imgW="6125430" imgH="5761905" progId="Paint.Picture">
                  <p:embed/>
                </p:oleObj>
              </mc:Choice>
              <mc:Fallback>
                <p:oleObj r:id="rId5" imgW="6125430" imgH="5761905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0"/>
                        <a:ext cx="4038600" cy="4086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290929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922337"/>
          </a:xfrm>
        </p:spPr>
        <p:txBody>
          <a:bodyPr/>
          <a:lstStyle/>
          <a:p>
            <a:pPr eaLnBrk="1" hangingPunct="1"/>
            <a:r>
              <a:rPr lang="tr-TR" altLang="en-US" smtClean="0"/>
              <a:t>Divertiküller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68313" y="1412875"/>
            <a:ext cx="8229600" cy="4895850"/>
          </a:xfrm>
        </p:spPr>
        <p:txBody>
          <a:bodyPr/>
          <a:lstStyle/>
          <a:p>
            <a:pPr eaLnBrk="1" hangingPunct="1"/>
            <a:r>
              <a:rPr lang="tr-TR" altLang="en-US" smtClean="0"/>
              <a:t>Zenker divertikülü (faringoözofageal, hipofaringeal div)</a:t>
            </a:r>
          </a:p>
          <a:p>
            <a:pPr lvl="1" eaLnBrk="1" hangingPunct="1"/>
            <a:r>
              <a:rPr lang="tr-TR" altLang="en-US" smtClean="0"/>
              <a:t>Krikofaringeus ve faringeal konstriktör kas lifleri arasındaki zayıf alan</a:t>
            </a:r>
          </a:p>
          <a:p>
            <a:pPr lvl="1" eaLnBrk="1" hangingPunct="1"/>
            <a:r>
              <a:rPr lang="tr-TR" altLang="en-US" sz="2400" smtClean="0"/>
              <a:t>Killian yarığı</a:t>
            </a:r>
          </a:p>
          <a:p>
            <a:pPr lvl="1" eaLnBrk="1" hangingPunct="1"/>
            <a:r>
              <a:rPr lang="tr-TR" altLang="en-US" sz="2400" smtClean="0"/>
              <a:t>Posterior yerleşimli</a:t>
            </a:r>
          </a:p>
          <a:p>
            <a:pPr lvl="1" eaLnBrk="1" hangingPunct="1"/>
            <a:r>
              <a:rPr lang="tr-TR" altLang="en-US" sz="2400" smtClean="0"/>
              <a:t>Mukozal</a:t>
            </a:r>
          </a:p>
          <a:p>
            <a:pPr eaLnBrk="1" hangingPunct="1"/>
            <a:r>
              <a:rPr lang="tr-TR" altLang="en-US" sz="2800" smtClean="0"/>
              <a:t>Midözofageal divertikül</a:t>
            </a:r>
          </a:p>
          <a:p>
            <a:pPr eaLnBrk="1" hangingPunct="1"/>
            <a:r>
              <a:rPr lang="tr-TR" altLang="en-US" sz="2800" smtClean="0"/>
              <a:t>Epifrenik divertikül</a:t>
            </a:r>
          </a:p>
          <a:p>
            <a:pPr eaLnBrk="1" hangingPunct="1"/>
            <a:r>
              <a:rPr lang="tr-TR" altLang="en-US" sz="2800" smtClean="0"/>
              <a:t>İntramural pseudodivertikülozis</a:t>
            </a:r>
          </a:p>
        </p:txBody>
      </p:sp>
    </p:spTree>
    <p:extLst>
      <p:ext uri="{BB962C8B-B14F-4D97-AF65-F5344CB8AC3E}">
        <p14:creationId xmlns:p14="http://schemas.microsoft.com/office/powerpoint/2010/main" val="1359298929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236</Words>
  <Application>Microsoft Office PowerPoint</Application>
  <PresentationFormat>Ekran Gösterisi (4:3)</PresentationFormat>
  <Paragraphs>66</Paragraphs>
  <Slides>8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Katıştırılmış OLE Hizmet Programları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0" baseType="lpstr">
      <vt:lpstr>Ofis Teması</vt:lpstr>
      <vt:lpstr>Bitmap Image</vt:lpstr>
      <vt:lpstr>Özofagusun diğer motilite bozuklukları</vt:lpstr>
      <vt:lpstr>PowerPoint Sunusu</vt:lpstr>
      <vt:lpstr>Özofagus Halkaları</vt:lpstr>
      <vt:lpstr>WEB</vt:lpstr>
      <vt:lpstr>PowerPoint Sunusu</vt:lpstr>
      <vt:lpstr>PowerPoint Sunusu</vt:lpstr>
      <vt:lpstr>PowerPoint Sunusu</vt:lpstr>
      <vt:lpstr>Divertiküller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Özofagusun diğer motilite bozuklukları</dc:title>
  <dc:creator>pc17</dc:creator>
  <cp:lastModifiedBy>pc17</cp:lastModifiedBy>
  <cp:revision>1</cp:revision>
  <dcterms:created xsi:type="dcterms:W3CDTF">2017-10-12T13:39:52Z</dcterms:created>
  <dcterms:modified xsi:type="dcterms:W3CDTF">2017-10-12T13:40:18Z</dcterms:modified>
</cp:coreProperties>
</file>