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60" r:id="rId5"/>
    <p:sldId id="259" r:id="rId6"/>
    <p:sldId id="261" r:id="rId7"/>
    <p:sldId id="262" r:id="rId8"/>
    <p:sldId id="284" r:id="rId9"/>
    <p:sldId id="285" r:id="rId10"/>
    <p:sldId id="263" r:id="rId11"/>
    <p:sldId id="264" r:id="rId12"/>
    <p:sldId id="265" r:id="rId13"/>
    <p:sldId id="266" r:id="rId14"/>
    <p:sldId id="286" r:id="rId15"/>
    <p:sldId id="287" r:id="rId16"/>
    <p:sldId id="267" r:id="rId17"/>
    <p:sldId id="268" r:id="rId18"/>
    <p:sldId id="269" r:id="rId19"/>
    <p:sldId id="291" r:id="rId20"/>
    <p:sldId id="270" r:id="rId21"/>
    <p:sldId id="288" r:id="rId22"/>
    <p:sldId id="290" r:id="rId23"/>
    <p:sldId id="271" r:id="rId24"/>
    <p:sldId id="272" r:id="rId25"/>
    <p:sldId id="273" r:id="rId26"/>
    <p:sldId id="274" r:id="rId27"/>
    <p:sldId id="275" r:id="rId28"/>
    <p:sldId id="276" r:id="rId29"/>
    <p:sldId id="277" r:id="rId30"/>
    <p:sldId id="278" r:id="rId31"/>
    <p:sldId id="289" r:id="rId32"/>
    <p:sldId id="280" r:id="rId33"/>
    <p:sldId id="281" r:id="rId34"/>
    <p:sldId id="282" r:id="rId35"/>
    <p:sldId id="283" r:id="rId3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9" name="8 Alt Başlık"/>
          <p:cNvSpPr>
            <a:spLocks noGrp="1"/>
          </p:cNvSpPr>
          <p:nvPr>
            <p:ph type="subTitle" idx="1"/>
          </p:nvPr>
        </p:nvSpPr>
        <p:spPr>
          <a:xfrm>
            <a:off x="457200" y="3699804"/>
            <a:ext cx="8305800" cy="1143000"/>
          </a:xfrm>
        </p:spPr>
        <p:txBody>
          <a:bodyPr>
            <a:noAutofit/>
          </a:bodyPr>
          <a:lstStyle>
            <a:lvl1pPr marL="0" indent="0" algn="ctr">
              <a:buNone/>
              <a:defRPr sz="2200" spc="10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Başlık"/>
          <p:cNvSpPr>
            <a:spLocks noGrp="1"/>
          </p:cNvSpPr>
          <p:nvPr>
            <p:ph type="ctrTitle"/>
          </p:nvPr>
        </p:nvSpPr>
        <p:spPr>
          <a:xfrm>
            <a:off x="457200" y="1433732"/>
            <a:ext cx="8305800" cy="1981200"/>
          </a:xfrm>
          <a:ln w="6350" cap="rnd">
            <a:noFill/>
          </a:ln>
        </p:spPr>
        <p:txBody>
          <a:bodyPr anchor="b" anchorCtr="0">
            <a:noAutofit/>
          </a:bodyPr>
          <a:lstStyle>
            <a:lvl1pPr algn="ctr">
              <a:defRPr lang="en-US" sz="4800" b="0" dirty="0">
                <a:ln w="3200">
                  <a:solidFill>
                    <a:schemeClr val="bg2">
                      <a:shade val="75000"/>
                      <a:alpha val="25000"/>
                    </a:schemeClr>
                  </a:solidFill>
                  <a:prstDash val="solid"/>
                  <a:round/>
                </a:ln>
                <a:solidFill>
                  <a:srgbClr val="F9F9F9"/>
                </a:solidFill>
                <a:effectLst>
                  <a:innerShdw blurRad="50800" dist="25400" dir="13500000">
                    <a:srgbClr val="000000">
                      <a:alpha val="70000"/>
                    </a:srgbClr>
                  </a:innerShdw>
                </a:effectLst>
              </a:defRPr>
            </a:lvl1pPr>
          </a:lstStyle>
          <a:p>
            <a:r>
              <a:rPr kumimoji="0" lang="tr-TR" smtClean="0"/>
              <a:t>Asıl başlık stili için tıklatın</a:t>
            </a:r>
            <a:endParaRPr kumimoji="0" lang="en-US"/>
          </a:p>
        </p:txBody>
      </p:sp>
      <p:cxnSp>
        <p:nvCxnSpPr>
          <p:cNvPr id="8" name="7 Düz Bağlayıcı"/>
          <p:cNvCxnSpPr/>
          <p:nvPr/>
        </p:nvCxnSpPr>
        <p:spPr>
          <a:xfrm>
            <a:off x="1463626"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3" name="12 Düz Bağlayıcı"/>
          <p:cNvCxnSpPr/>
          <p:nvPr/>
        </p:nvCxnSpPr>
        <p:spPr>
          <a:xfrm>
            <a:off x="4708574" y="3550126"/>
            <a:ext cx="2971800" cy="1588"/>
          </a:xfrm>
          <a:prstGeom prst="line">
            <a:avLst/>
          </a:prstGeom>
          <a:ln w="9525" cap="flat" cmpd="sng" algn="ctr">
            <a:solidFill>
              <a:schemeClr val="bg2">
                <a:tint val="20000"/>
              </a:schemeClr>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
        <p:nvSpPr>
          <p:cNvPr id="14" name="13 Oval"/>
          <p:cNvSpPr/>
          <p:nvPr/>
        </p:nvSpPr>
        <p:spPr>
          <a:xfrm>
            <a:off x="4540348" y="3526302"/>
            <a:ext cx="45720" cy="45720"/>
          </a:xfrm>
          <a:prstGeom prst="ellipse">
            <a:avLst/>
          </a:prstGeom>
          <a:effectLst>
            <a:outerShdw blurRad="31750" dir="2700000" algn="tl" rotWithShape="0">
              <a:srgbClr val="000000">
                <a:alpha val="55000"/>
              </a:srgbClr>
            </a:outerShdw>
          </a:effectLst>
        </p:spPr>
        <p:style>
          <a:lnRef idx="2">
            <a:schemeClr val="accent2"/>
          </a:lnRef>
          <a:fillRef idx="1">
            <a:schemeClr val="accent2"/>
          </a:fillRef>
          <a:effectRef idx="0">
            <a:schemeClr val="accent2"/>
          </a:effectRef>
          <a:fontRef idx="minor">
            <a:schemeClr val="lt1"/>
          </a:fontRef>
        </p:style>
        <p:txBody>
          <a:bodyPr rtlCol="0" anchor="ctr"/>
          <a:lstStyle/>
          <a:p>
            <a:pPr algn="ctr" eaLnBrk="1" latinLnBrk="0" hangingPunct="1"/>
            <a:endParaRPr kumimoji="0" lang="en-US"/>
          </a:p>
        </p:txBody>
      </p:sp>
      <p:sp>
        <p:nvSpPr>
          <p:cNvPr id="15" name="14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16" name="15 Slayt Numarası Yer Tutucusu"/>
          <p:cNvSpPr>
            <a:spLocks noGrp="1"/>
          </p:cNvSpPr>
          <p:nvPr>
            <p:ph type="sldNum" sz="quarter" idx="11"/>
          </p:nvPr>
        </p:nvSpPr>
        <p:spPr/>
        <p:txBody>
          <a:bodyPr/>
          <a:lstStyle/>
          <a:p>
            <a:fld id="{3D3B6014-0D56-420B-AA1F-526B7F6C93CB}" type="slidenum">
              <a:rPr lang="en-GB" smtClean="0"/>
              <a:pPr/>
              <a:t>‹#›</a:t>
            </a:fld>
            <a:endParaRPr lang="en-GB"/>
          </a:p>
        </p:txBody>
      </p:sp>
      <p:sp>
        <p:nvSpPr>
          <p:cNvPr id="17" name="16 Altbilgi Yer Tutucusu"/>
          <p:cNvSpPr>
            <a:spLocks noGrp="1"/>
          </p:cNvSpPr>
          <p:nvPr>
            <p:ph type="ftr" sz="quarter" idx="12"/>
          </p:nvPr>
        </p:nvSpPr>
        <p:spPr/>
        <p:txBody>
          <a:bodyPr/>
          <a:lstStyle/>
          <a:p>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9" name="8 İçerik Yer Tutucusu"/>
          <p:cNvSpPr>
            <a:spLocks noGrp="1"/>
          </p:cNvSpPr>
          <p:nvPr>
            <p:ph idx="1"/>
          </p:nvPr>
        </p:nvSpPr>
        <p:spPr>
          <a:xfrm>
            <a:off x="457200" y="1524000"/>
            <a:ext cx="8229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4" name="13 Veri Yer Tutucusu"/>
          <p:cNvSpPr>
            <a:spLocks noGrp="1"/>
          </p:cNvSpPr>
          <p:nvPr>
            <p:ph type="dt" sz="half" idx="14"/>
          </p:nvPr>
        </p:nvSpPr>
        <p:spPr/>
        <p:txBody>
          <a:bodyPr/>
          <a:lstStyle/>
          <a:p>
            <a:fld id="{412B93E8-83BC-4C47-8693-85881081FF9B}" type="datetimeFigureOut">
              <a:rPr lang="en-GB" smtClean="0"/>
              <a:pPr/>
              <a:t>20/05/2018</a:t>
            </a:fld>
            <a:endParaRPr lang="en-GB"/>
          </a:p>
        </p:txBody>
      </p:sp>
      <p:sp>
        <p:nvSpPr>
          <p:cNvPr id="15" name="14 Slayt Numarası Yer Tutucusu"/>
          <p:cNvSpPr>
            <a:spLocks noGrp="1"/>
          </p:cNvSpPr>
          <p:nvPr>
            <p:ph type="sldNum" sz="quarter" idx="15"/>
          </p:nvPr>
        </p:nvSpPr>
        <p:spPr/>
        <p:txBody>
          <a:bodyPr/>
          <a:lstStyle>
            <a:lvl1pPr algn="ctr">
              <a:defRPr/>
            </a:lvl1pPr>
          </a:lstStyle>
          <a:p>
            <a:fld id="{3D3B6014-0D56-420B-AA1F-526B7F6C93CB}" type="slidenum">
              <a:rPr lang="en-GB" smtClean="0"/>
              <a:pPr/>
              <a:t>‹#›</a:t>
            </a:fld>
            <a:endParaRPr lang="en-GB"/>
          </a:p>
        </p:txBody>
      </p:sp>
      <p:sp>
        <p:nvSpPr>
          <p:cNvPr id="16" name="15 Altbilgi Yer Tutucusu"/>
          <p:cNvSpPr>
            <a:spLocks noGrp="1"/>
          </p:cNvSpPr>
          <p:nvPr>
            <p:ph type="ftr" sz="quarter" idx="16"/>
          </p:nvPr>
        </p:nvSpPr>
        <p:spPr/>
        <p:txBody>
          <a:bodyPr/>
          <a:lstStyle/>
          <a:p>
            <a:endParaRPr lang="en-GB"/>
          </a:p>
        </p:txBody>
      </p:sp>
      <p:sp>
        <p:nvSpPr>
          <p:cNvPr id="17" name="16 Başlık"/>
          <p:cNvSpPr>
            <a:spLocks noGrp="1"/>
          </p:cNvSpPr>
          <p:nvPr>
            <p:ph type="title"/>
          </p:nvPr>
        </p:nvSpPr>
        <p:spPr/>
        <p:txBody>
          <a:bodyPr rtlCol="0" anchor="b" anchorCtr="0"/>
          <a:lstStyle/>
          <a:p>
            <a:r>
              <a:rPr kumimoji="0" lang="tr-TR" smtClean="0"/>
              <a:t>Asıl başlık stili için tıklatın</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4" name="3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5" name="4 Altbilgi Yer Tutucusu"/>
          <p:cNvSpPr>
            <a:spLocks noGrp="1"/>
          </p:cNvSpPr>
          <p:nvPr>
            <p:ph type="ftr" sz="quarter" idx="11"/>
          </p:nvPr>
        </p:nvSpPr>
        <p:spPr/>
        <p:txBody>
          <a:bodyPr/>
          <a:lstStyle/>
          <a:p>
            <a:endParaRPr lang="en-GB"/>
          </a:p>
        </p:txBody>
      </p:sp>
      <p:sp>
        <p:nvSpPr>
          <p:cNvPr id="6" name="5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
        <p:nvSpPr>
          <p:cNvPr id="2" name="1 Başlık"/>
          <p:cNvSpPr>
            <a:spLocks noGrp="1"/>
          </p:cNvSpPr>
          <p:nvPr>
            <p:ph type="title"/>
          </p:nvPr>
        </p:nvSpPr>
        <p:spPr>
          <a:xfrm>
            <a:off x="685800" y="3505200"/>
            <a:ext cx="7924800" cy="1371600"/>
          </a:xfrm>
        </p:spPr>
        <p:txBody>
          <a:bodyPr>
            <a:noAutofit/>
          </a:bodyPr>
          <a:lstStyle>
            <a:lvl1pPr algn="l" rtl="0">
              <a:spcBef>
                <a:spcPct val="0"/>
              </a:spcBef>
              <a:buNone/>
              <a:defRPr lang="en-US" sz="4800" b="0" dirty="0">
                <a:ln w="3200">
                  <a:solidFill>
                    <a:schemeClr val="bg2">
                      <a:shade val="25000"/>
                      <a:alpha val="25000"/>
                    </a:schemeClr>
                  </a:solidFill>
                  <a:prstDash val="solid"/>
                  <a:round/>
                </a:ln>
                <a:solidFill>
                  <a:srgbClr val="F9F9F9"/>
                </a:solidFill>
                <a:effectLst>
                  <a:innerShdw blurRad="38100" dist="25400" dir="13500000">
                    <a:prstClr val="black">
                      <a:alpha val="70000"/>
                    </a:prstClr>
                  </a:innerShdw>
                </a:effectLst>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685800" y="4958864"/>
            <a:ext cx="7924800" cy="984736"/>
          </a:xfrm>
        </p:spPr>
        <p:txBody>
          <a:bodyPr anchor="t"/>
          <a:lstStyle>
            <a:lvl1pPr marL="0" indent="0">
              <a:buNone/>
              <a:defRPr sz="2000" spc="10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cxnSp>
        <p:nvCxnSpPr>
          <p:cNvPr id="7" name="6 Düz Bağlayıcı"/>
          <p:cNvCxnSpPr/>
          <p:nvPr/>
        </p:nvCxnSpPr>
        <p:spPr>
          <a:xfrm>
            <a:off x="685800" y="4916992"/>
            <a:ext cx="7924800" cy="4301"/>
          </a:xfrm>
          <a:prstGeom prst="line">
            <a:avLst/>
          </a:prstGeom>
          <a:noFill/>
          <a:ln w="9525" cap="flat" cmpd="sng" algn="ctr">
            <a:solidFill>
              <a:srgbClr val="E9E9E8"/>
            </a:solidFill>
            <a:prstDash val="solid"/>
          </a:ln>
          <a:effectLst>
            <a:outerShdw blurRad="31750"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4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6" name="5 Altbilgi Yer Tutucusu"/>
          <p:cNvSpPr>
            <a:spLocks noGrp="1"/>
          </p:cNvSpPr>
          <p:nvPr>
            <p:ph type="ftr" sz="quarter" idx="11"/>
          </p:nvPr>
        </p:nvSpPr>
        <p:spPr/>
        <p:txBody>
          <a:bodyPr/>
          <a:lstStyle/>
          <a:p>
            <a:endParaRPr lang="en-GB"/>
          </a:p>
        </p:txBody>
      </p:sp>
      <p:sp>
        <p:nvSpPr>
          <p:cNvPr id="7" name="6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11" name="10 İçerik Yer Tutucusu"/>
          <p:cNvSpPr>
            <a:spLocks noGrp="1"/>
          </p:cNvSpPr>
          <p:nvPr>
            <p:ph sz="half" idx="1"/>
          </p:nvPr>
        </p:nvSpPr>
        <p:spPr>
          <a:xfrm>
            <a:off x="457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2"/>
          </p:nvPr>
        </p:nvSpPr>
        <p:spPr>
          <a:xfrm>
            <a:off x="4648200" y="1524000"/>
            <a:ext cx="4059936"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9" name="8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
        <p:nvSpPr>
          <p:cNvPr id="8" name="7 Altbilgi Yer Tutucusu"/>
          <p:cNvSpPr>
            <a:spLocks noGrp="1"/>
          </p:cNvSpPr>
          <p:nvPr>
            <p:ph type="ftr" sz="quarter" idx="11"/>
          </p:nvPr>
        </p:nvSpPr>
        <p:spPr/>
        <p:txBody>
          <a:bodyPr/>
          <a:lstStyle/>
          <a:p>
            <a:endParaRPr lang="en-GB"/>
          </a:p>
        </p:txBody>
      </p:sp>
      <p:sp>
        <p:nvSpPr>
          <p:cNvPr id="7" name="6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3" name="2 Metin Yer Tutucusu"/>
          <p:cNvSpPr>
            <a:spLocks noGrp="1"/>
          </p:cNvSpPr>
          <p:nvPr>
            <p:ph type="body" idx="1"/>
          </p:nvPr>
        </p:nvSpPr>
        <p:spPr>
          <a:xfrm>
            <a:off x="457200" y="1399593"/>
            <a:ext cx="4040188" cy="762000"/>
          </a:xfrm>
          <a:noFill/>
          <a:ln w="25400" cap="rnd" cmpd="sng" algn="ctr">
            <a:noFill/>
            <a:prstDash val="solid"/>
          </a:ln>
          <a:effectLst>
            <a:softEdge rad="63500"/>
          </a:effectLst>
          <a:sp3d prstMaterial="fla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32" name="31 İçerik Yer Tutucusu"/>
          <p:cNvSpPr>
            <a:spLocks noGrp="1"/>
          </p:cNvSpPr>
          <p:nvPr>
            <p:ph sz="half" idx="2"/>
          </p:nvPr>
        </p:nvSpPr>
        <p:spPr>
          <a:xfrm>
            <a:off x="457200"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4" name="33 İçerik Yer Tutucusu"/>
          <p:cNvSpPr>
            <a:spLocks noGrp="1"/>
          </p:cNvSpPr>
          <p:nvPr>
            <p:ph sz="quarter" idx="4"/>
          </p:nvPr>
        </p:nvSpPr>
        <p:spPr>
          <a:xfrm>
            <a:off x="4649788" y="2201896"/>
            <a:ext cx="4038600" cy="391363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 name="1 Başlık"/>
          <p:cNvSpPr>
            <a:spLocks noGrp="1"/>
          </p:cNvSpPr>
          <p:nvPr>
            <p:ph type="title"/>
          </p:nvPr>
        </p:nvSpPr>
        <p:spPr>
          <a:xfrm>
            <a:off x="457200" y="155448"/>
            <a:ext cx="8229600" cy="1143000"/>
          </a:xfrm>
        </p:spPr>
        <p:txBody>
          <a:bodyPr anchor="b" anchorCtr="0"/>
          <a:lstStyle>
            <a:lvl1pPr>
              <a:defRPr/>
            </a:lvl1pPr>
          </a:lstStyle>
          <a:p>
            <a:r>
              <a:rPr kumimoji="0" lang="tr-TR" smtClean="0"/>
              <a:t>Asıl başlık stili için tıklatın</a:t>
            </a:r>
            <a:endParaRPr kumimoji="0" lang="en-US"/>
          </a:p>
        </p:txBody>
      </p:sp>
      <p:sp>
        <p:nvSpPr>
          <p:cNvPr id="12" name="11 Metin Yer Tutucusu"/>
          <p:cNvSpPr>
            <a:spLocks noGrp="1"/>
          </p:cNvSpPr>
          <p:nvPr>
            <p:ph type="body" idx="3"/>
          </p:nvPr>
        </p:nvSpPr>
        <p:spPr>
          <a:xfrm>
            <a:off x="4648200" y="1399593"/>
            <a:ext cx="4040188" cy="762000"/>
          </a:xfrm>
          <a:noFill/>
          <a:ln w="25400" cap="rnd" cmpd="sng" algn="ctr">
            <a:noFill/>
            <a:prstDash val="solid"/>
          </a:ln>
          <a:effectLst>
            <a:softEdge rad="63500"/>
          </a:effectLst>
        </p:spPr>
        <p:style>
          <a:lnRef idx="3">
            <a:schemeClr val="lt1"/>
          </a:lnRef>
          <a:fillRef idx="1">
            <a:schemeClr val="accent5"/>
          </a:fillRef>
          <a:effectRef idx="1">
            <a:schemeClr val="accent5"/>
          </a:effectRef>
          <a:fontRef idx="minor">
            <a:schemeClr val="lt1"/>
          </a:fontRef>
        </p:style>
        <p:txBody>
          <a:bodyPr lIns="91440" tIns="45720" rIns="91440" bIns="45720" anchor="b">
            <a:noAutofit/>
          </a:bodyPr>
          <a:lstStyle>
            <a:lvl1pPr marL="0" indent="0" algn="l">
              <a:spcBef>
                <a:spcPts val="0"/>
              </a:spcBef>
              <a:buNone/>
              <a:defRPr sz="2600" b="1" baseline="0">
                <a:solidFill>
                  <a:schemeClr val="tx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cxnSp>
        <p:nvCxnSpPr>
          <p:cNvPr id="10" name="9 Düz Bağlayıcı"/>
          <p:cNvCxnSpPr/>
          <p:nvPr/>
        </p:nvCxnSpPr>
        <p:spPr>
          <a:xfrm>
            <a:off x="562945"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cxnSp>
        <p:nvCxnSpPr>
          <p:cNvPr id="17" name="16 Düz Bağlayıcı"/>
          <p:cNvCxnSpPr/>
          <p:nvPr/>
        </p:nvCxnSpPr>
        <p:spPr>
          <a:xfrm>
            <a:off x="4754880" y="2180219"/>
            <a:ext cx="3749040" cy="1588"/>
          </a:xfrm>
          <a:prstGeom prst="line">
            <a:avLst/>
          </a:prstGeom>
          <a:noFill/>
          <a:ln w="12700" cap="flat" cmpd="sng" algn="ctr">
            <a:solidFill>
              <a:schemeClr val="bg2">
                <a:tint val="20000"/>
              </a:schemeClr>
            </a:solidFill>
            <a:prstDash val="solid"/>
          </a:ln>
          <a:effectLst>
            <a:outerShdw blurRad="34925" dir="2700000" algn="tl" rotWithShape="0">
              <a:srgbClr val="000000">
                <a:alpha val="55000"/>
              </a:srgbClr>
            </a:outerShdw>
          </a:effectLst>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3" name="2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4" name="3 Altbilgi Yer Tutucusu"/>
          <p:cNvSpPr>
            <a:spLocks noGrp="1"/>
          </p:cNvSpPr>
          <p:nvPr>
            <p:ph type="ftr" sz="quarter" idx="11"/>
          </p:nvPr>
        </p:nvSpPr>
        <p:spPr/>
        <p:txBody>
          <a:bodyPr/>
          <a:lstStyle/>
          <a:p>
            <a:endParaRPr lang="en-GB"/>
          </a:p>
        </p:txBody>
      </p:sp>
      <p:sp>
        <p:nvSpPr>
          <p:cNvPr id="5" name="4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
        <p:nvSpPr>
          <p:cNvPr id="2" name="1 Başlık"/>
          <p:cNvSpPr>
            <a:spLocks noGrp="1"/>
          </p:cNvSpPr>
          <p:nvPr>
            <p:ph type="title"/>
          </p:nvPr>
        </p:nvSpPr>
        <p:spPr/>
        <p:txBody>
          <a:bodyPr/>
          <a:lstStyle/>
          <a:p>
            <a:r>
              <a:rPr kumimoji="0" lang="tr-TR" smtClean="0"/>
              <a:t>Asıl başlık stili için tıklatın</a:t>
            </a:r>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3" name="2 Altbilgi Yer Tutucusu"/>
          <p:cNvSpPr>
            <a:spLocks noGrp="1"/>
          </p:cNvSpPr>
          <p:nvPr>
            <p:ph type="ftr" sz="quarter" idx="11"/>
          </p:nvPr>
        </p:nvSpPr>
        <p:spPr/>
        <p:txBody>
          <a:bodyPr/>
          <a:lstStyle/>
          <a:p>
            <a:endParaRPr lang="en-GB"/>
          </a:p>
        </p:txBody>
      </p:sp>
      <p:sp>
        <p:nvSpPr>
          <p:cNvPr id="4" name="3 Slayt Numarası Yer Tutucusu"/>
          <p:cNvSpPr>
            <a:spLocks noGrp="1"/>
          </p:cNvSpPr>
          <p:nvPr>
            <p:ph type="sldNum" sz="quarter" idx="12"/>
          </p:nvPr>
        </p:nvSpPr>
        <p:spPr/>
        <p:txBody>
          <a:bodyPr/>
          <a:lstStyle/>
          <a:p>
            <a:fld id="{3D3B6014-0D56-420B-AA1F-526B7F6C93CB}"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29" name="28 İçerik Yer Tutucusu"/>
          <p:cNvSpPr>
            <a:spLocks noGrp="1"/>
          </p:cNvSpPr>
          <p:nvPr>
            <p:ph sz="quarter" idx="1"/>
          </p:nvPr>
        </p:nvSpPr>
        <p:spPr>
          <a:xfrm>
            <a:off x="457200" y="457200"/>
            <a:ext cx="6248400" cy="5715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3" name="2 Metin Yer Tutucusu"/>
          <p:cNvSpPr>
            <a:spLocks noGrp="1"/>
          </p:cNvSpPr>
          <p:nvPr>
            <p:ph type="body" idx="2"/>
          </p:nvPr>
        </p:nvSpPr>
        <p:spPr>
          <a:xfrm>
            <a:off x="6781800" y="1600200"/>
            <a:ext cx="1984248" cy="3733800"/>
          </a:xfrm>
        </p:spPr>
        <p:txBody>
          <a:bodyPr tIns="45720" bIns="45720" anchor="t" anchorCtr="0"/>
          <a:lstStyle>
            <a:lvl1pPr marL="0" indent="0">
              <a:lnSpc>
                <a:spcPct val="1250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31" name="30 Başlık"/>
          <p:cNvSpPr>
            <a:spLocks noGrp="1"/>
          </p:cNvSpPr>
          <p:nvPr>
            <p:ph type="title"/>
          </p:nvPr>
        </p:nvSpPr>
        <p:spPr>
          <a:xfrm>
            <a:off x="6781800" y="457200"/>
            <a:ext cx="19812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8" name="7 Veri Yer Tutucusu"/>
          <p:cNvSpPr>
            <a:spLocks noGrp="1"/>
          </p:cNvSpPr>
          <p:nvPr>
            <p:ph type="dt" sz="half" idx="14"/>
          </p:nvPr>
        </p:nvSpPr>
        <p:spPr/>
        <p:txBody>
          <a:bodyPr/>
          <a:lstStyle/>
          <a:p>
            <a:fld id="{412B93E8-83BC-4C47-8693-85881081FF9B}" type="datetimeFigureOut">
              <a:rPr lang="en-GB" smtClean="0"/>
              <a:pPr/>
              <a:t>20/05/2018</a:t>
            </a:fld>
            <a:endParaRPr lang="en-GB"/>
          </a:p>
        </p:txBody>
      </p:sp>
      <p:sp>
        <p:nvSpPr>
          <p:cNvPr id="9" name="8 Slayt Numarası Yer Tutucusu"/>
          <p:cNvSpPr>
            <a:spLocks noGrp="1"/>
          </p:cNvSpPr>
          <p:nvPr>
            <p:ph type="sldNum" sz="quarter" idx="15"/>
          </p:nvPr>
        </p:nvSpPr>
        <p:spPr/>
        <p:txBody>
          <a:bodyPr/>
          <a:lstStyle/>
          <a:p>
            <a:fld id="{3D3B6014-0D56-420B-AA1F-526B7F6C93CB}" type="slidenum">
              <a:rPr lang="en-GB" smtClean="0"/>
              <a:pPr/>
              <a:t>‹#›</a:t>
            </a:fld>
            <a:endParaRPr lang="en-GB"/>
          </a:p>
        </p:txBody>
      </p:sp>
      <p:sp>
        <p:nvSpPr>
          <p:cNvPr id="10" name="9 Altbilgi Yer Tutucusu"/>
          <p:cNvSpPr>
            <a:spLocks noGrp="1"/>
          </p:cNvSpPr>
          <p:nvPr>
            <p:ph type="ftr" sz="quarter" idx="16"/>
          </p:nvPr>
        </p:nvSpPr>
        <p:spPr/>
        <p:txBody>
          <a:bodyPr/>
          <a:lstStyle/>
          <a:p>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6629400" y="457200"/>
            <a:ext cx="2057400" cy="1066800"/>
          </a:xfrm>
        </p:spPr>
        <p:txBody>
          <a:bodyPr lIns="91440" tIns="91440" anchor="b" anchorCtr="0"/>
          <a:lstStyle>
            <a:lvl1pPr algn="l">
              <a:buNone/>
              <a:defRPr sz="1800" b="1" spc="-50" baseline="0">
                <a:ln w="3175">
                  <a:noFill/>
                </a:ln>
                <a:solidFill>
                  <a:schemeClr val="tx2"/>
                </a:solidFill>
                <a:effectLst/>
                <a:latin typeface="+mn-lt"/>
                <a:ea typeface="+mn-ea"/>
                <a:cs typeface="+mn-cs"/>
              </a:defRPr>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457200" y="457200"/>
            <a:ext cx="6019800" cy="5562600"/>
          </a:xfrm>
          <a:solidFill>
            <a:schemeClr val="tx2">
              <a:tint val="40000"/>
            </a:schemeClr>
          </a:solidFill>
          <a:effectLst>
            <a:outerShdw blurRad="88900" sx="103000" sy="103000" algn="ctr" rotWithShape="0">
              <a:prstClr val="black">
                <a:alpha val="32000"/>
              </a:prstClr>
            </a:outerShdw>
            <a:softEdge rad="127000"/>
          </a:effectLst>
        </p:spPr>
        <p:txBody>
          <a:bodyPr/>
          <a:lstStyle>
            <a:lvl1pPr marL="0" indent="0">
              <a:buNone/>
              <a:defRPr sz="3200">
                <a:solidFill>
                  <a:schemeClr val="bg1"/>
                </a:solidFill>
              </a:defRPr>
            </a:lvl1pPr>
          </a:lstStyle>
          <a:p>
            <a:r>
              <a:rPr kumimoji="0" lang="tr-TR" smtClean="0"/>
              <a:t>Resim eklemek için simgeyi tıklatın</a:t>
            </a:r>
            <a:endParaRPr kumimoji="0" lang="en-US"/>
          </a:p>
        </p:txBody>
      </p:sp>
      <p:sp>
        <p:nvSpPr>
          <p:cNvPr id="4" name="3 Metin Yer Tutucusu"/>
          <p:cNvSpPr>
            <a:spLocks noGrp="1"/>
          </p:cNvSpPr>
          <p:nvPr>
            <p:ph type="body" sz="half" idx="2"/>
          </p:nvPr>
        </p:nvSpPr>
        <p:spPr>
          <a:xfrm>
            <a:off x="6629400" y="1600200"/>
            <a:ext cx="2057400" cy="4419600"/>
          </a:xfrm>
        </p:spPr>
        <p:txBody>
          <a:bodyPr anchor="t" anchorCtr="0"/>
          <a:lstStyle>
            <a:lvl1pPr marL="0" indent="0">
              <a:lnSpc>
                <a:spcPct val="125000"/>
              </a:lnSpc>
              <a:spcAft>
                <a:spcPts val="1000"/>
              </a:spcAft>
              <a:buFontTx/>
              <a:buNone/>
              <a:defRPr sz="1600" b="0">
                <a:solidFill>
                  <a:schemeClr val="tx2"/>
                </a:solidFill>
              </a:defRPr>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8" name="7 Veri Yer Tutucusu"/>
          <p:cNvSpPr>
            <a:spLocks noGrp="1"/>
          </p:cNvSpPr>
          <p:nvPr>
            <p:ph type="dt" sz="half" idx="10"/>
          </p:nvPr>
        </p:nvSpPr>
        <p:spPr/>
        <p:txBody>
          <a:bodyPr/>
          <a:lstStyle/>
          <a:p>
            <a:fld id="{412B93E8-83BC-4C47-8693-85881081FF9B}" type="datetimeFigureOut">
              <a:rPr lang="en-GB" smtClean="0"/>
              <a:pPr/>
              <a:t>20/05/2018</a:t>
            </a:fld>
            <a:endParaRPr lang="en-GB"/>
          </a:p>
        </p:txBody>
      </p:sp>
      <p:sp>
        <p:nvSpPr>
          <p:cNvPr id="9" name="8 Slayt Numarası Yer Tutucusu"/>
          <p:cNvSpPr>
            <a:spLocks noGrp="1"/>
          </p:cNvSpPr>
          <p:nvPr>
            <p:ph type="sldNum" sz="quarter" idx="11"/>
          </p:nvPr>
        </p:nvSpPr>
        <p:spPr/>
        <p:txBody>
          <a:bodyPr/>
          <a:lstStyle/>
          <a:p>
            <a:fld id="{3D3B6014-0D56-420B-AA1F-526B7F6C93CB}" type="slidenum">
              <a:rPr lang="en-GB" smtClean="0"/>
              <a:pPr/>
              <a:t>‹#›</a:t>
            </a:fld>
            <a:endParaRPr lang="en-GB"/>
          </a:p>
        </p:txBody>
      </p:sp>
      <p:sp>
        <p:nvSpPr>
          <p:cNvPr id="10" name="9 Altbilgi Yer Tutucusu"/>
          <p:cNvSpPr>
            <a:spLocks noGrp="1"/>
          </p:cNvSpPr>
          <p:nvPr>
            <p:ph type="ftr" sz="quarter" idx="12"/>
          </p:nvPr>
        </p:nvSpPr>
        <p:spPr/>
        <p:txBody>
          <a:bodyPr/>
          <a:lstStyle/>
          <a:p>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8 Metin Yer Tutucusu"/>
          <p:cNvSpPr>
            <a:spLocks noGrp="1"/>
          </p:cNvSpPr>
          <p:nvPr>
            <p:ph type="body" idx="1"/>
          </p:nvPr>
        </p:nvSpPr>
        <p:spPr>
          <a:xfrm>
            <a:off x="457200" y="1447800"/>
            <a:ext cx="8229600" cy="4678363"/>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24" name="23 Veri Yer Tutucusu"/>
          <p:cNvSpPr>
            <a:spLocks noGrp="1"/>
          </p:cNvSpPr>
          <p:nvPr>
            <p:ph type="dt" sz="half" idx="2"/>
          </p:nvPr>
        </p:nvSpPr>
        <p:spPr>
          <a:xfrm>
            <a:off x="5791200" y="6203667"/>
            <a:ext cx="2590800" cy="384048"/>
          </a:xfrm>
          <a:prstGeom prst="rect">
            <a:avLst/>
          </a:prstGeom>
        </p:spPr>
        <p:txBody>
          <a:bodyPr vert="horz" anchor="ctr" anchorCtr="0"/>
          <a:lstStyle>
            <a:lvl1pPr algn="l" eaLnBrk="1" latinLnBrk="0" hangingPunct="1">
              <a:defRPr kumimoji="0" sz="1200">
                <a:solidFill>
                  <a:schemeClr val="tx2"/>
                </a:solidFill>
              </a:defRPr>
            </a:lvl1pPr>
          </a:lstStyle>
          <a:p>
            <a:fld id="{412B93E8-83BC-4C47-8693-85881081FF9B}" type="datetimeFigureOut">
              <a:rPr lang="en-GB" smtClean="0"/>
              <a:pPr/>
              <a:t>20/05/2018</a:t>
            </a:fld>
            <a:endParaRPr lang="en-GB"/>
          </a:p>
        </p:txBody>
      </p:sp>
      <p:sp>
        <p:nvSpPr>
          <p:cNvPr id="10" name="9 Altbilgi Yer Tutucusu"/>
          <p:cNvSpPr>
            <a:spLocks noGrp="1"/>
          </p:cNvSpPr>
          <p:nvPr>
            <p:ph type="ftr" sz="quarter" idx="3"/>
          </p:nvPr>
        </p:nvSpPr>
        <p:spPr>
          <a:xfrm>
            <a:off x="2133600" y="6203667"/>
            <a:ext cx="3581400" cy="384048"/>
          </a:xfrm>
          <a:prstGeom prst="rect">
            <a:avLst/>
          </a:prstGeom>
        </p:spPr>
        <p:txBody>
          <a:bodyPr vert="horz" anchor="ctr" anchorCtr="0"/>
          <a:lstStyle>
            <a:lvl1pPr algn="r" eaLnBrk="1" latinLnBrk="0" hangingPunct="1">
              <a:defRPr kumimoji="0" sz="1200">
                <a:solidFill>
                  <a:schemeClr val="tx2"/>
                </a:solidFill>
              </a:defRPr>
            </a:lvl1pPr>
          </a:lstStyle>
          <a:p>
            <a:endParaRPr lang="en-GB"/>
          </a:p>
        </p:txBody>
      </p:sp>
      <p:sp>
        <p:nvSpPr>
          <p:cNvPr id="22" name="21 Slayt Numarası Yer Tutucusu"/>
          <p:cNvSpPr>
            <a:spLocks noGrp="1"/>
          </p:cNvSpPr>
          <p:nvPr>
            <p:ph type="sldNum" sz="quarter" idx="4"/>
          </p:nvPr>
        </p:nvSpPr>
        <p:spPr>
          <a:xfrm>
            <a:off x="8410575" y="6181531"/>
            <a:ext cx="609600" cy="457200"/>
          </a:xfrm>
          <a:prstGeom prst="rect">
            <a:avLst/>
          </a:prstGeom>
          <a:noFill/>
        </p:spPr>
        <p:txBody>
          <a:bodyPr vert="horz" lIns="0" tIns="0" rIns="0" bIns="0" anchor="ctr" anchorCtr="0">
            <a:noAutofit/>
          </a:bodyPr>
          <a:lstStyle>
            <a:lvl1pPr algn="ctr" eaLnBrk="1" latinLnBrk="0" hangingPunct="1">
              <a:defRPr kumimoji="0" sz="1600" baseline="0">
                <a:solidFill>
                  <a:schemeClr val="tx2"/>
                </a:solidFill>
              </a:defRPr>
            </a:lvl1pPr>
          </a:lstStyle>
          <a:p>
            <a:fld id="{3D3B6014-0D56-420B-AA1F-526B7F6C93CB}" type="slidenum">
              <a:rPr lang="en-GB" smtClean="0"/>
              <a:pPr/>
              <a:t>‹#›</a:t>
            </a:fld>
            <a:endParaRPr lang="en-GB"/>
          </a:p>
        </p:txBody>
      </p:sp>
      <p:sp>
        <p:nvSpPr>
          <p:cNvPr id="5" name="4 Başlık Yer Tutucusu"/>
          <p:cNvSpPr>
            <a:spLocks noGrp="1"/>
          </p:cNvSpPr>
          <p:nvPr>
            <p:ph type="title"/>
          </p:nvPr>
        </p:nvSpPr>
        <p:spPr>
          <a:xfrm>
            <a:off x="457200" y="152400"/>
            <a:ext cx="8229600" cy="1219200"/>
          </a:xfrm>
          <a:prstGeom prst="rect">
            <a:avLst/>
          </a:prstGeom>
          <a:ln w="6350" cap="rnd">
            <a:noFill/>
          </a:ln>
        </p:spPr>
        <p:txBody>
          <a:bodyPr vert="horz" anchor="b" anchorCtr="0">
            <a:normAutofit/>
          </a:bodyPr>
          <a:lstStyle/>
          <a:p>
            <a:r>
              <a:rPr kumimoji="0" lang="tr-TR" smtClean="0"/>
              <a:t>Asıl başlık stili için tıklatın</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lang="en-US" sz="4200" b="0" kern="1200" spc="-100" baseline="0" dirty="0">
          <a:ln w="3200">
            <a:solidFill>
              <a:schemeClr val="bg2">
                <a:shade val="75000"/>
                <a:alpha val="25000"/>
              </a:schemeClr>
            </a:solidFill>
            <a:prstDash val="solid"/>
            <a:round/>
          </a:ln>
          <a:solidFill>
            <a:srgbClr val="F9F9F9"/>
          </a:solidFill>
          <a:effectLst>
            <a:innerShdw blurRad="50800" dist="25400" dir="13500000">
              <a:prstClr val="black">
                <a:alpha val="70000"/>
              </a:prstClr>
            </a:innerShdw>
          </a:effectLst>
          <a:latin typeface="+mj-lt"/>
          <a:ea typeface="+mj-ea"/>
          <a:cs typeface="+mj-cs"/>
        </a:defRPr>
      </a:lvl1pPr>
    </p:titleStyle>
    <p:bodyStyle>
      <a:lvl1pPr marL="274320" indent="-274320" algn="l" rtl="0" eaLnBrk="1" latinLnBrk="0" hangingPunct="1">
        <a:spcBef>
          <a:spcPts val="600"/>
        </a:spcBef>
        <a:buClr>
          <a:schemeClr val="accent2"/>
        </a:buClr>
        <a:buSzPct val="85000"/>
        <a:buFont typeface="Wingdings 2"/>
        <a:buChar char=""/>
        <a:defRPr kumimoji="0" sz="2600" kern="1200">
          <a:solidFill>
            <a:schemeClr val="tx1"/>
          </a:solidFill>
          <a:latin typeface="+mn-lt"/>
          <a:ea typeface="+mn-ea"/>
          <a:cs typeface="+mn-cs"/>
        </a:defRPr>
      </a:lvl1pPr>
      <a:lvl2pPr marL="640080" indent="-274320" algn="l" rtl="0" eaLnBrk="1" latinLnBrk="0" hangingPunct="1">
        <a:spcBef>
          <a:spcPts val="300"/>
        </a:spcBef>
        <a:buClr>
          <a:schemeClr val="accent2">
            <a:shade val="75000"/>
          </a:schemeClr>
        </a:buClr>
        <a:buSzPct val="85000"/>
        <a:buFont typeface="Wingdings 2"/>
        <a:buChar char=""/>
        <a:defRPr kumimoji="0" sz="2400" kern="1200">
          <a:solidFill>
            <a:schemeClr val="tx2"/>
          </a:solidFill>
          <a:latin typeface="+mn-lt"/>
          <a:ea typeface="+mn-ea"/>
          <a:cs typeface="+mn-cs"/>
        </a:defRPr>
      </a:lvl2pPr>
      <a:lvl3pPr marL="1005840" indent="-228600" algn="l" rtl="0" eaLnBrk="1" latinLnBrk="0" hangingPunct="1">
        <a:spcBef>
          <a:spcPts val="300"/>
        </a:spcBef>
        <a:buClr>
          <a:schemeClr val="accent2">
            <a:shade val="50000"/>
          </a:schemeClr>
        </a:buClr>
        <a:buSzPct val="85000"/>
        <a:buFont typeface="Wingdings 2"/>
        <a:buChar char=""/>
        <a:defRPr kumimoji="0" sz="2100" kern="1200">
          <a:solidFill>
            <a:schemeClr val="tx1"/>
          </a:solidFill>
          <a:latin typeface="+mn-lt"/>
          <a:ea typeface="+mn-ea"/>
          <a:cs typeface="+mn-cs"/>
        </a:defRPr>
      </a:lvl3pPr>
      <a:lvl4pPr marL="1280160" indent="-228600" algn="l" rtl="0" eaLnBrk="1" latinLnBrk="0" hangingPunct="1">
        <a:spcBef>
          <a:spcPts val="300"/>
        </a:spcBef>
        <a:buClr>
          <a:schemeClr val="accent2">
            <a:shade val="75000"/>
          </a:schemeClr>
        </a:buClr>
        <a:buSzPct val="85000"/>
        <a:buFont typeface="Wingdings 2" pitchFamily="18" charset="2"/>
        <a:buChar char=""/>
        <a:defRPr kumimoji="0" sz="1900" kern="1200">
          <a:solidFill>
            <a:schemeClr val="tx1"/>
          </a:solidFill>
          <a:latin typeface="+mn-lt"/>
          <a:ea typeface="+mn-ea"/>
          <a:cs typeface="+mn-cs"/>
        </a:defRPr>
      </a:lvl4pPr>
      <a:lvl5pPr marL="1554480" indent="-228600" algn="l" rtl="0" eaLnBrk="1" latinLnBrk="0" hangingPunct="1">
        <a:spcBef>
          <a:spcPts val="340"/>
        </a:spcBef>
        <a:buClr>
          <a:schemeClr val="accent2">
            <a:shade val="75000"/>
          </a:schemeClr>
        </a:buClr>
        <a:buSzPct val="85000"/>
        <a:buFont typeface="Wingdings 2" pitchFamily="18" charset="2"/>
        <a:buChar char=""/>
        <a:defRPr kumimoji="0" sz="1600" kern="1200">
          <a:solidFill>
            <a:schemeClr val="tx1"/>
          </a:solidFill>
          <a:latin typeface="+mn-lt"/>
          <a:ea typeface="+mn-ea"/>
          <a:cs typeface="+mn-cs"/>
        </a:defRPr>
      </a:lvl5pPr>
      <a:lvl6pPr marL="1828800" indent="-228600" algn="l" rtl="0" eaLnBrk="1" latinLnBrk="0" hangingPunct="1">
        <a:spcBef>
          <a:spcPts val="340"/>
        </a:spcBef>
        <a:buClr>
          <a:schemeClr val="accent2">
            <a:shade val="75000"/>
          </a:schemeClr>
        </a:buClr>
        <a:buSzPct val="85000"/>
        <a:buFont typeface="Wingdings 2" pitchFamily="18" charset="2"/>
        <a:buChar char="?"/>
        <a:defRPr kumimoji="0" sz="1700" kern="1200">
          <a:solidFill>
            <a:schemeClr val="tx1"/>
          </a:solidFill>
          <a:latin typeface="+mn-lt"/>
          <a:ea typeface="+mn-ea"/>
          <a:cs typeface="+mn-cs"/>
        </a:defRPr>
      </a:lvl6pPr>
      <a:lvl7pPr marL="2011680" indent="-182880" algn="l" rtl="0" eaLnBrk="1" latinLnBrk="0" hangingPunct="1">
        <a:spcBef>
          <a:spcPts val="340"/>
        </a:spcBef>
        <a:buClr>
          <a:schemeClr val="accent2">
            <a:shade val="75000"/>
          </a:schemeClr>
        </a:buClr>
        <a:buSzPct val="85000"/>
        <a:buFont typeface="Wingdings 2" pitchFamily="18" charset="2"/>
        <a:buChar char="?"/>
        <a:defRPr kumimoji="0" sz="1600" kern="1200" baseline="0">
          <a:solidFill>
            <a:schemeClr val="tx1"/>
          </a:solidFill>
          <a:latin typeface="+mn-lt"/>
          <a:ea typeface="+mn-ea"/>
          <a:cs typeface="+mn-cs"/>
        </a:defRPr>
      </a:lvl7pPr>
      <a:lvl8pPr marL="228600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8pPr>
      <a:lvl9pPr marL="2560320" indent="-182880" algn="l" rtl="0" eaLnBrk="1" latinLnBrk="0" hangingPunct="1">
        <a:spcBef>
          <a:spcPts val="340"/>
        </a:spcBef>
        <a:buClr>
          <a:schemeClr val="accent2">
            <a:shade val="75000"/>
          </a:schemeClr>
        </a:buClr>
        <a:buSzPct val="85000"/>
        <a:buFont typeface="Wingdings 2" pitchFamily="18" charset="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hubpages.com/politics/The-Causes-of-Crime-Techniques-of-Neutralization" TargetMode="External"/><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lideplayer.com/slide/8621141/" TargetMode="External"/><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en-GB" dirty="0" smtClean="0"/>
              <a:t>Dr. </a:t>
            </a:r>
            <a:r>
              <a:rPr lang="en-GB" dirty="0" err="1" smtClean="0"/>
              <a:t>Boran</a:t>
            </a:r>
            <a:r>
              <a:rPr lang="en-GB" dirty="0" smtClean="0"/>
              <a:t> A. </a:t>
            </a:r>
            <a:r>
              <a:rPr lang="en-GB" dirty="0" err="1" smtClean="0"/>
              <a:t>Mercan</a:t>
            </a:r>
            <a:endParaRPr lang="en-GB" dirty="0"/>
          </a:p>
        </p:txBody>
      </p:sp>
      <p:sp>
        <p:nvSpPr>
          <p:cNvPr id="2" name="1 Başlık"/>
          <p:cNvSpPr>
            <a:spLocks noGrp="1"/>
          </p:cNvSpPr>
          <p:nvPr>
            <p:ph type="ctrTitle"/>
          </p:nvPr>
        </p:nvSpPr>
        <p:spPr/>
        <p:txBody>
          <a:bodyPr/>
          <a:lstStyle/>
          <a:p>
            <a:r>
              <a:rPr lang="en-GB" dirty="0" smtClean="0"/>
              <a:t>Control Theories</a:t>
            </a:r>
            <a:endParaRPr lang="en-GB"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Reckless asked why people stay in conformity with the rules in general</a:t>
            </a:r>
          </a:p>
          <a:p>
            <a:r>
              <a:rPr lang="en-GB" dirty="0" smtClean="0"/>
              <a:t>This is due to the fact that individuals are under the influenc</a:t>
            </a:r>
            <a:r>
              <a:rPr lang="en-GB" dirty="0" smtClean="0"/>
              <a:t>e of some forces</a:t>
            </a:r>
            <a:r>
              <a:rPr lang="en-GB" dirty="0" smtClean="0"/>
              <a:t>, some of which drive people to committin</a:t>
            </a:r>
            <a:r>
              <a:rPr lang="en-GB" dirty="0" smtClean="0"/>
              <a:t>g crime and deviancy </a:t>
            </a:r>
            <a:r>
              <a:rPr lang="en-GB" dirty="0" smtClean="0"/>
              <a:t>whereas some </a:t>
            </a:r>
            <a:r>
              <a:rPr lang="en-GB" dirty="0" smtClean="0"/>
              <a:t>others </a:t>
            </a:r>
            <a:r>
              <a:rPr lang="en-GB" dirty="0" smtClean="0"/>
              <a:t>discourage them to do so (push and pull effect)</a:t>
            </a:r>
            <a:endParaRPr lang="en-GB" dirty="0" smtClean="0"/>
          </a:p>
          <a:p>
            <a:r>
              <a:rPr lang="en-GB" dirty="0" smtClean="0"/>
              <a:t>No matter how powerful this effect is, most people stay resistant to involve in crime</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Protective or resistant factors can be analysed on the basis of </a:t>
            </a:r>
            <a:r>
              <a:rPr lang="en-GB" dirty="0" smtClean="0"/>
              <a:t> </a:t>
            </a:r>
            <a:r>
              <a:rPr lang="en-GB" dirty="0" smtClean="0"/>
              <a:t>‘inner containment’ and ‘outer containment’. </a:t>
            </a:r>
            <a:endParaRPr lang="en-GB" dirty="0" smtClean="0"/>
          </a:p>
          <a:p>
            <a:r>
              <a:rPr lang="en-GB" dirty="0" smtClean="0"/>
              <a:t>Outer containment </a:t>
            </a:r>
            <a:r>
              <a:rPr lang="en-GB" dirty="0" smtClean="0"/>
              <a:t>refers to </a:t>
            </a:r>
            <a:r>
              <a:rPr lang="en-GB" dirty="0" smtClean="0"/>
              <a:t>social </a:t>
            </a:r>
            <a:r>
              <a:rPr lang="en-GB" dirty="0" smtClean="0"/>
              <a:t>roles </a:t>
            </a:r>
            <a:r>
              <a:rPr lang="en-GB" dirty="0" smtClean="0"/>
              <a:t>and activities and </a:t>
            </a:r>
            <a:r>
              <a:rPr lang="en-GB" dirty="0" smtClean="0"/>
              <a:t>reinforcing factors influenced by </a:t>
            </a:r>
            <a:r>
              <a:rPr lang="en-GB" dirty="0" smtClean="0"/>
              <a:t>social </a:t>
            </a:r>
            <a:r>
              <a:rPr lang="en-GB" dirty="0" smtClean="0"/>
              <a:t>groups and </a:t>
            </a:r>
            <a:r>
              <a:rPr lang="en-GB" dirty="0" smtClean="0"/>
              <a:t>relationships with them</a:t>
            </a:r>
            <a:endParaRPr lang="en-GB" dirty="0" smtClean="0"/>
          </a:p>
          <a:p>
            <a:r>
              <a:rPr lang="en-GB" dirty="0" smtClean="0"/>
              <a:t>Groups</a:t>
            </a:r>
            <a:r>
              <a:rPr lang="en-GB" dirty="0" smtClean="0"/>
              <a:t>, organisations and </a:t>
            </a:r>
            <a:r>
              <a:rPr lang="en-GB" dirty="0" smtClean="0"/>
              <a:t>associations impose conformity on people</a:t>
            </a:r>
          </a:p>
          <a:p>
            <a:r>
              <a:rPr lang="en-GB" dirty="0" smtClean="0"/>
              <a:t>These social formations ‘contain’ </a:t>
            </a:r>
            <a:r>
              <a:rPr lang="en-GB" dirty="0" smtClean="0"/>
              <a:t>their members </a:t>
            </a:r>
            <a:r>
              <a:rPr lang="en-GB" dirty="0" smtClean="0"/>
              <a:t>and manage to do so in differing degrees of success</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10000"/>
          </a:bodyPr>
          <a:lstStyle/>
          <a:p>
            <a:r>
              <a:rPr lang="en-GB" u="sng" dirty="0" smtClean="0"/>
              <a:t>Inner containment </a:t>
            </a:r>
            <a:r>
              <a:rPr lang="en-GB" u="sng" dirty="0" smtClean="0"/>
              <a:t> </a:t>
            </a:r>
            <a:r>
              <a:rPr lang="en-GB" dirty="0" smtClean="0"/>
              <a:t>holds the key position in Reckless’ theory. </a:t>
            </a:r>
          </a:p>
          <a:p>
            <a:r>
              <a:rPr lang="en-GB" dirty="0" smtClean="0"/>
              <a:t>It regulates</a:t>
            </a:r>
            <a:r>
              <a:rPr lang="en-GB" dirty="0" smtClean="0"/>
              <a:t> </a:t>
            </a:r>
            <a:r>
              <a:rPr lang="en-GB" dirty="0" smtClean="0"/>
              <a:t>the individual </a:t>
            </a:r>
            <a:r>
              <a:rPr lang="en-GB" dirty="0" smtClean="0"/>
              <a:t>regardless of the external conditions and situations; this is especially the case when social </a:t>
            </a:r>
            <a:r>
              <a:rPr lang="en-GB" dirty="0" err="1" smtClean="0"/>
              <a:t>collectivities</a:t>
            </a:r>
            <a:r>
              <a:rPr lang="en-GB" dirty="0" smtClean="0"/>
              <a:t> and complementary factors become ineffective </a:t>
            </a:r>
            <a:r>
              <a:rPr lang="en-GB" dirty="0" smtClean="0"/>
              <a:t>in containing their members. The elements of inner containment are as follows:</a:t>
            </a:r>
            <a:endParaRPr lang="en-GB" dirty="0" smtClean="0"/>
          </a:p>
          <a:p>
            <a:r>
              <a:rPr lang="en-GB" dirty="0" smtClean="0"/>
              <a:t>1) </a:t>
            </a:r>
            <a:r>
              <a:rPr lang="en-GB" i="1" dirty="0" smtClean="0"/>
              <a:t>Self-concept – </a:t>
            </a:r>
            <a:r>
              <a:rPr lang="en-GB" dirty="0" smtClean="0"/>
              <a:t>an </a:t>
            </a:r>
            <a:r>
              <a:rPr lang="en-GB" dirty="0" smtClean="0"/>
              <a:t>image of </a:t>
            </a:r>
            <a:r>
              <a:rPr lang="en-GB" dirty="0" smtClean="0"/>
              <a:t>the self </a:t>
            </a:r>
            <a:r>
              <a:rPr lang="en-GB" dirty="0" smtClean="0"/>
              <a:t> </a:t>
            </a:r>
            <a:r>
              <a:rPr lang="en-GB" dirty="0" smtClean="0"/>
              <a:t>as </a:t>
            </a:r>
            <a:r>
              <a:rPr lang="en-GB" dirty="0" smtClean="0"/>
              <a:t>someone law-abiding </a:t>
            </a:r>
            <a:r>
              <a:rPr lang="en-GB" dirty="0" smtClean="0"/>
              <a:t> </a:t>
            </a:r>
            <a:r>
              <a:rPr lang="en-GB" dirty="0" smtClean="0"/>
              <a:t>builds up strong ties that </a:t>
            </a:r>
            <a:r>
              <a:rPr lang="en-GB" dirty="0" smtClean="0"/>
              <a:t>individuals establish with conformity</a:t>
            </a:r>
            <a:endParaRPr lang="en-GB" dirty="0" smtClean="0"/>
          </a:p>
          <a:p>
            <a:r>
              <a:rPr lang="en-GB" dirty="0" smtClean="0"/>
              <a:t> 2) </a:t>
            </a:r>
            <a:r>
              <a:rPr lang="en-GB" i="1" dirty="0" smtClean="0"/>
              <a:t>Goal-orientation </a:t>
            </a:r>
            <a:r>
              <a:rPr lang="en-GB" i="1" dirty="0" smtClean="0"/>
              <a:t>– </a:t>
            </a:r>
            <a:r>
              <a:rPr lang="en-GB" dirty="0" smtClean="0"/>
              <a:t>realistic desires and the pursuit of legitimate goals drive individuals to seek </a:t>
            </a:r>
            <a:r>
              <a:rPr lang="en-GB" dirty="0" smtClean="0"/>
              <a:t>conformity</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3) </a:t>
            </a:r>
            <a:r>
              <a:rPr lang="en-GB" i="1" dirty="0" smtClean="0"/>
              <a:t>Frustration tolerance – </a:t>
            </a:r>
            <a:r>
              <a:rPr lang="en-GB" dirty="0" smtClean="0"/>
              <a:t>individuals vary in each other according to their way of coping with socially-driven frustrations</a:t>
            </a:r>
            <a:endParaRPr lang="en-GB" dirty="0" smtClean="0"/>
          </a:p>
          <a:p>
            <a:r>
              <a:rPr lang="en-GB" dirty="0" smtClean="0"/>
              <a:t>4)  </a:t>
            </a:r>
            <a:r>
              <a:rPr lang="en-GB" i="1" dirty="0" smtClean="0"/>
              <a:t>Norm-retention </a:t>
            </a:r>
            <a:r>
              <a:rPr lang="en-GB" i="1" dirty="0" smtClean="0"/>
              <a:t>– </a:t>
            </a:r>
            <a:r>
              <a:rPr lang="en-GB" dirty="0" smtClean="0"/>
              <a:t>the commitment to conventional rules and norms, and the expectations being shaped as to the pursuit of them tie individuals to conformity</a:t>
            </a:r>
            <a:r>
              <a:rPr lang="en-GB" i="1" dirty="0" smtClean="0"/>
              <a:t> </a:t>
            </a:r>
            <a:endParaRPr lang="en-GB" dirty="0" smtClean="0"/>
          </a:p>
          <a:p>
            <a:r>
              <a:rPr lang="en-GB" dirty="0" smtClean="0"/>
              <a:t>The theory of containment</a:t>
            </a:r>
            <a:r>
              <a:rPr lang="en-GB" dirty="0" smtClean="0"/>
              <a:t> is deprived of empirical data </a:t>
            </a:r>
            <a:r>
              <a:rPr lang="en-GB" dirty="0" smtClean="0"/>
              <a:t>and </a:t>
            </a:r>
            <a:r>
              <a:rPr lang="en-GB" dirty="0" smtClean="0"/>
              <a:t>received lots of criticism.</a:t>
            </a:r>
            <a:r>
              <a:rPr lang="en-GB" dirty="0" smtClean="0"/>
              <a:t> </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fontScale="90000"/>
          </a:bodyPr>
          <a:lstStyle/>
          <a:p>
            <a:r>
              <a:rPr lang="en-GB" dirty="0" smtClean="0"/>
              <a:t>Gresham Sykes (1922 – 2010) &amp; </a:t>
            </a:r>
            <a:br>
              <a:rPr lang="en-GB" dirty="0" smtClean="0"/>
            </a:br>
            <a:r>
              <a:rPr lang="en-GB" dirty="0" smtClean="0"/>
              <a:t>David </a:t>
            </a:r>
            <a:r>
              <a:rPr lang="en-GB" dirty="0" err="1" smtClean="0"/>
              <a:t>Matza</a:t>
            </a:r>
            <a:r>
              <a:rPr lang="en-GB" dirty="0" smtClean="0"/>
              <a:t> (1930 – 2018)</a:t>
            </a:r>
            <a:endParaRPr lang="en-GB" dirty="0"/>
          </a:p>
        </p:txBody>
      </p:sp>
      <p:pic>
        <p:nvPicPr>
          <p:cNvPr id="4" name="3 İçerik Yer Tutucusu" descr="Image result for gresham sykes"/>
          <p:cNvPicPr>
            <a:picLocks noGrp="1"/>
          </p:cNvPicPr>
          <p:nvPr>
            <p:ph idx="1"/>
          </p:nvPr>
        </p:nvPicPr>
        <p:blipFill>
          <a:blip r:embed="rId2" cstate="print"/>
          <a:srcRect/>
          <a:stretch>
            <a:fillRect/>
          </a:stretch>
        </p:blipFill>
        <p:spPr bwMode="auto">
          <a:xfrm>
            <a:off x="827584" y="1700808"/>
            <a:ext cx="3096344" cy="4032448"/>
          </a:xfrm>
          <a:prstGeom prst="rect">
            <a:avLst/>
          </a:prstGeom>
          <a:noFill/>
          <a:ln w="9525">
            <a:noFill/>
            <a:miter lim="800000"/>
            <a:headEnd/>
            <a:tailEnd/>
          </a:ln>
        </p:spPr>
      </p:pic>
      <p:pic>
        <p:nvPicPr>
          <p:cNvPr id="5" name="4 Resim" descr="Image result for David Matza"/>
          <p:cNvPicPr/>
          <p:nvPr/>
        </p:nvPicPr>
        <p:blipFill>
          <a:blip r:embed="rId3" cstate="print"/>
          <a:srcRect/>
          <a:stretch>
            <a:fillRect/>
          </a:stretch>
        </p:blipFill>
        <p:spPr bwMode="auto">
          <a:xfrm>
            <a:off x="4283968" y="1700808"/>
            <a:ext cx="3600400" cy="4032448"/>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en-GB"/>
          </a:p>
        </p:txBody>
      </p:sp>
      <p:pic>
        <p:nvPicPr>
          <p:cNvPr id="4" name="3 İçerik Yer Tutucusu" descr="Image result for neutralization techniques"/>
          <p:cNvPicPr>
            <a:picLocks noGrp="1"/>
          </p:cNvPicPr>
          <p:nvPr>
            <p:ph idx="1"/>
          </p:nvPr>
        </p:nvPicPr>
        <p:blipFill>
          <a:blip r:embed="rId2" cstate="print"/>
          <a:srcRect/>
          <a:stretch>
            <a:fillRect/>
          </a:stretch>
        </p:blipFill>
        <p:spPr bwMode="auto">
          <a:xfrm>
            <a:off x="2267744" y="1268760"/>
            <a:ext cx="4598530" cy="4572000"/>
          </a:xfrm>
          <a:prstGeom prst="rect">
            <a:avLst/>
          </a:prstGeom>
          <a:noFill/>
          <a:ln w="9525">
            <a:noFill/>
            <a:miter lim="800000"/>
            <a:headEnd/>
            <a:tailEnd/>
          </a:ln>
        </p:spPr>
      </p:pic>
      <p:sp>
        <p:nvSpPr>
          <p:cNvPr id="5" name="4 Dikdörtgen"/>
          <p:cNvSpPr/>
          <p:nvPr/>
        </p:nvSpPr>
        <p:spPr>
          <a:xfrm>
            <a:off x="1043608" y="5805264"/>
            <a:ext cx="7344816" cy="648072"/>
          </a:xfrm>
          <a:prstGeom prst="rect">
            <a:avLst/>
          </a:prstGeom>
        </p:spPr>
        <p:txBody>
          <a:bodyPr wrap="square">
            <a:spAutoFit/>
          </a:bodyPr>
          <a:lstStyle/>
          <a:p>
            <a:r>
              <a:rPr lang="en-GB" dirty="0" smtClean="0">
                <a:hlinkClick r:id="rId3"/>
              </a:rPr>
              <a:t>https://hubpages.com/politics/The-Causes-of-Crime-Techniques-of-Neutralization</a:t>
            </a:r>
            <a:r>
              <a:rPr lang="en-GB" dirty="0" smtClean="0"/>
              <a:t> (accessed 20 May 2018)</a:t>
            </a:r>
            <a:endParaRPr lang="en-GB"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b="1" dirty="0" smtClean="0"/>
              <a:t>Sykes and </a:t>
            </a:r>
            <a:r>
              <a:rPr lang="en-GB" b="1" dirty="0" err="1" smtClean="0"/>
              <a:t>Matza</a:t>
            </a:r>
            <a:r>
              <a:rPr lang="en-GB" dirty="0" err="1" smtClean="0"/>
              <a:t>'s</a:t>
            </a:r>
            <a:r>
              <a:rPr lang="en-GB" dirty="0" smtClean="0"/>
              <a:t> </a:t>
            </a:r>
            <a:r>
              <a:rPr lang="en-GB" dirty="0" smtClean="0"/>
              <a:t> sought to respond to  the question of why most </a:t>
            </a:r>
            <a:r>
              <a:rPr lang="en-GB" dirty="0" smtClean="0"/>
              <a:t>people </a:t>
            </a:r>
            <a:r>
              <a:rPr lang="en-GB" dirty="0" smtClean="0"/>
              <a:t>engaged with crime and delinquency </a:t>
            </a:r>
            <a:r>
              <a:rPr lang="en-GB" dirty="0" smtClean="0"/>
              <a:t>were in other time and places relatively conforming </a:t>
            </a:r>
            <a:r>
              <a:rPr lang="en-GB" dirty="0" smtClean="0"/>
              <a:t>in their lives. </a:t>
            </a:r>
            <a:endParaRPr lang="en-GB" dirty="0" smtClean="0"/>
          </a:p>
          <a:p>
            <a:r>
              <a:rPr lang="en-GB" dirty="0" smtClean="0"/>
              <a:t>delinquency was not something to be pursued at all times, instead quite temporary.</a:t>
            </a:r>
          </a:p>
          <a:p>
            <a:r>
              <a:rPr lang="en-GB" dirty="0" smtClean="0"/>
              <a:t>techniques </a:t>
            </a:r>
            <a:r>
              <a:rPr lang="en-GB" dirty="0" smtClean="0"/>
              <a:t>of neutralisation </a:t>
            </a:r>
            <a:r>
              <a:rPr lang="en-GB" dirty="0" smtClean="0"/>
              <a:t>was proposed to understand </a:t>
            </a:r>
            <a:r>
              <a:rPr lang="en-GB" dirty="0" smtClean="0"/>
              <a:t>how </a:t>
            </a:r>
            <a:r>
              <a:rPr lang="en-GB" dirty="0" smtClean="0"/>
              <a:t>social </a:t>
            </a:r>
            <a:r>
              <a:rPr lang="en-GB" dirty="0" smtClean="0"/>
              <a:t>rules and norms </a:t>
            </a:r>
            <a:r>
              <a:rPr lang="en-GB" dirty="0" smtClean="0"/>
              <a:t>could </a:t>
            </a:r>
            <a:r>
              <a:rPr lang="en-GB" dirty="0" smtClean="0"/>
              <a:t>be suspended for a while, which allows for  criminal and delinquent activities. </a:t>
            </a:r>
            <a:endParaRPr lang="en-GB" dirty="0" smtClean="0"/>
          </a:p>
          <a:p>
            <a:r>
              <a:rPr lang="en-GB" dirty="0" smtClean="0"/>
              <a:t>There are five </a:t>
            </a:r>
            <a:r>
              <a:rPr lang="en-GB" dirty="0" smtClean="0"/>
              <a:t>techniques of neutralization:</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1) Denial of responsibility</a:t>
            </a:r>
          </a:p>
          <a:p>
            <a:endParaRPr lang="en-GB" dirty="0" smtClean="0"/>
          </a:p>
          <a:p>
            <a:r>
              <a:rPr lang="en-GB" dirty="0" smtClean="0"/>
              <a:t>2)Denial of injury</a:t>
            </a:r>
          </a:p>
          <a:p>
            <a:endParaRPr lang="en-GB" dirty="0" smtClean="0"/>
          </a:p>
          <a:p>
            <a:r>
              <a:rPr lang="en-GB" dirty="0" smtClean="0"/>
              <a:t>3) Denial of victims</a:t>
            </a:r>
          </a:p>
          <a:p>
            <a:endParaRPr lang="en-GB" dirty="0" smtClean="0"/>
          </a:p>
          <a:p>
            <a:r>
              <a:rPr lang="en-GB" dirty="0" smtClean="0"/>
              <a:t>4) Condemn of condemners</a:t>
            </a:r>
          </a:p>
          <a:p>
            <a:endParaRPr lang="en-GB" dirty="0" smtClean="0"/>
          </a:p>
          <a:p>
            <a:r>
              <a:rPr lang="en-GB" dirty="0" smtClean="0"/>
              <a:t>5)Appeal to the higher loyalties.</a:t>
            </a:r>
          </a:p>
          <a:p>
            <a:pPr>
              <a:buNone/>
            </a:pP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lnSpcReduction="10000"/>
          </a:bodyPr>
          <a:lstStyle/>
          <a:p>
            <a:r>
              <a:rPr lang="en-GB" b="1" u="sng" dirty="0" smtClean="0"/>
              <a:t>David </a:t>
            </a:r>
            <a:r>
              <a:rPr lang="en-GB" b="1" u="sng" dirty="0" err="1" smtClean="0"/>
              <a:t>Matza</a:t>
            </a:r>
            <a:r>
              <a:rPr lang="en-GB" b="1" u="sng" dirty="0" smtClean="0"/>
              <a:t> – </a:t>
            </a:r>
            <a:r>
              <a:rPr lang="en-GB" b="1" u="sng" dirty="0" smtClean="0"/>
              <a:t>Drift</a:t>
            </a:r>
            <a:endParaRPr lang="en-GB" dirty="0" smtClean="0"/>
          </a:p>
          <a:p>
            <a:r>
              <a:rPr lang="en-GB" dirty="0" smtClean="0"/>
              <a:t>For </a:t>
            </a:r>
            <a:r>
              <a:rPr lang="en-GB" dirty="0" err="1" smtClean="0"/>
              <a:t>Matza</a:t>
            </a:r>
            <a:r>
              <a:rPr lang="en-GB" dirty="0" smtClean="0"/>
              <a:t>, delinquents get to involve in illegitimate activitie</a:t>
            </a:r>
            <a:r>
              <a:rPr lang="en-GB" dirty="0" smtClean="0"/>
              <a:t>s </a:t>
            </a:r>
            <a:r>
              <a:rPr lang="en-GB" dirty="0" smtClean="0"/>
              <a:t>through </a:t>
            </a:r>
            <a:r>
              <a:rPr lang="en-GB" dirty="0" smtClean="0"/>
              <a:t>a process of </a:t>
            </a:r>
            <a:r>
              <a:rPr lang="en-GB" dirty="0" smtClean="0"/>
              <a:t>drift rather more committing crime and delinquency than any other activity</a:t>
            </a:r>
          </a:p>
          <a:p>
            <a:r>
              <a:rPr lang="en-GB" dirty="0" smtClean="0"/>
              <a:t>S</a:t>
            </a:r>
            <a:r>
              <a:rPr lang="en-GB" dirty="0" smtClean="0"/>
              <a:t>imilarity </a:t>
            </a:r>
            <a:r>
              <a:rPr lang="en-GB" dirty="0" smtClean="0"/>
              <a:t>and freedom. </a:t>
            </a:r>
            <a:endParaRPr lang="en-GB" i="1" dirty="0" smtClean="0"/>
          </a:p>
          <a:p>
            <a:r>
              <a:rPr lang="en-GB" dirty="0" smtClean="0"/>
              <a:t>The notion </a:t>
            </a:r>
            <a:r>
              <a:rPr lang="en-GB" dirty="0" smtClean="0"/>
              <a:t>of drift </a:t>
            </a:r>
            <a:r>
              <a:rPr lang="en-GB" dirty="0" smtClean="0"/>
              <a:t>refers to </a:t>
            </a:r>
            <a:r>
              <a:rPr lang="en-GB" dirty="0" smtClean="0"/>
              <a:t> the cases in which controls get loosened going way out of hand, </a:t>
            </a:r>
            <a:r>
              <a:rPr lang="en-GB" dirty="0" smtClean="0"/>
              <a:t>making </a:t>
            </a:r>
            <a:r>
              <a:rPr lang="en-GB" dirty="0" smtClean="0"/>
              <a:t>individuals vulnerable </a:t>
            </a:r>
            <a:r>
              <a:rPr lang="en-GB" dirty="0" smtClean="0"/>
              <a:t>to social </a:t>
            </a:r>
            <a:r>
              <a:rPr lang="en-GB" dirty="0" smtClean="0"/>
              <a:t>forces </a:t>
            </a:r>
            <a:endParaRPr lang="en-GB" dirty="0" smtClean="0"/>
          </a:p>
          <a:p>
            <a:r>
              <a:rPr lang="en-GB" dirty="0" smtClean="0"/>
              <a:t>The latter could be legitimate (conventional) or illegitimate (criminal)</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en-GB"/>
          </a:p>
        </p:txBody>
      </p:sp>
      <p:pic>
        <p:nvPicPr>
          <p:cNvPr id="4" name="3 İçerik Yer Tutucusu" descr="Image result"/>
          <p:cNvPicPr>
            <a:picLocks noGrp="1"/>
          </p:cNvPicPr>
          <p:nvPr>
            <p:ph idx="1"/>
          </p:nvPr>
        </p:nvPicPr>
        <p:blipFill>
          <a:blip r:embed="rId2" cstate="print"/>
          <a:srcRect/>
          <a:stretch>
            <a:fillRect/>
          </a:stretch>
        </p:blipFill>
        <p:spPr bwMode="auto">
          <a:xfrm>
            <a:off x="2771800" y="1196752"/>
            <a:ext cx="3048000" cy="4572000"/>
          </a:xfrm>
          <a:prstGeom prst="rect">
            <a:avLst/>
          </a:prstGeom>
          <a:noFill/>
          <a:ln w="9525">
            <a:noFill/>
            <a:miter lim="800000"/>
            <a:headEnd/>
            <a:tailEnd/>
          </a:ln>
        </p:spPr>
      </p:pic>
      <p:sp>
        <p:nvSpPr>
          <p:cNvPr id="5" name="4 Metin kutusu"/>
          <p:cNvSpPr txBox="1"/>
          <p:nvPr/>
        </p:nvSpPr>
        <p:spPr>
          <a:xfrm>
            <a:off x="2339752" y="6165304"/>
            <a:ext cx="3600400" cy="369332"/>
          </a:xfrm>
          <a:prstGeom prst="rect">
            <a:avLst/>
          </a:prstGeom>
          <a:noFill/>
        </p:spPr>
        <p:txBody>
          <a:bodyPr wrap="square" rtlCol="0">
            <a:spAutoFit/>
          </a:bodyPr>
          <a:lstStyle/>
          <a:p>
            <a:pPr algn="ctr"/>
            <a:r>
              <a:rPr lang="en-GB" dirty="0" smtClean="0"/>
              <a:t>Source: </a:t>
            </a:r>
            <a:r>
              <a:rPr lang="en-GB" dirty="0" err="1" smtClean="0"/>
              <a:t>Routledge</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fontScale="85000" lnSpcReduction="20000"/>
          </a:bodyPr>
          <a:lstStyle/>
          <a:p>
            <a:r>
              <a:rPr lang="en-GB" b="1" dirty="0" smtClean="0"/>
              <a:t>There is not one single theory of control but control theories</a:t>
            </a:r>
          </a:p>
          <a:p>
            <a:r>
              <a:rPr lang="en-GB" b="1" dirty="0" err="1" smtClean="0"/>
              <a:t>Reckless’s</a:t>
            </a:r>
            <a:r>
              <a:rPr lang="en-GB" b="1" dirty="0" smtClean="0"/>
              <a:t> </a:t>
            </a:r>
            <a:r>
              <a:rPr lang="en-GB" b="1" dirty="0"/>
              <a:t>containment theory</a:t>
            </a:r>
          </a:p>
          <a:p>
            <a:pPr>
              <a:buNone/>
            </a:pPr>
            <a:r>
              <a:rPr lang="en-GB" dirty="0" smtClean="0"/>
              <a:t>- Inner containment</a:t>
            </a:r>
            <a:endParaRPr lang="en-GB" b="1" dirty="0" smtClean="0"/>
          </a:p>
          <a:p>
            <a:r>
              <a:rPr lang="en-GB" dirty="0" smtClean="0"/>
              <a:t>Sykes and </a:t>
            </a:r>
            <a:r>
              <a:rPr lang="en-GB" dirty="0" err="1" smtClean="0"/>
              <a:t>Matza’s</a:t>
            </a:r>
            <a:r>
              <a:rPr lang="en-GB" dirty="0" smtClean="0"/>
              <a:t> </a:t>
            </a:r>
            <a:r>
              <a:rPr lang="en-GB" b="1" dirty="0" smtClean="0"/>
              <a:t>Neutralisation and</a:t>
            </a:r>
            <a:r>
              <a:rPr lang="en-GB" dirty="0"/>
              <a:t> David </a:t>
            </a:r>
            <a:r>
              <a:rPr lang="en-GB" dirty="0" err="1" smtClean="0"/>
              <a:t>Matza’s</a:t>
            </a:r>
            <a:r>
              <a:rPr lang="en-GB" b="1" dirty="0" smtClean="0"/>
              <a:t> </a:t>
            </a:r>
            <a:r>
              <a:rPr lang="en-GB" b="1" dirty="0"/>
              <a:t>drift </a:t>
            </a:r>
            <a:r>
              <a:rPr lang="en-GB" b="1" dirty="0" smtClean="0"/>
              <a:t>theory</a:t>
            </a:r>
            <a:endParaRPr lang="en-GB" dirty="0" smtClean="0"/>
          </a:p>
          <a:p>
            <a:r>
              <a:rPr lang="en-GB" dirty="0" smtClean="0"/>
              <a:t>Travis </a:t>
            </a:r>
            <a:r>
              <a:rPr lang="en-GB" dirty="0" err="1" smtClean="0"/>
              <a:t>Hirschi’s</a:t>
            </a:r>
            <a:r>
              <a:rPr lang="en-GB" dirty="0" smtClean="0"/>
              <a:t> </a:t>
            </a:r>
            <a:r>
              <a:rPr lang="en-GB" b="1" dirty="0" smtClean="0"/>
              <a:t>Social bond theory</a:t>
            </a:r>
          </a:p>
          <a:p>
            <a:pPr>
              <a:buFontTx/>
              <a:buChar char="-"/>
            </a:pPr>
            <a:r>
              <a:rPr lang="en-GB" dirty="0" smtClean="0"/>
              <a:t>Four elements of the social bond</a:t>
            </a:r>
          </a:p>
          <a:p>
            <a:pPr>
              <a:buFontTx/>
              <a:buChar char="-"/>
            </a:pPr>
            <a:r>
              <a:rPr lang="en-GB" dirty="0" smtClean="0"/>
              <a:t>Attachment</a:t>
            </a:r>
          </a:p>
          <a:p>
            <a:pPr>
              <a:buFontTx/>
              <a:buChar char="-"/>
            </a:pPr>
            <a:r>
              <a:rPr lang="en-GB" dirty="0" smtClean="0"/>
              <a:t>Commitment</a:t>
            </a:r>
          </a:p>
          <a:p>
            <a:pPr>
              <a:buFontTx/>
              <a:buChar char="-"/>
            </a:pPr>
            <a:r>
              <a:rPr lang="en-GB" dirty="0" smtClean="0"/>
              <a:t>Involvement</a:t>
            </a:r>
          </a:p>
          <a:p>
            <a:pPr>
              <a:buFontTx/>
              <a:buChar char="-"/>
            </a:pPr>
            <a:r>
              <a:rPr lang="en-GB" dirty="0" smtClean="0"/>
              <a:t>Belief</a:t>
            </a:r>
          </a:p>
          <a:p>
            <a:pPr>
              <a:buNone/>
            </a:pPr>
            <a:r>
              <a:rPr lang="en-GB" dirty="0" smtClean="0"/>
              <a:t>-  Testing social bond theory</a:t>
            </a:r>
          </a:p>
          <a:p>
            <a:pPr>
              <a:buNone/>
            </a:pPr>
            <a:endParaRPr lang="en-GB"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err="1" smtClean="0"/>
              <a:t>Matza</a:t>
            </a:r>
            <a:r>
              <a:rPr lang="en-GB" dirty="0" smtClean="0"/>
              <a:t> (1969) makes the point by arguing that </a:t>
            </a:r>
            <a:r>
              <a:rPr lang="en-GB" dirty="0" smtClean="0"/>
              <a:t>delinquent behaviour is </a:t>
            </a:r>
            <a:r>
              <a:rPr lang="en-GB" dirty="0" smtClean="0"/>
              <a:t>independent of continuous attachment</a:t>
            </a:r>
            <a:r>
              <a:rPr lang="en-GB" dirty="0" smtClean="0"/>
              <a:t> </a:t>
            </a:r>
            <a:r>
              <a:rPr lang="en-GB" dirty="0" smtClean="0"/>
              <a:t>to </a:t>
            </a:r>
            <a:r>
              <a:rPr lang="en-GB" dirty="0" err="1" smtClean="0"/>
              <a:t>subcultural</a:t>
            </a:r>
            <a:r>
              <a:rPr lang="en-GB" dirty="0" smtClean="0"/>
              <a:t> &amp; delinquent </a:t>
            </a:r>
            <a:r>
              <a:rPr lang="en-GB" dirty="0" smtClean="0"/>
              <a:t>values. </a:t>
            </a:r>
            <a:endParaRPr lang="en-GB" dirty="0" smtClean="0"/>
          </a:p>
          <a:p>
            <a:r>
              <a:rPr lang="en-GB" dirty="0" smtClean="0"/>
              <a:t>Crime and criminality or delinquency can be taken to the violation of moral norms, </a:t>
            </a:r>
            <a:r>
              <a:rPr lang="en-GB" dirty="0" smtClean="0"/>
              <a:t>but means </a:t>
            </a:r>
            <a:r>
              <a:rPr lang="en-GB" dirty="0" smtClean="0"/>
              <a:t>work out to ‘neutralise</a:t>
            </a:r>
            <a:r>
              <a:rPr lang="en-GB" dirty="0" smtClean="0"/>
              <a:t>’ the guilt. </a:t>
            </a:r>
            <a:endParaRPr lang="en-GB" dirty="0" smtClean="0"/>
          </a:p>
          <a:p>
            <a:r>
              <a:rPr lang="en-GB" dirty="0" smtClean="0"/>
              <a:t>T</a:t>
            </a:r>
            <a:r>
              <a:rPr lang="en-GB" dirty="0" smtClean="0"/>
              <a:t>he </a:t>
            </a:r>
            <a:r>
              <a:rPr lang="en-GB" dirty="0" smtClean="0"/>
              <a:t>loosening of the sense of </a:t>
            </a:r>
            <a:r>
              <a:rPr lang="en-GB" dirty="0" smtClean="0"/>
              <a:t>guilt is the key to understanding how individuals drift to crime and delinquency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normAutofit fontScale="90000"/>
          </a:bodyPr>
          <a:lstStyle/>
          <a:p>
            <a:r>
              <a:rPr lang="en-GB" dirty="0" smtClean="0"/>
              <a:t>Travis </a:t>
            </a:r>
            <a:r>
              <a:rPr lang="en-GB" dirty="0" err="1" smtClean="0"/>
              <a:t>Hirschi</a:t>
            </a:r>
            <a:r>
              <a:rPr lang="en-GB" dirty="0" smtClean="0"/>
              <a:t> (1935 – 2017) &amp; </a:t>
            </a:r>
            <a:br>
              <a:rPr lang="en-GB" dirty="0" smtClean="0"/>
            </a:br>
            <a:r>
              <a:rPr lang="en-GB" dirty="0" smtClean="0"/>
              <a:t>Michael R. </a:t>
            </a:r>
            <a:r>
              <a:rPr lang="en-GB" dirty="0" err="1" smtClean="0"/>
              <a:t>Gottfredson</a:t>
            </a:r>
            <a:r>
              <a:rPr lang="en-GB" dirty="0" smtClean="0"/>
              <a:t> (1951 - )</a:t>
            </a:r>
            <a:endParaRPr lang="en-GB" dirty="0"/>
          </a:p>
        </p:txBody>
      </p:sp>
      <p:pic>
        <p:nvPicPr>
          <p:cNvPr id="4" name="3 İçerik Yer Tutucusu" descr="Image result for travis hirschi"/>
          <p:cNvPicPr>
            <a:picLocks noGrp="1"/>
          </p:cNvPicPr>
          <p:nvPr>
            <p:ph idx="1"/>
          </p:nvPr>
        </p:nvPicPr>
        <p:blipFill>
          <a:blip r:embed="rId2" cstate="print"/>
          <a:srcRect/>
          <a:stretch>
            <a:fillRect/>
          </a:stretch>
        </p:blipFill>
        <p:spPr bwMode="auto">
          <a:xfrm>
            <a:off x="1115616" y="1700808"/>
            <a:ext cx="3096344" cy="4032448"/>
          </a:xfrm>
          <a:prstGeom prst="rect">
            <a:avLst/>
          </a:prstGeom>
          <a:noFill/>
          <a:ln w="9525">
            <a:noFill/>
            <a:miter lim="800000"/>
            <a:headEnd/>
            <a:tailEnd/>
          </a:ln>
        </p:spPr>
      </p:pic>
      <p:pic>
        <p:nvPicPr>
          <p:cNvPr id="5" name="4 Resim" descr="Image result"/>
          <p:cNvPicPr/>
          <p:nvPr/>
        </p:nvPicPr>
        <p:blipFill>
          <a:blip r:embed="rId3" cstate="print"/>
          <a:srcRect/>
          <a:stretch>
            <a:fillRect/>
          </a:stretch>
        </p:blipFill>
        <p:spPr bwMode="auto">
          <a:xfrm>
            <a:off x="5076056" y="1700808"/>
            <a:ext cx="2880320" cy="4032448"/>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en-GB"/>
          </a:p>
        </p:txBody>
      </p:sp>
      <p:pic>
        <p:nvPicPr>
          <p:cNvPr id="4" name="3 İçerik Yer Tutucusu" descr="Image result for michael gottfredson general theory of crime 1990"/>
          <p:cNvPicPr>
            <a:picLocks noGrp="1"/>
          </p:cNvPicPr>
          <p:nvPr>
            <p:ph idx="1"/>
          </p:nvPr>
        </p:nvPicPr>
        <p:blipFill>
          <a:blip r:embed="rId2" cstate="print"/>
          <a:srcRect/>
          <a:stretch>
            <a:fillRect/>
          </a:stretch>
        </p:blipFill>
        <p:spPr bwMode="auto">
          <a:xfrm>
            <a:off x="2915816" y="1700808"/>
            <a:ext cx="2736304" cy="3816424"/>
          </a:xfrm>
          <a:prstGeom prst="rect">
            <a:avLst/>
          </a:prstGeom>
          <a:noFill/>
          <a:ln w="9525">
            <a:noFill/>
            <a:miter lim="800000"/>
            <a:headEnd/>
            <a:tailEnd/>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b="1" dirty="0" smtClean="0"/>
              <a:t>Social Bond Theory</a:t>
            </a:r>
            <a:endParaRPr lang="en-GB" dirty="0" smtClean="0"/>
          </a:p>
          <a:p>
            <a:r>
              <a:rPr lang="en-GB" dirty="0" smtClean="0"/>
              <a:t>Reckless placed a premium on inner containment and argued that deviancy is related to much of it</a:t>
            </a:r>
          </a:p>
          <a:p>
            <a:r>
              <a:rPr lang="en-GB" dirty="0" smtClean="0"/>
              <a:t>However, </a:t>
            </a:r>
            <a:r>
              <a:rPr lang="en-GB" dirty="0" err="1" smtClean="0"/>
              <a:t>Hirschi’s</a:t>
            </a:r>
            <a:r>
              <a:rPr lang="en-GB" dirty="0" smtClean="0"/>
              <a:t> </a:t>
            </a:r>
            <a:r>
              <a:rPr lang="en-GB" dirty="0" smtClean="0"/>
              <a:t>(1969) </a:t>
            </a:r>
            <a:r>
              <a:rPr lang="en-GB" dirty="0" smtClean="0"/>
              <a:t>work stressed the role </a:t>
            </a:r>
            <a:r>
              <a:rPr lang="en-GB" dirty="0" smtClean="0"/>
              <a:t>of </a:t>
            </a:r>
            <a:r>
              <a:rPr lang="en-GB" dirty="0" smtClean="0"/>
              <a:t>social influences in understanding deviance. </a:t>
            </a:r>
          </a:p>
          <a:p>
            <a:r>
              <a:rPr lang="en-GB" dirty="0" smtClean="0"/>
              <a:t>His earlier assumption was that people are subjected to  animal instincts, mainly driven by naked desires</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For </a:t>
            </a:r>
            <a:r>
              <a:rPr lang="en-GB" dirty="0" err="1" smtClean="0"/>
              <a:t>Hirschi</a:t>
            </a:r>
            <a:r>
              <a:rPr lang="en-GB" dirty="0" smtClean="0"/>
              <a:t>,  the </a:t>
            </a:r>
            <a:r>
              <a:rPr lang="en-GB" dirty="0" smtClean="0"/>
              <a:t>question </a:t>
            </a:r>
            <a:r>
              <a:rPr lang="en-GB" dirty="0" smtClean="0"/>
              <a:t> should not be like ‘Why </a:t>
            </a:r>
            <a:r>
              <a:rPr lang="en-GB" dirty="0" smtClean="0"/>
              <a:t>do they do it?’ </a:t>
            </a:r>
            <a:r>
              <a:rPr lang="en-GB" dirty="0" smtClean="0"/>
              <a:t> rather it should be asked as ‘Why </a:t>
            </a:r>
            <a:r>
              <a:rPr lang="en-GB" dirty="0" smtClean="0"/>
              <a:t>don’t we do it?’ </a:t>
            </a:r>
            <a:r>
              <a:rPr lang="en-GB" dirty="0" smtClean="0"/>
              <a:t> </a:t>
            </a:r>
          </a:p>
          <a:p>
            <a:r>
              <a:rPr lang="en-GB" dirty="0" smtClean="0"/>
              <a:t>For </a:t>
            </a:r>
            <a:r>
              <a:rPr lang="en-GB" dirty="0" err="1" smtClean="0"/>
              <a:t>Hirschi</a:t>
            </a:r>
            <a:r>
              <a:rPr lang="en-GB" dirty="0" smtClean="0"/>
              <a:t>, even Durkheim is control theorist  because anomie and egoism are one and the same thing and both lead to deregulation (1969). </a:t>
            </a:r>
          </a:p>
          <a:p>
            <a:r>
              <a:rPr lang="en-GB" dirty="0" smtClean="0"/>
              <a:t>So </a:t>
            </a:r>
            <a:r>
              <a:rPr lang="en-GB" dirty="0" smtClean="0"/>
              <a:t>deviance </a:t>
            </a:r>
            <a:r>
              <a:rPr lang="en-GB" dirty="0" smtClean="0"/>
              <a:t>occurs when ‘an individual’s bond to society is weak or broken’ (1969: 16</a:t>
            </a:r>
            <a:r>
              <a:rPr lang="en-GB" dirty="0" smtClean="0"/>
              <a:t>)</a:t>
            </a:r>
          </a:p>
          <a:p>
            <a:r>
              <a:rPr lang="en-GB" dirty="0" smtClean="0"/>
              <a:t>The variation in morality: </a:t>
            </a:r>
            <a:r>
              <a:rPr lang="en-GB" dirty="0" smtClean="0"/>
              <a:t>for </a:t>
            </a:r>
            <a:r>
              <a:rPr lang="en-GB" dirty="0" smtClean="0"/>
              <a:t>some people moral values are important but for some other they are not that important</a:t>
            </a:r>
          </a:p>
          <a:p>
            <a:r>
              <a:rPr lang="en-GB" dirty="0" smtClean="0"/>
              <a:t>There are dour </a:t>
            </a:r>
            <a:r>
              <a:rPr lang="en-GB" dirty="0" smtClean="0"/>
              <a:t>elements of the social bond:</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1) </a:t>
            </a:r>
            <a:r>
              <a:rPr lang="en-GB" i="1" dirty="0" smtClean="0"/>
              <a:t>Attachment</a:t>
            </a:r>
            <a:r>
              <a:rPr lang="en-GB" dirty="0" smtClean="0"/>
              <a:t>: </a:t>
            </a:r>
            <a:r>
              <a:rPr lang="en-GB" dirty="0" smtClean="0"/>
              <a:t>‘</a:t>
            </a:r>
            <a:r>
              <a:rPr lang="en-GB" dirty="0" smtClean="0"/>
              <a:t>If a person does not care about the wishes and expectations of other people – that is, if he is insensitive to the opinion of others – then he is to that extent not bound by the norms. He is free to deviate’ (1969: 18).</a:t>
            </a:r>
          </a:p>
          <a:p>
            <a:r>
              <a:rPr lang="en-GB" dirty="0" smtClean="0"/>
              <a:t>2) </a:t>
            </a:r>
            <a:r>
              <a:rPr lang="en-GB" i="1" dirty="0" smtClean="0"/>
              <a:t>Commitment</a:t>
            </a:r>
            <a:r>
              <a:rPr lang="en-GB" dirty="0" smtClean="0"/>
              <a:t>: </a:t>
            </a:r>
            <a:r>
              <a:rPr lang="en-GB" dirty="0" smtClean="0"/>
              <a:t>The </a:t>
            </a:r>
            <a:r>
              <a:rPr lang="en-GB" dirty="0" smtClean="0"/>
              <a:t>investment of </a:t>
            </a:r>
            <a:r>
              <a:rPr lang="en-GB" dirty="0" smtClean="0"/>
              <a:t>time</a:t>
            </a:r>
            <a:r>
              <a:rPr lang="en-GB" dirty="0" smtClean="0"/>
              <a:t> </a:t>
            </a:r>
            <a:r>
              <a:rPr lang="en-GB" dirty="0" smtClean="0"/>
              <a:t>and energy in some certain activities. Here there is an initial element of rational choice because people compare the weight of their investment in particular activities to possible consequences ensuing from the invested energy, time etc. in those activities</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3) </a:t>
            </a:r>
            <a:r>
              <a:rPr lang="en-GB" i="1" dirty="0" smtClean="0"/>
              <a:t>Involvement</a:t>
            </a:r>
            <a:r>
              <a:rPr lang="en-GB" dirty="0" smtClean="0"/>
              <a:t>: </a:t>
            </a:r>
            <a:r>
              <a:rPr lang="en-GB" dirty="0" smtClean="0"/>
              <a:t>engaging with conventional and legitimate </a:t>
            </a:r>
            <a:r>
              <a:rPr lang="en-GB" dirty="0" smtClean="0"/>
              <a:t>activities </a:t>
            </a:r>
            <a:r>
              <a:rPr lang="en-GB" dirty="0" smtClean="0"/>
              <a:t>is </a:t>
            </a:r>
            <a:r>
              <a:rPr lang="en-GB" dirty="0" smtClean="0"/>
              <a:t>most </a:t>
            </a:r>
            <a:r>
              <a:rPr lang="en-GB" dirty="0" smtClean="0"/>
              <a:t>likely </a:t>
            </a:r>
            <a:r>
              <a:rPr lang="en-GB" dirty="0" smtClean="0"/>
              <a:t>keep</a:t>
            </a:r>
            <a:r>
              <a:rPr lang="en-GB" dirty="0" smtClean="0"/>
              <a:t> </a:t>
            </a:r>
            <a:r>
              <a:rPr lang="en-GB" dirty="0" smtClean="0"/>
              <a:t>people </a:t>
            </a:r>
            <a:r>
              <a:rPr lang="en-GB" dirty="0" smtClean="0"/>
              <a:t>away illegitimate ones</a:t>
            </a:r>
            <a:r>
              <a:rPr lang="en-GB" dirty="0" smtClean="0"/>
              <a:t>.</a:t>
            </a:r>
            <a:endParaRPr lang="en-GB" dirty="0" smtClean="0"/>
          </a:p>
          <a:p>
            <a:r>
              <a:rPr lang="en-GB" dirty="0" smtClean="0"/>
              <a:t>4) </a:t>
            </a:r>
            <a:r>
              <a:rPr lang="en-GB" i="1" dirty="0" smtClean="0"/>
              <a:t>Belief</a:t>
            </a:r>
            <a:r>
              <a:rPr lang="en-GB" dirty="0" smtClean="0"/>
              <a:t>: </a:t>
            </a:r>
            <a:r>
              <a:rPr lang="en-GB" dirty="0" smtClean="0"/>
              <a:t>The final elements is to do with </a:t>
            </a:r>
            <a:r>
              <a:rPr lang="en-GB" dirty="0" smtClean="0"/>
              <a:t>the </a:t>
            </a:r>
            <a:r>
              <a:rPr lang="en-GB" dirty="0" smtClean="0"/>
              <a:t>degree</a:t>
            </a:r>
            <a:r>
              <a:rPr lang="en-GB" dirty="0" smtClean="0"/>
              <a:t> </a:t>
            </a:r>
            <a:r>
              <a:rPr lang="en-GB" dirty="0" smtClean="0"/>
              <a:t>of our commitment to </a:t>
            </a:r>
            <a:r>
              <a:rPr lang="en-GB" dirty="0" smtClean="0"/>
              <a:t>definite</a:t>
            </a:r>
            <a:r>
              <a:rPr lang="en-GB" dirty="0" smtClean="0"/>
              <a:t> </a:t>
            </a:r>
            <a:r>
              <a:rPr lang="en-GB" dirty="0" smtClean="0"/>
              <a:t>beliefs. </a:t>
            </a:r>
            <a:r>
              <a:rPr lang="en-GB" dirty="0" smtClean="0"/>
              <a:t>There is a disproportionate distribution </a:t>
            </a:r>
            <a:r>
              <a:rPr lang="en-GB" dirty="0" smtClean="0"/>
              <a:t>of our attachment to particular activities and goals</a:t>
            </a:r>
            <a:r>
              <a:rPr lang="en-GB" dirty="0" smtClean="0"/>
              <a:t> </a:t>
            </a:r>
            <a:r>
              <a:rPr lang="en-GB" dirty="0" smtClean="0"/>
              <a:t>– </a:t>
            </a:r>
            <a:r>
              <a:rPr lang="en-GB" dirty="0" smtClean="0"/>
              <a:t>the more we believe in  conventional goals and values</a:t>
            </a:r>
            <a:r>
              <a:rPr lang="en-GB" dirty="0" smtClean="0"/>
              <a:t>, the </a:t>
            </a:r>
            <a:r>
              <a:rPr lang="en-GB" dirty="0" smtClean="0"/>
              <a:t>more</a:t>
            </a:r>
            <a:r>
              <a:rPr lang="en-GB" dirty="0" smtClean="0"/>
              <a:t> </a:t>
            </a:r>
            <a:r>
              <a:rPr lang="en-GB" dirty="0" smtClean="0"/>
              <a:t>likely </a:t>
            </a:r>
            <a:r>
              <a:rPr lang="en-GB" dirty="0" smtClean="0"/>
              <a:t>we stay away offending behaviour</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b="1" u="sng" dirty="0" err="1" smtClean="0"/>
              <a:t>Gottfredson</a:t>
            </a:r>
            <a:r>
              <a:rPr lang="en-GB" b="1" u="sng" dirty="0" smtClean="0"/>
              <a:t> and </a:t>
            </a:r>
            <a:r>
              <a:rPr lang="en-GB" b="1" u="sng" dirty="0" err="1" smtClean="0"/>
              <a:t>Hirschi's</a:t>
            </a:r>
            <a:r>
              <a:rPr lang="en-GB" b="1" u="sng" dirty="0" smtClean="0"/>
              <a:t> General Theory of Crime</a:t>
            </a:r>
            <a:endParaRPr lang="en-GB" dirty="0" smtClean="0"/>
          </a:p>
          <a:p>
            <a:r>
              <a:rPr lang="en-GB" dirty="0" smtClean="0"/>
              <a:t>The key to understanding their </a:t>
            </a:r>
            <a:r>
              <a:rPr lang="en-GB" dirty="0" smtClean="0"/>
              <a:t>oeuvre</a:t>
            </a:r>
            <a:r>
              <a:rPr lang="en-GB" dirty="0" smtClean="0"/>
              <a:t> is </a:t>
            </a:r>
            <a:r>
              <a:rPr lang="en-GB" dirty="0" smtClean="0"/>
              <a:t>self-control </a:t>
            </a:r>
            <a:r>
              <a:rPr lang="en-GB" dirty="0" smtClean="0"/>
              <a:t>– ‘concern for the long-term consequences of one’s acts’ (</a:t>
            </a:r>
            <a:r>
              <a:rPr lang="en-GB" dirty="0" err="1" smtClean="0"/>
              <a:t>Hirschi</a:t>
            </a:r>
            <a:r>
              <a:rPr lang="en-GB" dirty="0" smtClean="0"/>
              <a:t> and </a:t>
            </a:r>
            <a:r>
              <a:rPr lang="en-GB" dirty="0" err="1" smtClean="0"/>
              <a:t>Gottfredson</a:t>
            </a:r>
            <a:r>
              <a:rPr lang="en-GB" dirty="0" smtClean="0"/>
              <a:t>, 2000: 64). </a:t>
            </a:r>
            <a:endParaRPr lang="en-GB" dirty="0" smtClean="0"/>
          </a:p>
          <a:p>
            <a:r>
              <a:rPr lang="en-GB" dirty="0" smtClean="0"/>
              <a:t>self-control – resisting the seductions of crime. </a:t>
            </a:r>
          </a:p>
          <a:p>
            <a:r>
              <a:rPr lang="en-GB" dirty="0" smtClean="0"/>
              <a:t>General theory as it says embraces</a:t>
            </a:r>
            <a:r>
              <a:rPr lang="en-GB" dirty="0" smtClean="0"/>
              <a:t> </a:t>
            </a:r>
            <a:r>
              <a:rPr lang="en-GB" dirty="0" smtClean="0"/>
              <a:t> </a:t>
            </a:r>
            <a:r>
              <a:rPr lang="en-GB" dirty="0" smtClean="0"/>
              <a:t>many </a:t>
            </a:r>
            <a:r>
              <a:rPr lang="en-GB" dirty="0" smtClean="0"/>
              <a:t>forms </a:t>
            </a:r>
            <a:r>
              <a:rPr lang="en-GB" dirty="0" smtClean="0"/>
              <a:t>of behaviour, </a:t>
            </a:r>
            <a:r>
              <a:rPr lang="en-GB" dirty="0" smtClean="0"/>
              <a:t>not necessarily criminal ones but also </a:t>
            </a:r>
            <a:r>
              <a:rPr lang="en-GB" dirty="0" smtClean="0"/>
              <a:t>promiscuity</a:t>
            </a:r>
            <a:r>
              <a:rPr lang="en-GB" dirty="0" smtClean="0"/>
              <a:t>, </a:t>
            </a:r>
            <a:r>
              <a:rPr lang="en-GB" dirty="0" smtClean="0"/>
              <a:t>drinking</a:t>
            </a:r>
            <a:r>
              <a:rPr lang="en-GB" dirty="0" smtClean="0"/>
              <a:t> </a:t>
            </a:r>
            <a:r>
              <a:rPr lang="en-GB" dirty="0" smtClean="0"/>
              <a:t>and smoking.</a:t>
            </a:r>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the </a:t>
            </a:r>
            <a:r>
              <a:rPr lang="en-GB" dirty="0" smtClean="0"/>
              <a:t>self-control </a:t>
            </a:r>
            <a:r>
              <a:rPr lang="en-GB" dirty="0" smtClean="0"/>
              <a:t>should have to be established </a:t>
            </a:r>
            <a:r>
              <a:rPr lang="en-GB" dirty="0" smtClean="0"/>
              <a:t>needs </a:t>
            </a:r>
            <a:r>
              <a:rPr lang="en-GB" dirty="0" smtClean="0"/>
              <a:t>to </a:t>
            </a:r>
            <a:r>
              <a:rPr lang="en-GB" dirty="0" smtClean="0"/>
              <a:t>early </a:t>
            </a:r>
            <a:r>
              <a:rPr lang="en-GB" dirty="0" smtClean="0"/>
              <a:t>in the </a:t>
            </a:r>
            <a:r>
              <a:rPr lang="en-GB" dirty="0" smtClean="0"/>
              <a:t>course of childhood</a:t>
            </a:r>
          </a:p>
          <a:p>
            <a:r>
              <a:rPr lang="en-GB" dirty="0" smtClean="0"/>
              <a:t> The failure of instilling it is indicative of </a:t>
            </a:r>
            <a:r>
              <a:rPr lang="en-GB" dirty="0" smtClean="0"/>
              <a:t>the parental </a:t>
            </a:r>
            <a:r>
              <a:rPr lang="en-GB" dirty="0" smtClean="0"/>
              <a:t>failure</a:t>
            </a:r>
          </a:p>
          <a:p>
            <a:r>
              <a:rPr lang="en-GB" dirty="0" smtClean="0"/>
              <a:t>The failure of inculcating these attributes may cause children to be </a:t>
            </a:r>
            <a:r>
              <a:rPr lang="en-GB" dirty="0" smtClean="0"/>
              <a:t>‘impulsive, insensitive, physical (as opposed to mental), risk-taking, short-sighted, and nonverbal, and they will tend therefore to engage in criminal and analogous acts’ (1990: 90). </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low self-control: impulsiveness</a:t>
            </a:r>
            <a:r>
              <a:rPr lang="en-GB" dirty="0" smtClean="0"/>
              <a:t>, risk-seeking, physicality, self-centredness and low temper threshold. </a:t>
            </a:r>
            <a:endParaRPr lang="en-GB" dirty="0" smtClean="0"/>
          </a:p>
          <a:p>
            <a:r>
              <a:rPr lang="en-GB" dirty="0" smtClean="0"/>
              <a:t>those </a:t>
            </a:r>
            <a:r>
              <a:rPr lang="en-GB" dirty="0" smtClean="0"/>
              <a:t>with low self-control have </a:t>
            </a:r>
            <a:r>
              <a:rPr lang="en-GB" dirty="0" smtClean="0"/>
              <a:t>problematic parents </a:t>
            </a:r>
            <a:r>
              <a:rPr lang="en-GB" dirty="0" smtClean="0"/>
              <a:t>who  </a:t>
            </a:r>
            <a:r>
              <a:rPr lang="en-GB" dirty="0" smtClean="0"/>
              <a:t>lack of attention to their </a:t>
            </a:r>
            <a:r>
              <a:rPr lang="en-GB" dirty="0" smtClean="0"/>
              <a:t>behaviour, </a:t>
            </a:r>
            <a:r>
              <a:rPr lang="en-GB" dirty="0" smtClean="0"/>
              <a:t>are careless about monitoring inappropriate </a:t>
            </a:r>
            <a:r>
              <a:rPr lang="en-GB" dirty="0" smtClean="0"/>
              <a:t>behaviour  </a:t>
            </a:r>
            <a:r>
              <a:rPr lang="en-GB" dirty="0" smtClean="0"/>
              <a:t>as not intending to punish </a:t>
            </a:r>
            <a:r>
              <a:rPr lang="en-GB" dirty="0" smtClean="0"/>
              <a:t>such </a:t>
            </a:r>
            <a:r>
              <a:rPr lang="en-GB" dirty="0" smtClean="0"/>
              <a:t>acts and be arbitrary when punishing them .</a:t>
            </a:r>
          </a:p>
          <a:p>
            <a:r>
              <a:rPr lang="en-GB" dirty="0" smtClean="0"/>
              <a:t>Criminal opportunities should also accompany low self-control</a:t>
            </a:r>
          </a:p>
          <a:p>
            <a:r>
              <a:rPr lang="en-GB" dirty="0" smtClean="0"/>
              <a:t> Criminal opportunities and low self-control need to come together in order to create crime.. </a:t>
            </a:r>
          </a:p>
          <a:p>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b="1" dirty="0" err="1" smtClean="0"/>
              <a:t>Gottfredson</a:t>
            </a:r>
            <a:r>
              <a:rPr lang="en-GB" b="1" dirty="0" smtClean="0"/>
              <a:t> and </a:t>
            </a:r>
            <a:r>
              <a:rPr lang="en-GB" b="1" dirty="0" err="1" smtClean="0"/>
              <a:t>Hirschi’s</a:t>
            </a:r>
            <a:r>
              <a:rPr lang="en-GB" b="1" dirty="0" smtClean="0"/>
              <a:t> general theory of crime</a:t>
            </a:r>
          </a:p>
          <a:p>
            <a:pPr>
              <a:buNone/>
            </a:pPr>
            <a:r>
              <a:rPr lang="en-GB" dirty="0" smtClean="0"/>
              <a:t>Marcus </a:t>
            </a:r>
            <a:r>
              <a:rPr lang="en-GB" dirty="0" err="1" smtClean="0"/>
              <a:t>Felson</a:t>
            </a:r>
            <a:endParaRPr lang="en-GB" dirty="0" smtClean="0"/>
          </a:p>
          <a:p>
            <a:pPr>
              <a:buNone/>
            </a:pPr>
            <a:r>
              <a:rPr lang="en-GB" dirty="0" smtClean="0"/>
              <a:t>-  Low self-control</a:t>
            </a:r>
          </a:p>
          <a:p>
            <a:pPr>
              <a:buFontTx/>
              <a:buChar char="-"/>
            </a:pPr>
            <a:r>
              <a:rPr lang="en-GB" dirty="0" smtClean="0"/>
              <a:t>Opportunity</a:t>
            </a:r>
          </a:p>
          <a:p>
            <a:pPr>
              <a:buFontTx/>
              <a:buChar char="-"/>
            </a:pPr>
            <a:r>
              <a:rPr lang="en-GB" dirty="0" smtClean="0"/>
              <a:t>Perpetrator &amp; victim &amp; Opportunity</a:t>
            </a:r>
          </a:p>
          <a:p>
            <a:endParaRPr lang="en-GB" b="1" dirty="0" smtClean="0"/>
          </a:p>
          <a:p>
            <a:r>
              <a:rPr lang="en-GB" dirty="0" smtClean="0"/>
              <a:t>Charles </a:t>
            </a:r>
            <a:r>
              <a:rPr lang="en-GB" dirty="0" err="1" smtClean="0"/>
              <a:t>Tittle</a:t>
            </a:r>
            <a:r>
              <a:rPr lang="en-GB" dirty="0" smtClean="0"/>
              <a:t>’ </a:t>
            </a:r>
            <a:r>
              <a:rPr lang="en-GB" b="1" dirty="0" smtClean="0"/>
              <a:t>control-balance theory</a:t>
            </a:r>
          </a:p>
          <a:p>
            <a:pPr>
              <a:buNone/>
            </a:pPr>
            <a:r>
              <a:rPr lang="en-GB" dirty="0" smtClean="0"/>
              <a:t>- Relating control-balance to crime</a:t>
            </a:r>
          </a:p>
          <a:p>
            <a:endParaRPr lang="en-GB"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pPr>
              <a:buNone/>
            </a:pPr>
            <a:endParaRPr lang="en-GB" dirty="0" smtClean="0"/>
          </a:p>
          <a:p>
            <a:r>
              <a:rPr lang="en-GB" dirty="0" smtClean="0"/>
              <a:t>the nature of crime reflects these</a:t>
            </a:r>
          </a:p>
          <a:p>
            <a:pPr marL="514350" indent="-514350">
              <a:buAutoNum type="arabicParenR"/>
            </a:pPr>
            <a:r>
              <a:rPr lang="en-GB" dirty="0" smtClean="0"/>
              <a:t>Crime offers instant pleasure and excitement. Low self-control means to engage in a variety of illicit behaviours, such as offending, drug use and promiscuity.</a:t>
            </a:r>
          </a:p>
          <a:p>
            <a:pPr marL="514350" indent="-514350">
              <a:buAutoNum type="arabicParenR"/>
            </a:pPr>
            <a:r>
              <a:rPr lang="en-GB" dirty="0" smtClean="0"/>
              <a:t>Immediate gratifications derived from crime contradicts with long-term plans &amp;  gains  such as  work, family and </a:t>
            </a:r>
            <a:r>
              <a:rPr lang="en-GB" dirty="0" smtClean="0"/>
              <a:t>children.</a:t>
            </a:r>
          </a:p>
          <a:p>
            <a:pPr marL="514350" indent="-514350">
              <a:buAutoNum type="arabicParenR"/>
            </a:pPr>
            <a:r>
              <a:rPr lang="en-GB" dirty="0" smtClean="0"/>
              <a:t>Crime </a:t>
            </a:r>
            <a:r>
              <a:rPr lang="en-GB" dirty="0" smtClean="0"/>
              <a:t>demands no expertise </a:t>
            </a:r>
            <a:r>
              <a:rPr lang="en-GB" dirty="0" smtClean="0"/>
              <a:t>and can be implemented with no education and </a:t>
            </a:r>
            <a:r>
              <a:rPr lang="en-GB" dirty="0" smtClean="0"/>
              <a:t>mostly by </a:t>
            </a:r>
            <a:r>
              <a:rPr lang="en-GB" dirty="0" smtClean="0"/>
              <a:t>people </a:t>
            </a:r>
            <a:r>
              <a:rPr lang="en-GB" dirty="0" smtClean="0"/>
              <a:t>with low </a:t>
            </a:r>
            <a:r>
              <a:rPr lang="en-GB" dirty="0" smtClean="0"/>
              <a:t>self-control.</a:t>
            </a:r>
          </a:p>
          <a:p>
            <a:pPr marL="514350" indent="-514350">
              <a:buAutoNum type="arabicParenR"/>
            </a:pPr>
            <a:r>
              <a:rPr lang="en-GB" dirty="0" smtClean="0"/>
              <a:t>T</a:t>
            </a:r>
            <a:r>
              <a:rPr lang="en-GB" dirty="0" smtClean="0"/>
              <a:t>hose </a:t>
            </a:r>
            <a:r>
              <a:rPr lang="en-GB" dirty="0" smtClean="0"/>
              <a:t>with low self-control </a:t>
            </a:r>
            <a:r>
              <a:rPr lang="en-GB" dirty="0" smtClean="0"/>
              <a:t>do not care or be </a:t>
            </a:r>
            <a:r>
              <a:rPr lang="en-GB" dirty="0" err="1" smtClean="0"/>
              <a:t>emphathetic</a:t>
            </a:r>
            <a:r>
              <a:rPr lang="en-GB" dirty="0" smtClean="0"/>
              <a:t> to  others and victims suffering from the consequences of their criminal action</a:t>
            </a:r>
            <a:endParaRPr lang="en-GB" dirty="0" smtClean="0"/>
          </a:p>
          <a:p>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r>
              <a:rPr lang="en-GB" dirty="0" smtClean="0"/>
              <a:t>Charles R. </a:t>
            </a:r>
            <a:r>
              <a:rPr lang="en-GB" dirty="0" err="1" smtClean="0"/>
              <a:t>Tittle</a:t>
            </a:r>
            <a:r>
              <a:rPr lang="en-GB" dirty="0" smtClean="0"/>
              <a:t> (1939 - ) </a:t>
            </a:r>
            <a:endParaRPr lang="en-GB" dirty="0"/>
          </a:p>
        </p:txBody>
      </p:sp>
      <p:pic>
        <p:nvPicPr>
          <p:cNvPr id="4" name="3 İçerik Yer Tutucusu" descr="Image result for charles tittle"/>
          <p:cNvPicPr>
            <a:picLocks noGrp="1"/>
          </p:cNvPicPr>
          <p:nvPr>
            <p:ph idx="1"/>
          </p:nvPr>
        </p:nvPicPr>
        <p:blipFill>
          <a:blip r:embed="rId2" cstate="print"/>
          <a:srcRect/>
          <a:stretch>
            <a:fillRect/>
          </a:stretch>
        </p:blipFill>
        <p:spPr bwMode="auto">
          <a:xfrm>
            <a:off x="755576" y="1484784"/>
            <a:ext cx="3429000" cy="4572000"/>
          </a:xfrm>
          <a:prstGeom prst="rect">
            <a:avLst/>
          </a:prstGeom>
          <a:noFill/>
          <a:ln w="9525">
            <a:noFill/>
            <a:miter lim="800000"/>
            <a:headEnd/>
            <a:tailEnd/>
          </a:ln>
        </p:spPr>
      </p:pic>
      <p:pic>
        <p:nvPicPr>
          <p:cNvPr id="5" name="4 Resim" descr="Image result for charles tittle control balance theory"/>
          <p:cNvPicPr/>
          <p:nvPr/>
        </p:nvPicPr>
        <p:blipFill>
          <a:blip r:embed="rId3" cstate="print"/>
          <a:srcRect/>
          <a:stretch>
            <a:fillRect/>
          </a:stretch>
        </p:blipFill>
        <p:spPr bwMode="auto">
          <a:xfrm>
            <a:off x="4932040" y="1484784"/>
            <a:ext cx="3024336" cy="4536504"/>
          </a:xfrm>
          <a:prstGeom prst="rect">
            <a:avLst/>
          </a:prstGeom>
          <a:noFill/>
          <a:ln w="9525">
            <a:noFill/>
            <a:miter lim="800000"/>
            <a:headEnd/>
            <a:tailEnd/>
          </a:ln>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err="1" smtClean="0"/>
              <a:t>Tittle’s</a:t>
            </a:r>
            <a:r>
              <a:rPr lang="en-GB" dirty="0" smtClean="0"/>
              <a:t> control-balance </a:t>
            </a:r>
            <a:r>
              <a:rPr lang="en-GB" dirty="0" smtClean="0"/>
              <a:t>theory</a:t>
            </a:r>
          </a:p>
          <a:p>
            <a:endParaRPr lang="en-GB" dirty="0" smtClean="0"/>
          </a:p>
          <a:p>
            <a:r>
              <a:rPr lang="en-GB" dirty="0" smtClean="0"/>
              <a:t>He’s searching for an </a:t>
            </a:r>
            <a:r>
              <a:rPr lang="en-GB" dirty="0" smtClean="0"/>
              <a:t>‘integrated </a:t>
            </a:r>
            <a:r>
              <a:rPr lang="en-GB" dirty="0" smtClean="0"/>
              <a:t>theory’. </a:t>
            </a:r>
            <a:endParaRPr lang="en-GB" dirty="0" smtClean="0"/>
          </a:p>
          <a:p>
            <a:endParaRPr lang="en-GB" dirty="0" smtClean="0"/>
          </a:p>
          <a:p>
            <a:r>
              <a:rPr lang="en-GB" dirty="0" smtClean="0"/>
              <a:t>A sort of amalgamation of control theories</a:t>
            </a:r>
          </a:p>
          <a:p>
            <a:endParaRPr lang="en-GB" dirty="0" smtClean="0"/>
          </a:p>
          <a:p>
            <a:r>
              <a:rPr lang="en-GB" dirty="0" err="1" smtClean="0"/>
              <a:t>Tittle’s</a:t>
            </a:r>
            <a:r>
              <a:rPr lang="en-GB" dirty="0" smtClean="0"/>
              <a:t> consists of control theories </a:t>
            </a:r>
            <a:r>
              <a:rPr lang="en-GB" dirty="0" smtClean="0"/>
              <a:t>as well as </a:t>
            </a:r>
            <a:r>
              <a:rPr lang="en-GB" dirty="0" smtClean="0"/>
              <a:t>rational </a:t>
            </a:r>
            <a:r>
              <a:rPr lang="en-GB" dirty="0" smtClean="0"/>
              <a:t>choice, routine activities, differential association, strain and labelling </a:t>
            </a:r>
            <a:r>
              <a:rPr lang="en-GB" dirty="0" smtClean="0"/>
              <a:t>theory.</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a:bodyPr>
          <a:lstStyle/>
          <a:p>
            <a:r>
              <a:rPr lang="en-GB" dirty="0" smtClean="0"/>
              <a:t>little control may lead </a:t>
            </a:r>
            <a:r>
              <a:rPr lang="en-GB" dirty="0" smtClean="0"/>
              <a:t>to </a:t>
            </a:r>
            <a:r>
              <a:rPr lang="en-GB" dirty="0" smtClean="0"/>
              <a:t>crime and deviance</a:t>
            </a:r>
            <a:r>
              <a:rPr lang="en-GB" dirty="0" smtClean="0"/>
              <a:t>. </a:t>
            </a:r>
            <a:endParaRPr lang="en-GB" dirty="0" smtClean="0"/>
          </a:p>
          <a:p>
            <a:r>
              <a:rPr lang="en-GB" dirty="0" smtClean="0"/>
              <a:t>However, too </a:t>
            </a:r>
            <a:r>
              <a:rPr lang="en-GB" dirty="0" smtClean="0"/>
              <a:t>much control may also lead to </a:t>
            </a:r>
            <a:r>
              <a:rPr lang="en-GB" dirty="0" smtClean="0"/>
              <a:t>crime and deviance</a:t>
            </a:r>
            <a:endParaRPr lang="en-GB" dirty="0" smtClean="0"/>
          </a:p>
          <a:p>
            <a:r>
              <a:rPr lang="en-GB" dirty="0" smtClean="0"/>
              <a:t>P</a:t>
            </a:r>
            <a:r>
              <a:rPr lang="en-GB" dirty="0" smtClean="0"/>
              <a:t>eople </a:t>
            </a:r>
            <a:r>
              <a:rPr lang="en-GB" dirty="0" smtClean="0"/>
              <a:t>are </a:t>
            </a:r>
            <a:r>
              <a:rPr lang="en-GB" dirty="0" smtClean="0"/>
              <a:t>both agents</a:t>
            </a:r>
            <a:r>
              <a:rPr lang="en-GB" i="1" dirty="0" smtClean="0"/>
              <a:t> </a:t>
            </a:r>
            <a:r>
              <a:rPr lang="en-GB" dirty="0" smtClean="0"/>
              <a:t>and the objects </a:t>
            </a:r>
            <a:r>
              <a:rPr lang="en-GB" dirty="0" smtClean="0"/>
              <a:t>of social control. </a:t>
            </a:r>
            <a:endParaRPr lang="en-GB" dirty="0" smtClean="0"/>
          </a:p>
          <a:p>
            <a:r>
              <a:rPr lang="en-GB" dirty="0" smtClean="0"/>
              <a:t>People not only </a:t>
            </a:r>
            <a:r>
              <a:rPr lang="en-GB" dirty="0" smtClean="0"/>
              <a:t>control but also </a:t>
            </a:r>
            <a:r>
              <a:rPr lang="en-GB" dirty="0" smtClean="0"/>
              <a:t>are controlled. </a:t>
            </a:r>
            <a:endParaRPr lang="en-GB" dirty="0" smtClean="0"/>
          </a:p>
          <a:p>
            <a:r>
              <a:rPr lang="en-GB" dirty="0" smtClean="0"/>
              <a:t>People </a:t>
            </a:r>
            <a:r>
              <a:rPr lang="en-GB" dirty="0" smtClean="0"/>
              <a:t>look for autonomy and freedom, but while in so doing, </a:t>
            </a:r>
            <a:r>
              <a:rPr lang="en-GB" dirty="0" smtClean="0"/>
              <a:t>are inevitably </a:t>
            </a:r>
            <a:r>
              <a:rPr lang="en-GB" dirty="0" smtClean="0"/>
              <a:t>subject </a:t>
            </a:r>
            <a:r>
              <a:rPr lang="en-GB" dirty="0" smtClean="0"/>
              <a:t>to </a:t>
            </a:r>
            <a:r>
              <a:rPr lang="en-GB" dirty="0" smtClean="0"/>
              <a:t>the mechanisms of control</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a:bodyPr>
          <a:lstStyle/>
          <a:p>
            <a:r>
              <a:rPr lang="en-GB" dirty="0" smtClean="0"/>
              <a:t>‘the amount of control to which an individual is subject, relative to the amount of control that he or she can exercise, determines the probability of deviance occurring as well as the type of deviance likely to occur’ (</a:t>
            </a:r>
            <a:r>
              <a:rPr lang="en-GB" dirty="0" err="1" smtClean="0"/>
              <a:t>Tittle</a:t>
            </a:r>
            <a:r>
              <a:rPr lang="en-GB" dirty="0" smtClean="0"/>
              <a:t>, 1995: 135).</a:t>
            </a:r>
          </a:p>
          <a:p>
            <a:r>
              <a:rPr lang="en-GB" dirty="0" smtClean="0"/>
              <a:t>Control-balance is </a:t>
            </a:r>
            <a:r>
              <a:rPr lang="en-GB" dirty="0" smtClean="0"/>
              <a:t>linked</a:t>
            </a:r>
            <a:r>
              <a:rPr lang="en-GB" dirty="0" smtClean="0"/>
              <a:t> </a:t>
            </a:r>
            <a:r>
              <a:rPr lang="en-GB" dirty="0" smtClean="0"/>
              <a:t>to </a:t>
            </a:r>
            <a:r>
              <a:rPr lang="en-GB" dirty="0" smtClean="0"/>
              <a:t>conformity, whereas control-imbalance </a:t>
            </a:r>
            <a:r>
              <a:rPr lang="en-GB" dirty="0" smtClean="0"/>
              <a:t>to</a:t>
            </a:r>
            <a:r>
              <a:rPr lang="en-GB" dirty="0" smtClean="0"/>
              <a:t> </a:t>
            </a:r>
            <a:r>
              <a:rPr lang="en-GB" dirty="0" smtClean="0"/>
              <a:t>deviance. </a:t>
            </a:r>
            <a:endParaRPr lang="en-GB" dirty="0" smtClean="0"/>
          </a:p>
          <a:p>
            <a:r>
              <a:rPr lang="en-GB" dirty="0" smtClean="0"/>
              <a:t>W</a:t>
            </a:r>
            <a:r>
              <a:rPr lang="en-GB" dirty="0" smtClean="0"/>
              <a:t>here </a:t>
            </a:r>
            <a:r>
              <a:rPr lang="en-GB" dirty="0" smtClean="0"/>
              <a:t>control </a:t>
            </a:r>
            <a:r>
              <a:rPr lang="en-GB" dirty="0" smtClean="0"/>
              <a:t>is way out of balance, then deviance occurs </a:t>
            </a:r>
            <a:endParaRPr lang="en-GB" dirty="0" smtClean="0"/>
          </a:p>
          <a:p>
            <a:r>
              <a:rPr lang="en-GB" dirty="0" smtClean="0"/>
              <a:t> This refers to the capability of exercising control </a:t>
            </a:r>
            <a:r>
              <a:rPr lang="en-GB" dirty="0" smtClean="0"/>
              <a:t>is surpassed by the excessive amount of</a:t>
            </a:r>
            <a:r>
              <a:rPr lang="en-GB" dirty="0" smtClean="0"/>
              <a:t> </a:t>
            </a:r>
            <a:r>
              <a:rPr lang="en-GB" dirty="0" smtClean="0"/>
              <a:t>of control to which they are </a:t>
            </a:r>
            <a:r>
              <a:rPr lang="en-GB" dirty="0" smtClean="0"/>
              <a:t> </a:t>
            </a:r>
            <a:r>
              <a:rPr lang="en-GB" dirty="0" smtClean="0"/>
              <a:t>exposed</a:t>
            </a:r>
            <a:r>
              <a:rPr lang="en-GB" dirty="0" smtClean="0"/>
              <a:t>, </a:t>
            </a:r>
            <a:r>
              <a:rPr lang="en-GB" dirty="0" smtClean="0"/>
              <a:t>vice versa. </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85000" lnSpcReduction="10000"/>
          </a:bodyPr>
          <a:lstStyle/>
          <a:p>
            <a:r>
              <a:rPr lang="en-GB" dirty="0" smtClean="0"/>
              <a:t>A number of factors must be involved for crime and deviance to occur </a:t>
            </a:r>
          </a:p>
          <a:p>
            <a:pPr marL="514350" indent="-514350">
              <a:buAutoNum type="arabicParenR"/>
            </a:pPr>
            <a:r>
              <a:rPr lang="en-GB" dirty="0" err="1" smtClean="0"/>
              <a:t>Predispositional</a:t>
            </a:r>
            <a:r>
              <a:rPr lang="en-GB" dirty="0" smtClean="0"/>
              <a:t> elements </a:t>
            </a:r>
            <a:r>
              <a:rPr lang="en-GB" dirty="0" smtClean="0"/>
              <a:t> and  motivation .</a:t>
            </a:r>
          </a:p>
          <a:p>
            <a:pPr marL="514350" indent="-514350">
              <a:buAutoNum type="arabicParenR"/>
            </a:pPr>
            <a:r>
              <a:rPr lang="en-GB" dirty="0" smtClean="0"/>
              <a:t>negative emotion and feelings that help offender to get out of the control-balance</a:t>
            </a:r>
          </a:p>
          <a:p>
            <a:pPr marL="514350" indent="-514350">
              <a:buAutoNum type="arabicParenR"/>
            </a:pPr>
            <a:r>
              <a:rPr lang="en-GB" dirty="0" smtClean="0"/>
              <a:t>Turning predisposition </a:t>
            </a:r>
            <a:r>
              <a:rPr lang="en-GB" dirty="0" smtClean="0"/>
              <a:t>into </a:t>
            </a:r>
            <a:r>
              <a:rPr lang="en-GB" dirty="0" smtClean="0"/>
              <a:t>motivation: </a:t>
            </a:r>
            <a:r>
              <a:rPr lang="en-GB" dirty="0" smtClean="0"/>
              <a:t>individuals must be aware of </a:t>
            </a:r>
            <a:r>
              <a:rPr lang="en-GB" dirty="0" smtClean="0"/>
              <a:t>the fact </a:t>
            </a:r>
            <a:r>
              <a:rPr lang="en-GB" dirty="0" smtClean="0"/>
              <a:t>that deviance will </a:t>
            </a:r>
            <a:r>
              <a:rPr lang="en-GB" dirty="0" smtClean="0"/>
              <a:t>have got a far-reaching impact on</a:t>
            </a:r>
            <a:r>
              <a:rPr lang="en-GB" dirty="0" smtClean="0"/>
              <a:t> the </a:t>
            </a:r>
            <a:r>
              <a:rPr lang="en-GB" dirty="0" smtClean="0"/>
              <a:t>control </a:t>
            </a:r>
            <a:r>
              <a:rPr lang="en-GB" dirty="0" smtClean="0"/>
              <a:t>imbalance.</a:t>
            </a:r>
          </a:p>
          <a:p>
            <a:pPr marL="514350" indent="-514350">
              <a:buAutoNum type="arabicParenR"/>
            </a:pPr>
            <a:r>
              <a:rPr lang="en-GB" dirty="0" smtClean="0"/>
              <a:t>Existence of criminal opportunities</a:t>
            </a:r>
            <a:r>
              <a:rPr lang="en-GB" dirty="0" smtClean="0"/>
              <a:t>.</a:t>
            </a:r>
          </a:p>
          <a:p>
            <a:pPr marL="514350" indent="-514350">
              <a:buAutoNum type="arabicParenR"/>
            </a:pPr>
            <a:r>
              <a:rPr lang="en-GB" dirty="0" smtClean="0"/>
              <a:t>The </a:t>
            </a:r>
            <a:r>
              <a:rPr lang="en-GB" dirty="0" smtClean="0"/>
              <a:t>absence </a:t>
            </a:r>
            <a:r>
              <a:rPr lang="en-GB" dirty="0" smtClean="0"/>
              <a:t>of </a:t>
            </a:r>
            <a:r>
              <a:rPr lang="en-GB" dirty="0" smtClean="0"/>
              <a:t>restraint </a:t>
            </a:r>
            <a:r>
              <a:rPr lang="en-GB" dirty="0" smtClean="0"/>
              <a:t>leads to</a:t>
            </a:r>
            <a:r>
              <a:rPr lang="en-GB" dirty="0" smtClean="0"/>
              <a:t> </a:t>
            </a:r>
            <a:r>
              <a:rPr lang="en-GB" dirty="0" smtClean="0"/>
              <a:t>mental </a:t>
            </a:r>
            <a:r>
              <a:rPr lang="en-GB" dirty="0" smtClean="0"/>
              <a:t>processing ‘control balance that culminates in the perception of gaining control </a:t>
            </a:r>
          </a:p>
          <a:p>
            <a:pPr marL="514350" indent="-514350">
              <a:buAutoNum type="arabicParenR"/>
            </a:pPr>
            <a:r>
              <a:rPr lang="en-GB" dirty="0" smtClean="0"/>
              <a:t>Barriers and restrictions such as situational </a:t>
            </a:r>
            <a:r>
              <a:rPr lang="en-GB" dirty="0" smtClean="0"/>
              <a:t>risks, </a:t>
            </a:r>
            <a:r>
              <a:rPr lang="en-GB" dirty="0" smtClean="0"/>
              <a:t>social mores </a:t>
            </a:r>
            <a:r>
              <a:rPr lang="en-GB" dirty="0" smtClean="0"/>
              <a:t>and bonds, and moral </a:t>
            </a:r>
            <a:r>
              <a:rPr lang="en-GB" dirty="0" err="1" smtClean="0"/>
              <a:t>deterences</a:t>
            </a:r>
            <a:r>
              <a:rPr lang="en-GB" dirty="0" smtClean="0"/>
              <a:t> </a:t>
            </a:r>
            <a:r>
              <a:rPr lang="en-GB" dirty="0" smtClean="0"/>
              <a:t>must </a:t>
            </a:r>
            <a:r>
              <a:rPr lang="en-GB" dirty="0" smtClean="0"/>
              <a:t>be defeated</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r>
              <a:rPr lang="en-GB" dirty="0" smtClean="0"/>
              <a:t>‘What causes crime?’ </a:t>
            </a:r>
          </a:p>
          <a:p>
            <a:r>
              <a:rPr lang="en-GB" dirty="0" smtClean="0"/>
              <a:t>Control theory start out with a different query</a:t>
            </a:r>
          </a:p>
          <a:p>
            <a:r>
              <a:rPr lang="en-GB" dirty="0" smtClean="0"/>
              <a:t>The query is about “conformity” </a:t>
            </a:r>
          </a:p>
          <a:p>
            <a:r>
              <a:rPr lang="en-GB" dirty="0" smtClean="0"/>
              <a:t>It poses why most of us don’t commit crime more often.</a:t>
            </a:r>
          </a:p>
          <a:p>
            <a:r>
              <a:rPr lang="en-GB" dirty="0" smtClean="0"/>
              <a:t>Crime is not a pathological thing rather normal phenomenon</a:t>
            </a:r>
          </a:p>
          <a:p>
            <a:r>
              <a:rPr lang="en-GB" dirty="0" smtClean="0"/>
              <a:t>Perhaps more importantly, crime can be committed by anyone else in the absence of adequate controls.</a:t>
            </a:r>
            <a:endParaRPr lang="en-GB" dirty="0"/>
          </a:p>
        </p:txBody>
      </p:sp>
      <p:sp>
        <p:nvSpPr>
          <p:cNvPr id="2" name="1 Başlık"/>
          <p:cNvSpPr>
            <a:spLocks noGrp="1"/>
          </p:cNvSpPr>
          <p:nvPr>
            <p:ph type="title"/>
          </p:nvPr>
        </p:nvSpPr>
        <p:spPr/>
        <p:txBody>
          <a:bodyPr/>
          <a:lstStyle/>
          <a:p>
            <a:endParaRPr lang="en-GB"/>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a:bodyPr>
          <a:lstStyle/>
          <a:p>
            <a:endParaRPr lang="en-GB" b="1" dirty="0" smtClean="0"/>
          </a:p>
          <a:p>
            <a:r>
              <a:rPr lang="en-GB" dirty="0" smtClean="0"/>
              <a:t>Control theory’s assumption on the human nature</a:t>
            </a:r>
          </a:p>
          <a:p>
            <a:r>
              <a:rPr lang="en-GB" dirty="0" smtClean="0"/>
              <a:t>desires and needs pressurises us, and we all tend to commit crime due to those pressure. </a:t>
            </a:r>
          </a:p>
          <a:p>
            <a:r>
              <a:rPr lang="en-GB" dirty="0" smtClean="0"/>
              <a:t>Social order relies on taking unbridled desired under control</a:t>
            </a:r>
          </a:p>
          <a:p>
            <a:r>
              <a:rPr lang="en-GB" dirty="0" smtClean="0"/>
              <a:t>conformity is the matter not deviance </a:t>
            </a:r>
            <a:r>
              <a:rPr lang="en-GB" i="1" dirty="0" smtClean="0"/>
              <a:t>.</a:t>
            </a:r>
            <a:endParaRPr lang="en-GB" dirty="0"/>
          </a:p>
        </p:txBody>
      </p:sp>
      <p:sp>
        <p:nvSpPr>
          <p:cNvPr id="2" name="1 Başlık"/>
          <p:cNvSpPr>
            <a:spLocks noGrp="1"/>
          </p:cNvSpPr>
          <p:nvPr>
            <p:ph type="title"/>
          </p:nvPr>
        </p:nvSpPr>
        <p:spPr/>
        <p:txBody>
          <a:bodyPr/>
          <a:lstStyle/>
          <a:p>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normAutofit fontScale="92500" lnSpcReduction="20000"/>
          </a:bodyPr>
          <a:lstStyle/>
          <a:p>
            <a:r>
              <a:rPr lang="en-GB" dirty="0" smtClean="0"/>
              <a:t>The meaning of ‘control’ within criminology:</a:t>
            </a:r>
          </a:p>
          <a:p>
            <a:pPr marL="514350" indent="-514350">
              <a:buAutoNum type="arabicParenR"/>
            </a:pPr>
            <a:r>
              <a:rPr lang="en-GB" b="1" dirty="0" smtClean="0"/>
              <a:t>“Control theories which focus on the presence </a:t>
            </a:r>
            <a:r>
              <a:rPr lang="en-GB" dirty="0" smtClean="0"/>
              <a:t>or absence of controls as </a:t>
            </a:r>
            <a:r>
              <a:rPr lang="en-GB" i="1" dirty="0" smtClean="0"/>
              <a:t>the key variable in </a:t>
            </a:r>
            <a:r>
              <a:rPr lang="en-GB" dirty="0" smtClean="0"/>
              <a:t>explaining deviance.</a:t>
            </a:r>
          </a:p>
          <a:p>
            <a:pPr marL="514350" indent="-514350">
              <a:buAutoNum type="arabicParenR"/>
            </a:pPr>
            <a:r>
              <a:rPr lang="en-GB" b="1" dirty="0" smtClean="0"/>
              <a:t> Controls as a substantive phenomenon: the </a:t>
            </a:r>
            <a:r>
              <a:rPr lang="en-GB" dirty="0" smtClean="0"/>
              <a:t>sanctions that are, or could be, brought to bear on deviant activity.</a:t>
            </a:r>
          </a:p>
          <a:p>
            <a:pPr marL="514350" indent="-514350">
              <a:buAutoNum type="arabicParenR"/>
            </a:pPr>
            <a:r>
              <a:rPr lang="en-GB" b="1" dirty="0" smtClean="0"/>
              <a:t>The element of all theories of deviance that deals </a:t>
            </a:r>
            <a:r>
              <a:rPr lang="en-GB" dirty="0" smtClean="0"/>
              <a:t>with the question of control – whether explicit or otherwise (whether, as in labelling theory, as a cause of deviation or, as in radical theories, as a means of sustaining the viability of the state).” (</a:t>
            </a:r>
            <a:r>
              <a:rPr lang="en-GB" dirty="0" err="1" smtClean="0"/>
              <a:t>Newburn</a:t>
            </a:r>
            <a:r>
              <a:rPr lang="en-GB" dirty="0" smtClean="0"/>
              <a:t>, 2007: 247)</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İçerik Yer Tutucusu"/>
          <p:cNvSpPr>
            <a:spLocks noGrp="1"/>
          </p:cNvSpPr>
          <p:nvPr>
            <p:ph idx="1"/>
          </p:nvPr>
        </p:nvSpPr>
        <p:spPr/>
        <p:txBody>
          <a:bodyPr/>
          <a:lstStyle/>
          <a:p>
            <a:r>
              <a:rPr lang="en-GB" dirty="0" smtClean="0"/>
              <a:t>“Delinquency results when there is a relative absence of internalized norms and rules governing behaviour in conformity with the norms of the social system to which legal penalties are attached, a breakdown in previously established controls, and/or a relative absence of or conflict in social rules or techniques for enforcing such behaviour in the social groups or institutions of which the person is a member.” (Reiss, 1951: 196)</a:t>
            </a:r>
            <a:endParaRPr lang="en-GB" dirty="0"/>
          </a:p>
        </p:txBody>
      </p:sp>
      <p:sp>
        <p:nvSpPr>
          <p:cNvPr id="3" name="2 Başlık"/>
          <p:cNvSpPr>
            <a:spLocks noGrp="1"/>
          </p:cNvSpPr>
          <p:nvPr>
            <p:ph type="title"/>
          </p:nvPr>
        </p:nvSpPr>
        <p:spPr/>
        <p:txBody>
          <a:bodyPr/>
          <a:lstStyle/>
          <a:p>
            <a:endParaRPr lang="en-GB"/>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pPr algn="ctr"/>
            <a:r>
              <a:rPr lang="en-GB" dirty="0" smtClean="0"/>
              <a:t>Walter Reckless (1899 – 1988)</a:t>
            </a:r>
            <a:endParaRPr lang="en-GB" dirty="0"/>
          </a:p>
        </p:txBody>
      </p:sp>
      <p:pic>
        <p:nvPicPr>
          <p:cNvPr id="4" name="3 İçerik Yer Tutucusu" descr="Image result for walter reckless control theory"/>
          <p:cNvPicPr>
            <a:picLocks noGrp="1"/>
          </p:cNvPicPr>
          <p:nvPr>
            <p:ph idx="1"/>
          </p:nvPr>
        </p:nvPicPr>
        <p:blipFill>
          <a:blip r:embed="rId2" cstate="print"/>
          <a:srcRect/>
          <a:stretch>
            <a:fillRect/>
          </a:stretch>
        </p:blipFill>
        <p:spPr bwMode="auto">
          <a:xfrm>
            <a:off x="2771800" y="1700808"/>
            <a:ext cx="3240360" cy="396044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Başlık"/>
          <p:cNvSpPr>
            <a:spLocks noGrp="1"/>
          </p:cNvSpPr>
          <p:nvPr>
            <p:ph type="title"/>
          </p:nvPr>
        </p:nvSpPr>
        <p:spPr/>
        <p:txBody>
          <a:bodyPr/>
          <a:lstStyle/>
          <a:p>
            <a:endParaRPr lang="en-GB"/>
          </a:p>
        </p:txBody>
      </p:sp>
      <p:pic>
        <p:nvPicPr>
          <p:cNvPr id="4" name="3 İçerik Yer Tutucusu" descr="Image result for walter reckless control theory"/>
          <p:cNvPicPr>
            <a:picLocks noGrp="1"/>
          </p:cNvPicPr>
          <p:nvPr>
            <p:ph idx="1"/>
          </p:nvPr>
        </p:nvPicPr>
        <p:blipFill>
          <a:blip r:embed="rId2" cstate="print"/>
          <a:srcRect/>
          <a:stretch>
            <a:fillRect/>
          </a:stretch>
        </p:blipFill>
        <p:spPr bwMode="auto">
          <a:xfrm>
            <a:off x="1403648" y="1268760"/>
            <a:ext cx="6096000" cy="4572000"/>
          </a:xfrm>
          <a:prstGeom prst="rect">
            <a:avLst/>
          </a:prstGeom>
          <a:noFill/>
          <a:ln w="9525">
            <a:noFill/>
            <a:miter lim="800000"/>
            <a:headEnd/>
            <a:tailEnd/>
          </a:ln>
        </p:spPr>
      </p:pic>
      <p:sp>
        <p:nvSpPr>
          <p:cNvPr id="5" name="4 Dikdörtgen"/>
          <p:cNvSpPr/>
          <p:nvPr/>
        </p:nvSpPr>
        <p:spPr>
          <a:xfrm>
            <a:off x="1547664" y="6021288"/>
            <a:ext cx="6167137" cy="369332"/>
          </a:xfrm>
          <a:prstGeom prst="rect">
            <a:avLst/>
          </a:prstGeom>
        </p:spPr>
        <p:txBody>
          <a:bodyPr wrap="none">
            <a:spAutoFit/>
          </a:bodyPr>
          <a:lstStyle/>
          <a:p>
            <a:r>
              <a:rPr lang="en-GB" dirty="0" smtClean="0">
                <a:hlinkClick r:id="rId3"/>
              </a:rPr>
              <a:t>http://slideplayer.com/slide/8621141/</a:t>
            </a:r>
            <a:r>
              <a:rPr lang="en-GB" dirty="0" smtClean="0"/>
              <a:t> (accessed 20 May 2018)</a:t>
            </a:r>
            <a:endParaRPr lang="en-GB"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Kağıt">
  <a:themeElements>
    <a:clrScheme name="Kağıt">
      <a:dk1>
        <a:sysClr val="windowText" lastClr="000000"/>
      </a:dk1>
      <a:lt1>
        <a:sysClr val="window" lastClr="FFFFFF"/>
      </a:lt1>
      <a:dk2>
        <a:srgbClr val="444D26"/>
      </a:dk2>
      <a:lt2>
        <a:srgbClr val="FEFAC9"/>
      </a:lt2>
      <a:accent1>
        <a:srgbClr val="A5B592"/>
      </a:accent1>
      <a:accent2>
        <a:srgbClr val="F3A447"/>
      </a:accent2>
      <a:accent3>
        <a:srgbClr val="E7BC29"/>
      </a:accent3>
      <a:accent4>
        <a:srgbClr val="D092A7"/>
      </a:accent4>
      <a:accent5>
        <a:srgbClr val="9C85C0"/>
      </a:accent5>
      <a:accent6>
        <a:srgbClr val="809EC2"/>
      </a:accent6>
      <a:hlink>
        <a:srgbClr val="8E58B6"/>
      </a:hlink>
      <a:folHlink>
        <a:srgbClr val="7F6F6F"/>
      </a:folHlink>
    </a:clrScheme>
    <a:fontScheme name="Kağıt">
      <a:maj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onstantia"/>
        <a:ea typeface=""/>
        <a:cs typeface=""/>
        <a:font script="Jpan" typeface="HG明朝E"/>
        <a:font script="Hang" typeface="궁서"/>
        <a:font script="Hans" typeface="华文新魏"/>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Kağıt">
      <a:fillStyleLst>
        <a:solidFill>
          <a:schemeClr val="phClr"/>
        </a:solidFill>
        <a:blipFill>
          <a:blip xmlns:r="http://schemas.openxmlformats.org/officeDocument/2006/relationships" r:embed="rId1">
            <a:duotone>
              <a:schemeClr val="phClr">
                <a:shade val="63000"/>
                <a:tint val="82000"/>
              </a:schemeClr>
              <a:schemeClr val="phClr">
                <a:tint val="10000"/>
                <a:satMod val="400000"/>
              </a:schemeClr>
            </a:duotone>
          </a:blip>
          <a:tile tx="0" ty="0" sx="40000" sy="40000" flip="none" algn="tl"/>
        </a:blipFill>
        <a:blipFill>
          <a:blip xmlns:r="http://schemas.openxmlformats.org/officeDocument/2006/relationships" r:embed="rId1">
            <a:duotone>
              <a:schemeClr val="phClr">
                <a:shade val="40000"/>
              </a:schemeClr>
              <a:schemeClr val="phClr">
                <a:tint val="42000"/>
              </a:schemeClr>
            </a:duotone>
          </a:blip>
          <a:tile tx="0" ty="0" sx="40000" sy="40000" flip="none" algn="tl"/>
        </a:blipFill>
      </a:fillStyleLst>
      <a:lnStyleLst>
        <a:ln w="12700" cap="flat" cmpd="sng" algn="ctr">
          <a:solidFill>
            <a:schemeClr val="phClr"/>
          </a:solidFill>
          <a:prstDash val="solid"/>
        </a:ln>
        <a:ln w="38100" cap="flat" cmpd="sng" algn="ctr">
          <a:solidFill>
            <a:schemeClr val="phClr"/>
          </a:solidFill>
          <a:prstDash val="solid"/>
        </a:ln>
        <a:ln w="63500" cap="flat" cmpd="sng" algn="ctr">
          <a:solidFill>
            <a:schemeClr val="phClr"/>
          </a:solidFill>
          <a:prstDash val="solid"/>
        </a:ln>
      </a:lnStyleLst>
      <a:effectStyleLst>
        <a:effectStyle>
          <a:effectLst>
            <a:outerShdw blurRad="95000" rotWithShape="0">
              <a:srgbClr val="000000">
                <a:alpha val="50000"/>
              </a:srgbClr>
            </a:outerShdw>
            <a:softEdge rad="12700"/>
          </a:effectLst>
        </a:effectStyle>
        <a:effectStyle>
          <a:effectLst>
            <a:outerShdw blurRad="95000" rotWithShape="0">
              <a:srgbClr val="000000">
                <a:alpha val="50000"/>
              </a:srgbClr>
            </a:outerShdw>
            <a:softEdge rad="12700"/>
          </a:effectLst>
        </a:effectStyle>
        <a:effectStyle>
          <a:effectLst>
            <a:outerShdw blurRad="95000" algn="tl" rotWithShape="0">
              <a:srgbClr val="000000">
                <a:alpha val="50000"/>
              </a:srgbClr>
            </a:outerShdw>
          </a:effectLst>
          <a:scene3d>
            <a:camera prst="orthographicFront"/>
            <a:lightRig rig="soft" dir="t">
              <a:rot lat="0" lon="0" rev="18000000"/>
            </a:lightRig>
          </a:scene3d>
          <a:sp3d prstMaterial="dkEdge">
            <a:bevelT w="73660" h="44450" prst="riblet"/>
          </a:sp3d>
        </a:effectStyle>
      </a:effectStyleLst>
      <a:bgFillStyleLst>
        <a:solidFill>
          <a:schemeClr val="phClr"/>
        </a:solidFill>
        <a:blipFill>
          <a:blip xmlns:r="http://schemas.openxmlformats.org/officeDocument/2006/relationships" r:embed="rId1">
            <a:duotone>
              <a:schemeClr val="phClr">
                <a:shade val="55000"/>
                <a:alpha val="20000"/>
              </a:schemeClr>
              <a:schemeClr val="phClr">
                <a:tint val="40000"/>
                <a:shade val="90000"/>
                <a:satMod val="60000"/>
                <a:alpha val="20000"/>
              </a:schemeClr>
            </a:duotone>
          </a:blip>
          <a:tile tx="0" ty="0" sx="58000" sy="38000" flip="none" algn="tl"/>
        </a:blipFill>
        <a:blipFill>
          <a:blip xmlns:r="http://schemas.openxmlformats.org/officeDocument/2006/relationships" r:embed="rId2">
            <a:duotone>
              <a:schemeClr val="phClr">
                <a:shade val="12000"/>
                <a:satMod val="240000"/>
              </a:schemeClr>
              <a:schemeClr val="phClr">
                <a:tint val="6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Paper</Template>
  <TotalTime>184</TotalTime>
  <Words>1889</Words>
  <Application>Microsoft Office PowerPoint</Application>
  <PresentationFormat>Ekran Gösterisi (4:3)</PresentationFormat>
  <Paragraphs>132</Paragraphs>
  <Slides>35</Slides>
  <Notes>0</Notes>
  <HiddenSlides>0</HiddenSlides>
  <MMClips>0</MMClips>
  <ScaleCrop>false</ScaleCrop>
  <HeadingPairs>
    <vt:vector size="4" baseType="variant">
      <vt:variant>
        <vt:lpstr>Tema</vt:lpstr>
      </vt:variant>
      <vt:variant>
        <vt:i4>1</vt:i4>
      </vt:variant>
      <vt:variant>
        <vt:lpstr>Slayt Başlıkları</vt:lpstr>
      </vt:variant>
      <vt:variant>
        <vt:i4>35</vt:i4>
      </vt:variant>
    </vt:vector>
  </HeadingPairs>
  <TitlesOfParts>
    <vt:vector size="36" baseType="lpstr">
      <vt:lpstr>Kağıt</vt:lpstr>
      <vt:lpstr>Control Theories</vt:lpstr>
      <vt:lpstr>Slayt 2</vt:lpstr>
      <vt:lpstr>Slayt 3</vt:lpstr>
      <vt:lpstr>Slayt 4</vt:lpstr>
      <vt:lpstr>Slayt 5</vt:lpstr>
      <vt:lpstr>Slayt 6</vt:lpstr>
      <vt:lpstr>Slayt 7</vt:lpstr>
      <vt:lpstr>Walter Reckless (1899 – 1988)</vt:lpstr>
      <vt:lpstr>Slayt 9</vt:lpstr>
      <vt:lpstr>Slayt 10</vt:lpstr>
      <vt:lpstr>Slayt 11</vt:lpstr>
      <vt:lpstr>Slayt 12</vt:lpstr>
      <vt:lpstr>Slayt 13</vt:lpstr>
      <vt:lpstr>Gresham Sykes (1922 – 2010) &amp;  David Matza (1930 – 2018)</vt:lpstr>
      <vt:lpstr>Slayt 15</vt:lpstr>
      <vt:lpstr>Slayt 16</vt:lpstr>
      <vt:lpstr>Slayt 17</vt:lpstr>
      <vt:lpstr>Slayt 18</vt:lpstr>
      <vt:lpstr>Slayt 19</vt:lpstr>
      <vt:lpstr>Slayt 20</vt:lpstr>
      <vt:lpstr>Travis Hirschi (1935 – 2017) &amp;  Michael R. Gottfredson (1951 - )</vt:lpstr>
      <vt:lpstr>Slayt 22</vt:lpstr>
      <vt:lpstr>Slayt 23</vt:lpstr>
      <vt:lpstr>Slayt 24</vt:lpstr>
      <vt:lpstr>Slayt 25</vt:lpstr>
      <vt:lpstr>Slayt 26</vt:lpstr>
      <vt:lpstr>Slayt 27</vt:lpstr>
      <vt:lpstr>Slayt 28</vt:lpstr>
      <vt:lpstr>Slayt 29</vt:lpstr>
      <vt:lpstr>Slayt 30</vt:lpstr>
      <vt:lpstr>Charles R. Tittle (1939 - ) </vt:lpstr>
      <vt:lpstr>Slayt 32</vt:lpstr>
      <vt:lpstr>Slayt 33</vt:lpstr>
      <vt:lpstr>Slayt 34</vt:lpstr>
      <vt:lpstr>Slayt 35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Control Theories</dc:title>
  <dc:creator>Boran Mercan</dc:creator>
  <cp:lastModifiedBy>Boran Mercan</cp:lastModifiedBy>
  <cp:revision>34</cp:revision>
  <dcterms:created xsi:type="dcterms:W3CDTF">2017-12-03T11:47:13Z</dcterms:created>
  <dcterms:modified xsi:type="dcterms:W3CDTF">2018-05-20T18:58:11Z</dcterms:modified>
</cp:coreProperties>
</file>