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59" r:id="rId5"/>
    <p:sldId id="266" r:id="rId6"/>
    <p:sldId id="261" r:id="rId7"/>
    <p:sldId id="267" r:id="rId8"/>
    <p:sldId id="263" r:id="rId9"/>
    <p:sldId id="264" r:id="rId10"/>
    <p:sldId id="268" r:id="rId11"/>
    <p:sldId id="260" r:id="rId12"/>
    <p:sldId id="25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95044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88148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70085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732554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837007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952003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3681559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893317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192160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333264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361CC46-61B8-473B-9BAD-B266A52A52EA}"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2835692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61CC46-61B8-473B-9BAD-B266A52A52EA}"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56E821-0B18-4B81-B19D-555CD9B9AAC5}" type="slidenum">
              <a:rPr lang="tr-TR" smtClean="0"/>
              <a:pPr/>
              <a:t>‹#›</a:t>
            </a:fld>
            <a:endParaRPr lang="tr-TR"/>
          </a:p>
        </p:txBody>
      </p:sp>
    </p:spTree>
    <p:extLst>
      <p:ext uri="{BB962C8B-B14F-4D97-AF65-F5344CB8AC3E}">
        <p14:creationId xmlns:p14="http://schemas.microsoft.com/office/powerpoint/2010/main" xmlns="" val="2529570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medak.org.tr/faydali-bilgiler/faydali-bilgil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edak.org.tr/faydali-bilgiler/faydali-bilgil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edak.org.tr/faydali-bilgiler/faydali-bilgile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medak.org.tr/faydali-bilgiler/faydali-bilgile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medak.org.tr/faydali-bilgiler/faydali-bilgil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SHB335 Afetlerde </a:t>
            </a:r>
            <a:r>
              <a:rPr lang="tr-TR" b="1" dirty="0" err="1" smtClean="0"/>
              <a:t>Psikososyal</a:t>
            </a:r>
            <a:r>
              <a:rPr lang="tr-TR" b="1" smtClean="0"/>
              <a:t> Destek Hizmetleri</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endParaRPr lang="tr-TR" dirty="0"/>
          </a:p>
        </p:txBody>
      </p:sp>
    </p:spTree>
    <p:extLst>
      <p:ext uri="{BB962C8B-B14F-4D97-AF65-F5344CB8AC3E}">
        <p14:creationId xmlns:p14="http://schemas.microsoft.com/office/powerpoint/2010/main" xmlns="" val="2155656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Afet sonrasında afetin uzun dönemli olumsuzluklarını etkisiz hale getirmek ve dolaylı yan etkilerini azaltmak için iyileştirme ve yeniden yapılandırma çalışmaları başlatılır (Köseoğlu, 2015, s.16).</a:t>
            </a:r>
            <a:endParaRPr lang="tr-TR" dirty="0"/>
          </a:p>
        </p:txBody>
      </p:sp>
    </p:spTree>
    <p:extLst>
      <p:ext uri="{BB962C8B-B14F-4D97-AF65-F5344CB8AC3E}">
        <p14:creationId xmlns:p14="http://schemas.microsoft.com/office/powerpoint/2010/main" xmlns="" val="1576588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Yönetiminin Aşamaları</a:t>
            </a: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142308" y="1515291"/>
            <a:ext cx="6936377" cy="4898572"/>
          </a:xfrm>
        </p:spPr>
      </p:pic>
    </p:spTree>
    <p:extLst>
      <p:ext uri="{BB962C8B-B14F-4D97-AF65-F5344CB8AC3E}">
        <p14:creationId xmlns:p14="http://schemas.microsoft.com/office/powerpoint/2010/main" xmlns="" val="2322775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Köseoğlu, Murat (2015). Afet Yönetimi ve İnsani Yardım Lojistik Süreçler ve Uygulamalar. Ankara: Nobel Akademik Yayıncılık.</a:t>
            </a:r>
          </a:p>
          <a:p>
            <a:r>
              <a:rPr lang="tr-TR" dirty="0" smtClean="0">
                <a:hlinkClick r:id="rId2"/>
              </a:rPr>
              <a:t>https://www.medak.org.tr/faydali-bilgiler/faydali-bilgiler/</a:t>
            </a:r>
            <a:r>
              <a:rPr lang="tr-TR" dirty="0" smtClean="0"/>
              <a:t>(Erişim:28.11.2019)</a:t>
            </a:r>
            <a:endParaRPr lang="tr-TR" dirty="0"/>
          </a:p>
        </p:txBody>
      </p:sp>
    </p:spTree>
    <p:extLst>
      <p:ext uri="{BB962C8B-B14F-4D97-AF65-F5344CB8AC3E}">
        <p14:creationId xmlns:p14="http://schemas.microsoft.com/office/powerpoint/2010/main" xmlns="" val="2097300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Yönetimi Sistemi</a:t>
            </a:r>
            <a:endParaRPr lang="tr-TR" dirty="0"/>
          </a:p>
        </p:txBody>
      </p:sp>
      <p:sp>
        <p:nvSpPr>
          <p:cNvPr id="3" name="İçerik Yer Tutucusu 2"/>
          <p:cNvSpPr>
            <a:spLocks noGrp="1"/>
          </p:cNvSpPr>
          <p:nvPr>
            <p:ph idx="1"/>
          </p:nvPr>
        </p:nvSpPr>
        <p:spPr/>
        <p:txBody>
          <a:bodyPr>
            <a:normAutofit/>
          </a:bodyPr>
          <a:lstStyle/>
          <a:p>
            <a:pPr marL="0" indent="0">
              <a:buNone/>
            </a:pPr>
            <a:endParaRPr lang="tr-TR" dirty="0"/>
          </a:p>
          <a:p>
            <a:r>
              <a:rPr lang="tr-TR" dirty="0" smtClean="0"/>
              <a:t>Afet yönetimi; afetin çeşitli aşamalarını kapsayan her seviyede oluşturulan politikalar, alınan idari kararlar ve afet bölgesinde uygulanan faaliyetlerdir (Köseoğlu, 2015, s.15).</a:t>
            </a:r>
          </a:p>
          <a:p>
            <a:r>
              <a:rPr lang="tr-TR" dirty="0" smtClean="0"/>
              <a:t>Afet yönetiminin temel amacı afet nedeniyle ortaya çıkan olumsuz koşulların en kısa sürede normal hale getirilmesi ve afetzedeler üzerindeki etkilerinin en aza indirilmesidir </a:t>
            </a:r>
            <a:r>
              <a:rPr lang="tr-TR" dirty="0"/>
              <a:t>(Köseoğlu, 2015, </a:t>
            </a:r>
            <a:r>
              <a:rPr lang="tr-TR" dirty="0" smtClean="0"/>
              <a:t>s.16).</a:t>
            </a:r>
            <a:endParaRPr lang="tr-TR" dirty="0"/>
          </a:p>
          <a:p>
            <a:endParaRPr lang="tr-TR" dirty="0" smtClean="0"/>
          </a:p>
          <a:p>
            <a:pPr marL="0" indent="0">
              <a:buNone/>
            </a:pPr>
            <a:r>
              <a:rPr lang="tr-TR" dirty="0"/>
              <a:t> </a:t>
            </a:r>
          </a:p>
          <a:p>
            <a:endParaRPr lang="tr-TR" dirty="0"/>
          </a:p>
        </p:txBody>
      </p:sp>
    </p:spTree>
    <p:extLst>
      <p:ext uri="{BB962C8B-B14F-4D97-AF65-F5344CB8AC3E}">
        <p14:creationId xmlns:p14="http://schemas.microsoft.com/office/powerpoint/2010/main" xmlns="" val="31632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Başka bir ifade ile afet </a:t>
            </a:r>
            <a:r>
              <a:rPr lang="tr-TR" dirty="0"/>
              <a:t>yönetimi kavramı afet sonucunu doğurabilecek olayların önlenmesi veya zararlarının azaltılmasını amaçlamaktadır (</a:t>
            </a:r>
            <a:r>
              <a:rPr lang="tr-TR" dirty="0">
                <a:hlinkClick r:id="rId2"/>
              </a:rPr>
              <a:t>https://www.medak.org.tr/faydali-bilgiler/faydali-bilgiler/</a:t>
            </a:r>
            <a:r>
              <a:rPr lang="tr-TR" dirty="0"/>
              <a:t>)</a:t>
            </a:r>
          </a:p>
          <a:p>
            <a:endParaRPr lang="tr-TR" dirty="0"/>
          </a:p>
        </p:txBody>
      </p:sp>
    </p:spTree>
    <p:extLst>
      <p:ext uri="{BB962C8B-B14F-4D97-AF65-F5344CB8AC3E}">
        <p14:creationId xmlns:p14="http://schemas.microsoft.com/office/powerpoint/2010/main" xmlns="" val="109942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Afetlere hazırlık, afetlerden sonra müdahale etme ve iyileştirme gibi çalışmaların tümünde yapılması gereken faaliyetlerin, toplumun tüm kesimlerini kapsayacak şekilde planlanması, yönlendirilmesi, desteklenmesi, koordine edilmesi, gerekli mevzuat ve kurumsal yapılanmaların oluşturulması veya yeniden düzenlenmesi ve etkin ve verimli bir uygulamanın sağlanabilmesi için toplumun tüm kurum ve kuruluşlarıyla kaynaklarının, bu ortak amaçlar doğrultusunda yönetilmesi” şeklinde ifade edilmektedir.</a:t>
            </a:r>
          </a:p>
        </p:txBody>
      </p:sp>
    </p:spTree>
    <p:extLst>
      <p:ext uri="{BB962C8B-B14F-4D97-AF65-F5344CB8AC3E}">
        <p14:creationId xmlns:p14="http://schemas.microsoft.com/office/powerpoint/2010/main" xmlns="" val="347621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Afet yönetimi faaliyetleri döngüsel bir süreçtir afet öncesi, afet sırası ve afet sonrası olmak üzere üç aşamada ele alınabilir </a:t>
            </a:r>
            <a:r>
              <a:rPr lang="tr-TR" dirty="0"/>
              <a:t>(Köseoğlu, 2015, s.16).</a:t>
            </a:r>
          </a:p>
          <a:p>
            <a:endParaRPr lang="tr-TR" dirty="0"/>
          </a:p>
        </p:txBody>
      </p:sp>
    </p:spTree>
    <p:extLst>
      <p:ext uri="{BB962C8B-B14F-4D97-AF65-F5344CB8AC3E}">
        <p14:creationId xmlns:p14="http://schemas.microsoft.com/office/powerpoint/2010/main" xmlns="" val="2036304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Yönetiminin Aşamaları</a:t>
            </a:r>
            <a:endParaRPr lang="tr-TR" dirty="0"/>
          </a:p>
        </p:txBody>
      </p:sp>
      <p:sp>
        <p:nvSpPr>
          <p:cNvPr id="3" name="İçerik Yer Tutucusu 2"/>
          <p:cNvSpPr>
            <a:spLocks noGrp="1"/>
          </p:cNvSpPr>
          <p:nvPr>
            <p:ph idx="1"/>
          </p:nvPr>
        </p:nvSpPr>
        <p:spPr/>
        <p:txBody>
          <a:bodyPr>
            <a:normAutofit/>
          </a:bodyPr>
          <a:lstStyle/>
          <a:p>
            <a:r>
              <a:rPr lang="tr-TR" b="1" dirty="0" smtClean="0"/>
              <a:t>Afet Öncesi (Risk </a:t>
            </a:r>
            <a:r>
              <a:rPr lang="tr-TR" b="1" dirty="0"/>
              <a:t>ve Zarar Azaltma </a:t>
            </a:r>
            <a:r>
              <a:rPr lang="tr-TR" b="1" dirty="0" smtClean="0"/>
              <a:t>Aşaması)</a:t>
            </a:r>
            <a:r>
              <a:rPr lang="tr-TR" b="1" dirty="0"/>
              <a:t> </a:t>
            </a:r>
            <a:endParaRPr lang="tr-TR" dirty="0"/>
          </a:p>
          <a:p>
            <a:r>
              <a:rPr lang="tr-TR" dirty="0" smtClean="0"/>
              <a:t>Afet öncesi hazırlık döneminde afetin etkileri ile olabilecek diğer riskler değerlendirilir ve bu risklerle başa çıkabilmek için planlar hazırlanır (Köseoğlu, 2015, s.16). </a:t>
            </a:r>
          </a:p>
          <a:p>
            <a:endParaRPr lang="tr-TR" dirty="0"/>
          </a:p>
          <a:p>
            <a:endParaRPr lang="tr-TR" dirty="0"/>
          </a:p>
        </p:txBody>
      </p:sp>
    </p:spTree>
    <p:extLst>
      <p:ext uri="{BB962C8B-B14F-4D97-AF65-F5344CB8AC3E}">
        <p14:creationId xmlns:p14="http://schemas.microsoft.com/office/powerpoint/2010/main" xmlns="" val="3100135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Afet tehlikesinin ve riskinin belirlenmesi, mümkünse önlenmesi veya büyük kayıplar doğurmaması için gereken önlemlerin alınması,</a:t>
            </a:r>
          </a:p>
          <a:p>
            <a:r>
              <a:rPr lang="tr-TR" dirty="0"/>
              <a:t>Toplumun afet tehlikesi ve riski konusunda bilgilendirilmesi, bilinçlendirilmesi ve baş edebilme kapasitesinin geliştirilmesi, afet öncesi ve sonrasında uygulanan mevzuat ve kurumsal yapılanmanın geliştirilmesi, araştırma – geliştirme politika ve stratejilerinin belirlenmesi ve uygulanması gibi faaliyetlerin oluşturduğu safha olarak tanımlanmaktadır (</a:t>
            </a:r>
            <a:r>
              <a:rPr lang="tr-TR" dirty="0">
                <a:hlinkClick r:id="rId2"/>
              </a:rPr>
              <a:t>https://www.medak.org.tr/faydali-bilgiler/faydali-bilgiler/</a:t>
            </a:r>
            <a:r>
              <a:rPr lang="tr-TR" dirty="0"/>
              <a:t>)</a:t>
            </a:r>
          </a:p>
          <a:p>
            <a:endParaRPr lang="tr-TR" dirty="0"/>
          </a:p>
        </p:txBody>
      </p:sp>
    </p:spTree>
    <p:extLst>
      <p:ext uri="{BB962C8B-B14F-4D97-AF65-F5344CB8AC3E}">
        <p14:creationId xmlns:p14="http://schemas.microsoft.com/office/powerpoint/2010/main" xmlns="" val="1177135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Afet Esnası (Müdahale Aşaması)</a:t>
            </a:r>
            <a:endParaRPr lang="tr-TR" dirty="0"/>
          </a:p>
          <a:p>
            <a:r>
              <a:rPr lang="tr-TR" dirty="0"/>
              <a:t>Görece afet yönetiminin en önemli safhası olmakla birlikte, afet olayının vuku bulmasından hemen sonra başlayan ve arama – kurtarma çalışmaları, ilk yardım ve tıbbi müdahale, geçici barınma, iaşe gibi ihtiyaçların ivedilikle karşılandığı safhadır (</a:t>
            </a:r>
            <a:r>
              <a:rPr lang="tr-TR" dirty="0">
                <a:hlinkClick r:id="rId2"/>
              </a:rPr>
              <a:t>https://www.medak.org.tr/faydali-bilgiler/faydali-bilgiler</a:t>
            </a:r>
            <a:r>
              <a:rPr lang="tr-TR" dirty="0" smtClean="0">
                <a:hlinkClick r:id="rId2"/>
              </a:rPr>
              <a:t>/</a:t>
            </a:r>
            <a:r>
              <a:rPr lang="tr-TR" dirty="0" smtClean="0"/>
              <a:t>)</a:t>
            </a:r>
          </a:p>
          <a:p>
            <a:r>
              <a:rPr lang="tr-TR" dirty="0" smtClean="0"/>
              <a:t>Afet esnasında hazırlanan planlar afetin etkisini en aza indirgemek amacıyla uygulanır.</a:t>
            </a:r>
            <a:endParaRPr lang="tr-TR" dirty="0"/>
          </a:p>
          <a:p>
            <a:endParaRPr lang="tr-TR" dirty="0"/>
          </a:p>
          <a:p>
            <a:endParaRPr lang="tr-TR" dirty="0"/>
          </a:p>
        </p:txBody>
      </p:sp>
    </p:spTree>
    <p:extLst>
      <p:ext uri="{BB962C8B-B14F-4D97-AF65-F5344CB8AC3E}">
        <p14:creationId xmlns:p14="http://schemas.microsoft.com/office/powerpoint/2010/main" xmlns="" val="3271212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Afet Sonrası (İyileştirme Aşaması)</a:t>
            </a:r>
            <a:endParaRPr lang="tr-TR" dirty="0"/>
          </a:p>
          <a:p>
            <a:r>
              <a:rPr lang="tr-TR" dirty="0"/>
              <a:t>Afetin etkisine maruz kalan bölgede güvenli bir yaşam ve normalleşmiş </a:t>
            </a:r>
            <a:r>
              <a:rPr lang="tr-TR" dirty="0" err="1"/>
              <a:t>sosyo</a:t>
            </a:r>
            <a:r>
              <a:rPr lang="tr-TR" dirty="0"/>
              <a:t>-ekonomik şartlara dönülmesi amacıyla yapılan faaliyetleri kapsamaktadır. Altyapı </a:t>
            </a:r>
            <a:r>
              <a:rPr lang="tr-TR" dirty="0" smtClean="0"/>
              <a:t>hizmetlerinin yeniden </a:t>
            </a:r>
            <a:r>
              <a:rPr lang="tr-TR" dirty="0"/>
              <a:t> oluşturulması, eğitim, sağlık, ulaşım gibi hizmetlerin yeniden sağlanmaya çalışılması, küçük işletmelere kredi sağlanması gibi uzun dönemli sonuçların da hesaplandığı bir safhadır. Ayrıca bu safha afet yönetimi döngüsü içerisinde, bir zarar azaltma aşaması olarak da </a:t>
            </a:r>
            <a:r>
              <a:rPr lang="tr-TR" dirty="0" smtClean="0"/>
              <a:t>değerlendirilmektedir </a:t>
            </a:r>
            <a:r>
              <a:rPr lang="tr-TR" dirty="0"/>
              <a:t>(</a:t>
            </a:r>
            <a:r>
              <a:rPr lang="tr-TR" dirty="0">
                <a:hlinkClick r:id="rId2"/>
              </a:rPr>
              <a:t>https://www.medak.org.tr/faydali-bilgiler/faydali-bilgiler/</a:t>
            </a:r>
            <a:r>
              <a:rPr lang="tr-TR" dirty="0"/>
              <a:t>)</a:t>
            </a:r>
          </a:p>
          <a:p>
            <a:endParaRPr lang="tr-TR" dirty="0"/>
          </a:p>
          <a:p>
            <a:endParaRPr lang="tr-TR" dirty="0"/>
          </a:p>
        </p:txBody>
      </p:sp>
    </p:spTree>
    <p:extLst>
      <p:ext uri="{BB962C8B-B14F-4D97-AF65-F5344CB8AC3E}">
        <p14:creationId xmlns:p14="http://schemas.microsoft.com/office/powerpoint/2010/main" xmlns="" val="12892167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297</Words>
  <Application>Microsoft Office PowerPoint</Application>
  <PresentationFormat>Özel</PresentationFormat>
  <Paragraphs>29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Office Teması</vt:lpstr>
      <vt:lpstr>SHB335 Afetlerde Psikososyal Destek Hizmetleri</vt:lpstr>
      <vt:lpstr>Afet Yönetimi Sistemi</vt:lpstr>
      <vt:lpstr>Slayt 3</vt:lpstr>
      <vt:lpstr>Slayt 4</vt:lpstr>
      <vt:lpstr>Slayt 5</vt:lpstr>
      <vt:lpstr>Afet Yönetiminin Aşamaları</vt:lpstr>
      <vt:lpstr>Slayt 7</vt:lpstr>
      <vt:lpstr>Slayt 8</vt:lpstr>
      <vt:lpstr>Slayt 9</vt:lpstr>
      <vt:lpstr>Slayt 10</vt:lpstr>
      <vt:lpstr>Afet Yönetiminin Aşamaları</vt:lpstr>
      <vt:lpstr>KAYNAKÇA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dc:title>
  <dc:creator>Melahat</dc:creator>
  <cp:lastModifiedBy>Author</cp:lastModifiedBy>
  <cp:revision>9</cp:revision>
  <dcterms:created xsi:type="dcterms:W3CDTF">2019-11-28T12:59:42Z</dcterms:created>
  <dcterms:modified xsi:type="dcterms:W3CDTF">2020-12-28T10:43:17Z</dcterms:modified>
</cp:coreProperties>
</file>