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0" r:id="rId7"/>
    <p:sldId id="259" r:id="rId8"/>
  </p:sldIdLst>
  <p:sldSz cx="10691813" cy="7559675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78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83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7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7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2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8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9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8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7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7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8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A3C1-CB02-47BA-87EA-34A1E8863A2F}" type="datetimeFigureOut">
              <a:rPr lang="tr-TR" smtClean="0"/>
              <a:t>10.11.2017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4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Redox Titrations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Permanganometry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4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60584"/>
            <a:ext cx="9221689" cy="703087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Redox Titrations and </a:t>
            </a:r>
            <a:r>
              <a:rPr lang="en-US" b="1" dirty="0" smtClean="0"/>
              <a:t>Permanganometry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062" y="2012414"/>
                <a:ext cx="9383496" cy="4796544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u="sng" dirty="0"/>
                  <a:t>Redox </a:t>
                </a:r>
                <a:r>
                  <a:rPr lang="en-US" sz="2200" u="sng" dirty="0" smtClean="0"/>
                  <a:t>titration</a:t>
                </a:r>
                <a:r>
                  <a:rPr lang="en-US" sz="2200" dirty="0" smtClean="0"/>
                  <a:t> is </a:t>
                </a:r>
                <a:r>
                  <a:rPr lang="en-US" sz="2200" dirty="0"/>
                  <a:t>a titration based on the oxidation-reduction reaction between analyte and titrant.</a:t>
                </a:r>
              </a:p>
              <a:p>
                <a:pPr fontAlgn="base"/>
                <a:r>
                  <a:rPr lang="tr-TR" sz="2200" dirty="0" smtClean="0"/>
                  <a:t>The </a:t>
                </a:r>
                <a:r>
                  <a:rPr lang="en-US" sz="2200" dirty="0"/>
                  <a:t>titration in which KMnO</a:t>
                </a:r>
                <a:r>
                  <a:rPr lang="en-US" sz="2200" baseline="-25000" dirty="0"/>
                  <a:t>4</a:t>
                </a:r>
                <a:r>
                  <a:rPr lang="en-US" sz="2200" dirty="0"/>
                  <a:t> is used as a standard solution is called </a:t>
                </a:r>
                <a:r>
                  <a:rPr lang="en-US" sz="2200" u="sng" dirty="0"/>
                  <a:t>permanganometry</a:t>
                </a:r>
                <a:r>
                  <a:rPr lang="en-US" sz="2200" dirty="0"/>
                  <a:t>. </a:t>
                </a:r>
                <a:endParaRPr lang="en-US" sz="2200" dirty="0" smtClean="0"/>
              </a:p>
              <a:p>
                <a:pPr fontAlgn="base"/>
                <a:r>
                  <a:rPr lang="en-US" sz="2200" dirty="0" smtClean="0"/>
                  <a:t>The </a:t>
                </a:r>
                <a:r>
                  <a:rPr lang="en-US" sz="2200" dirty="0"/>
                  <a:t>reduction of KMnO</a:t>
                </a:r>
                <a:r>
                  <a:rPr lang="en-US" sz="2200" baseline="-25000" dirty="0"/>
                  <a:t>4 </a:t>
                </a:r>
                <a:r>
                  <a:rPr lang="en-US" sz="2200" dirty="0"/>
                  <a:t>varies </a:t>
                </a:r>
                <a:r>
                  <a:rPr lang="tr-TR" sz="2200" dirty="0" smtClean="0"/>
                  <a:t>dep</a:t>
                </a:r>
                <a:r>
                  <a:rPr lang="en-US" sz="2200" dirty="0" smtClean="0"/>
                  <a:t>ending </a:t>
                </a:r>
                <a:r>
                  <a:rPr lang="en-US" sz="2200" dirty="0"/>
                  <a:t>on </a:t>
                </a:r>
                <a:r>
                  <a:rPr lang="en-US" sz="2200" dirty="0" smtClean="0"/>
                  <a:t>the pH of the medium. </a:t>
                </a:r>
                <a:endParaRPr lang="tr-TR" sz="2200" dirty="0" smtClean="0"/>
              </a:p>
              <a:p>
                <a:pPr marL="0" indent="0" fontAlgn="base">
                  <a:buNone/>
                </a:pPr>
                <a:endParaRPr lang="tr-TR" sz="2200" dirty="0"/>
              </a:p>
              <a:p>
                <a:pPr marL="0" indent="0" fontAlgn="base">
                  <a:buNone/>
                </a:pPr>
                <a:r>
                  <a:rPr lang="tr-TR" sz="2200" dirty="0" smtClean="0"/>
                  <a:t>Acidic medium: </a:t>
                </a:r>
                <a:r>
                  <a:rPr lang="tr-TR" sz="22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MnO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Mn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tr-TR" sz="2200" dirty="0"/>
                  <a:t>A</a:t>
                </a:r>
                <a:r>
                  <a:rPr lang="tr-TR" sz="2200" dirty="0" smtClean="0"/>
                  <a:t>lkali medium </a:t>
                </a:r>
                <a:r>
                  <a:rPr lang="tr-TR" sz="2200" dirty="0"/>
                  <a:t>: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MnO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MnO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OH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tr-TR" sz="2200" dirty="0"/>
              </a:p>
              <a:p>
                <a:pPr fontAlgn="base"/>
                <a:endParaRPr lang="tr-TR" sz="2200" dirty="0" smtClean="0"/>
              </a:p>
              <a:p>
                <a:pPr fontAlgn="base"/>
                <a:r>
                  <a:rPr lang="tr-TR" sz="2200" dirty="0" smtClean="0"/>
                  <a:t>In this laboratory the permanganometric </a:t>
                </a:r>
                <a:r>
                  <a:rPr lang="en-US" sz="2200" dirty="0" smtClean="0"/>
                  <a:t>titrations </a:t>
                </a:r>
                <a:r>
                  <a:rPr lang="tr-TR" sz="2200" dirty="0" smtClean="0"/>
                  <a:t>will be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performed in acidic medium.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062" y="2012414"/>
                <a:ext cx="9383496" cy="4796544"/>
              </a:xfrm>
              <a:blipFill>
                <a:blip r:embed="rId2"/>
                <a:stretch>
                  <a:fillRect l="-845" t="-16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74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062" y="2012414"/>
                <a:ext cx="9221689" cy="5406025"/>
              </a:xfrm>
            </p:spPr>
            <p:txBody>
              <a:bodyPr>
                <a:normAutofit/>
              </a:bodyPr>
              <a:lstStyle/>
              <a:p>
                <a:pPr fontAlgn="base"/>
                <a:r>
                  <a:rPr lang="en-US" sz="2000" dirty="0" smtClean="0"/>
                  <a:t>In permanganometry, </a:t>
                </a:r>
                <a:r>
                  <a:rPr lang="tr-TR" sz="2000" dirty="0" smtClean="0"/>
                  <a:t>we don’t need to use an indicator. </a:t>
                </a:r>
              </a:p>
              <a:p>
                <a:pPr fontAlgn="base"/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MnO</m:t>
                        </m:r>
                      </m:e>
                      <m:sub>
                        <m:r>
                          <a:rPr lang="tr-TR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tr-TR" sz="2000" dirty="0"/>
                  <a:t> solution </a:t>
                </a:r>
                <a:r>
                  <a:rPr lang="tr-TR" sz="2000" dirty="0" smtClean="0"/>
                  <a:t>has a purple color whereas </a:t>
                </a:r>
                <a:r>
                  <a:rPr lang="tr-TR" sz="2000" dirty="0"/>
                  <a:t>its reduction product Mn</a:t>
                </a:r>
                <a:r>
                  <a:rPr lang="tr-TR" sz="2000" baseline="30000" dirty="0"/>
                  <a:t>+2</a:t>
                </a:r>
                <a:r>
                  <a:rPr lang="tr-TR" sz="2000" dirty="0"/>
                  <a:t> is colorless. </a:t>
                </a:r>
                <a:r>
                  <a:rPr lang="tr-TR" sz="2000" dirty="0" smtClean="0"/>
                  <a:t>The end point of a reaction can be indicated by the occurence or disappearance of pink-purple color. That is why </a:t>
                </a:r>
                <a:r>
                  <a:rPr lang="en-US" sz="2000" dirty="0" smtClean="0"/>
                  <a:t>KMnO</a:t>
                </a:r>
                <a:r>
                  <a:rPr lang="en-US" sz="2000" baseline="-25000" dirty="0" smtClean="0"/>
                  <a:t>4</a:t>
                </a:r>
                <a:r>
                  <a:rPr lang="tr-TR" sz="2000" baseline="-25000" dirty="0" smtClean="0"/>
                  <a:t> </a:t>
                </a:r>
                <a:r>
                  <a:rPr lang="tr-TR" sz="2000" dirty="0"/>
                  <a:t>is an </a:t>
                </a:r>
                <a:r>
                  <a:rPr lang="tr-TR" sz="2000" dirty="0" smtClean="0"/>
                  <a:t>autoindicator.</a:t>
                </a:r>
              </a:p>
              <a:p>
                <a:pPr marL="0" indent="0">
                  <a:buNone/>
                </a:pPr>
                <a:endParaRPr lang="tr-TR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MnO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Mn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sz="2000" dirty="0"/>
              </a:p>
              <a:p>
                <a:endParaRPr lang="tr-TR" sz="800" dirty="0"/>
              </a:p>
              <a:p>
                <a:pPr fontAlgn="base"/>
                <a:r>
                  <a:rPr lang="tr-TR" sz="2000" dirty="0" smtClean="0"/>
                  <a:t>When </a:t>
                </a:r>
                <a:r>
                  <a:rPr lang="en-US" sz="2000" dirty="0" smtClean="0"/>
                  <a:t>KMnO</a:t>
                </a:r>
                <a:r>
                  <a:rPr lang="en-US" sz="2000" baseline="-25000" dirty="0" smtClean="0"/>
                  <a:t>4</a:t>
                </a:r>
                <a:r>
                  <a:rPr lang="en-US" sz="2000" dirty="0" smtClean="0"/>
                  <a:t> </a:t>
                </a:r>
                <a:r>
                  <a:rPr lang="tr-TR" sz="2000" dirty="0" smtClean="0"/>
                  <a:t>is used as a titrant, in the beginning of the titration,  each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MnO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tr-TR" sz="2000" dirty="0" smtClean="0"/>
                  <a:t> molecule added into the erlen mayer, gets reduced to</a:t>
                </a:r>
                <a:r>
                  <a:rPr lang="tr-TR" sz="2000" dirty="0"/>
                  <a:t> Mn</a:t>
                </a:r>
                <a:r>
                  <a:rPr lang="tr-TR" sz="2000" baseline="30000" dirty="0"/>
                  <a:t>+2</a:t>
                </a:r>
                <a:r>
                  <a:rPr lang="tr-TR" sz="2000" dirty="0"/>
                  <a:t> </a:t>
                </a:r>
                <a:r>
                  <a:rPr lang="tr-TR" sz="2000" dirty="0" smtClean="0"/>
                  <a:t>and becomes colorless. Hence, the color of the solution in erlenmayer doesn’t change</a:t>
                </a:r>
                <a:r>
                  <a:rPr lang="tr-TR" sz="2000" dirty="0"/>
                  <a:t> </a:t>
                </a:r>
                <a:r>
                  <a:rPr lang="tr-TR" sz="2000" dirty="0" smtClean="0"/>
                  <a:t>until the end point of the reaction.</a:t>
                </a:r>
              </a:p>
              <a:p>
                <a:pPr fontAlgn="base"/>
                <a:r>
                  <a:rPr lang="tr-TR" sz="2000" dirty="0" smtClean="0"/>
                  <a:t>When the reductant species in the erlen mayer are consumed completely, the added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MnO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tr-TR" sz="2000" dirty="0"/>
                  <a:t> </a:t>
                </a:r>
                <a:r>
                  <a:rPr lang="tr-TR" sz="2000" dirty="0" smtClean="0"/>
                  <a:t>molecules do not get reduced any more and stay as purple. These purple molecules cause the solution in erlen mayer to change its color to pink- purple. </a:t>
                </a:r>
              </a:p>
              <a:p>
                <a:pPr fontAlgn="base"/>
                <a:r>
                  <a:rPr lang="tr-TR" sz="2000" dirty="0" smtClean="0"/>
                  <a:t>The end of the titration can be understood from the formation of pink color, without using any indicator. </a:t>
                </a:r>
              </a:p>
              <a:p>
                <a:pPr fontAlgn="base"/>
                <a:r>
                  <a:rPr lang="en-US" sz="2000" dirty="0" smtClean="0"/>
                  <a:t>That </a:t>
                </a:r>
                <a:r>
                  <a:rPr lang="en-US" sz="2000" dirty="0"/>
                  <a:t>is why, </a:t>
                </a:r>
                <a:r>
                  <a:rPr lang="tr-TR" sz="2000" dirty="0"/>
                  <a:t>KMnO</a:t>
                </a:r>
                <a:r>
                  <a:rPr lang="tr-TR" sz="2000" baseline="-25000" dirty="0"/>
                  <a:t>4 </a:t>
                </a:r>
                <a:r>
                  <a:rPr lang="tr-TR" sz="2000" dirty="0"/>
                  <a:t>is an “autoindicator</a:t>
                </a:r>
                <a:r>
                  <a:rPr lang="tr-TR" sz="2000" dirty="0" smtClean="0"/>
                  <a:t>”.</a:t>
                </a:r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062" y="2012414"/>
                <a:ext cx="9221689" cy="5406025"/>
              </a:xfrm>
              <a:blipFill>
                <a:blip r:embed="rId2"/>
                <a:stretch>
                  <a:fillRect l="-595" t="-1127" r="-595" b="-19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5062" y="1233054"/>
            <a:ext cx="9221689" cy="6306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KMnO</a:t>
            </a:r>
            <a:r>
              <a:rPr lang="en-US" sz="3600" b="1" baseline="-25000" dirty="0" smtClean="0"/>
              <a:t>4</a:t>
            </a:r>
            <a:r>
              <a:rPr lang="en-US" sz="3600" b="1" dirty="0" smtClean="0"/>
              <a:t> </a:t>
            </a:r>
            <a:r>
              <a:rPr lang="tr-TR" sz="3600" b="1" dirty="0" smtClean="0"/>
              <a:t>is an autoindicator.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4877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83364"/>
            <a:ext cx="9221689" cy="57169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Preparation of </a:t>
            </a:r>
            <a:r>
              <a:rPr lang="tr-TR" sz="2800" b="1" dirty="0"/>
              <a:t>1 L 0.02 M </a:t>
            </a:r>
            <a:r>
              <a:rPr lang="en-US" sz="2800" b="1" dirty="0" smtClean="0"/>
              <a:t>KMnO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Solution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755058"/>
            <a:ext cx="9661783" cy="5053900"/>
          </a:xfrm>
        </p:spPr>
        <p:txBody>
          <a:bodyPr>
            <a:noAutofit/>
          </a:bodyPr>
          <a:lstStyle/>
          <a:p>
            <a:r>
              <a:rPr lang="tr-TR" sz="2000" dirty="0" smtClean="0"/>
              <a:t>Theoretically, 0.02 mol</a:t>
            </a:r>
            <a:r>
              <a:rPr lang="en-US" sz="2000" dirty="0" smtClean="0"/>
              <a:t> </a:t>
            </a:r>
            <a:r>
              <a:rPr lang="tr-TR" sz="2000" dirty="0" smtClean="0"/>
              <a:t>(</a:t>
            </a:r>
            <a:r>
              <a:rPr lang="en-US" sz="2000" dirty="0" smtClean="0"/>
              <a:t>3.1605 g</a:t>
            </a:r>
            <a:r>
              <a:rPr lang="tr-TR" sz="2000" dirty="0" smtClean="0"/>
              <a:t>)</a:t>
            </a:r>
            <a:r>
              <a:rPr lang="en-US" sz="2000" dirty="0" smtClean="0"/>
              <a:t> KMnO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  <a:r>
              <a:rPr lang="tr-TR" sz="2000" dirty="0" smtClean="0"/>
              <a:t>should be</a:t>
            </a:r>
            <a:r>
              <a:rPr lang="en-US" sz="2000" dirty="0" smtClean="0"/>
              <a:t> dissolved in 1 L </a:t>
            </a:r>
            <a:r>
              <a:rPr lang="en-US" sz="2000" dirty="0"/>
              <a:t>of water. However, some of </a:t>
            </a:r>
            <a:r>
              <a:rPr lang="en-US" sz="2000" dirty="0" smtClean="0"/>
              <a:t>KMnO</a:t>
            </a:r>
            <a:r>
              <a:rPr lang="en-US" sz="2000" baseline="-25000" dirty="0" smtClean="0"/>
              <a:t>4</a:t>
            </a:r>
            <a:r>
              <a:rPr lang="en-US" sz="2000" dirty="0"/>
              <a:t> </a:t>
            </a:r>
            <a:r>
              <a:rPr lang="tr-TR" sz="2000" dirty="0" smtClean="0"/>
              <a:t>will be</a:t>
            </a:r>
            <a:r>
              <a:rPr lang="en-US" sz="2000" dirty="0" smtClean="0"/>
              <a:t> </a:t>
            </a:r>
            <a:r>
              <a:rPr lang="en-US" sz="2000" dirty="0"/>
              <a:t>reduced by organic substances that naturally exist in water. </a:t>
            </a:r>
            <a:r>
              <a:rPr lang="tr-TR" sz="2000" dirty="0" smtClean="0"/>
              <a:t> So keep in mind the following remarks:</a:t>
            </a:r>
            <a:endParaRPr lang="en-US" sz="2000" dirty="0" smtClean="0"/>
          </a:p>
          <a:p>
            <a:pPr marL="1018321" lvl="1" indent="-514350">
              <a:buFont typeface="+mj-lt"/>
              <a:buAutoNum type="arabicPeriod"/>
            </a:pPr>
            <a:r>
              <a:rPr lang="en-US" sz="2000" dirty="0" smtClean="0"/>
              <a:t>Since some of KMnO</a:t>
            </a:r>
            <a:r>
              <a:rPr lang="en-US" sz="2000" baseline="-25000" dirty="0" smtClean="0"/>
              <a:t>4 </a:t>
            </a:r>
            <a:r>
              <a:rPr lang="en-US" sz="2000" dirty="0" smtClean="0"/>
              <a:t>will be lost after reduction, around </a:t>
            </a:r>
            <a:r>
              <a:rPr lang="tr-TR" sz="2000" dirty="0" smtClean="0"/>
              <a:t>0.1-0.2 </a:t>
            </a:r>
            <a:r>
              <a:rPr lang="en-US" sz="2000" dirty="0" smtClean="0"/>
              <a:t>g</a:t>
            </a:r>
            <a:r>
              <a:rPr lang="tr-TR" sz="2000" dirty="0" smtClean="0"/>
              <a:t> more than theoretically required</a:t>
            </a:r>
            <a:r>
              <a:rPr lang="en-US" sz="2000" dirty="0" smtClean="0"/>
              <a:t> amount of KMnO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should be dissolved</a:t>
            </a:r>
            <a:r>
              <a:rPr lang="tr-TR" sz="2000" dirty="0" smtClean="0"/>
              <a:t> in 1 L.</a:t>
            </a:r>
            <a:endParaRPr lang="en-US" sz="2000" dirty="0" smtClean="0"/>
          </a:p>
          <a:p>
            <a:pPr marL="1018321" lvl="1" indent="-514350">
              <a:buFont typeface="+mj-lt"/>
              <a:buAutoNum type="arabicPeriod"/>
            </a:pPr>
            <a:r>
              <a:rPr lang="en-US" sz="2000" dirty="0" smtClean="0"/>
              <a:t>MnO</a:t>
            </a:r>
            <a:r>
              <a:rPr lang="en-US" sz="2000" baseline="-25000" dirty="0" smtClean="0"/>
              <a:t>2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which is produced </a:t>
            </a:r>
            <a:r>
              <a:rPr lang="tr-TR" sz="2000" dirty="0" smtClean="0"/>
              <a:t>because of the</a:t>
            </a:r>
            <a:r>
              <a:rPr lang="en-US" sz="2000" dirty="0" smtClean="0"/>
              <a:t> </a:t>
            </a:r>
            <a:r>
              <a:rPr lang="en-US" sz="2000" dirty="0"/>
              <a:t>organic substances in </a:t>
            </a:r>
            <a:r>
              <a:rPr lang="en-US" sz="2000" dirty="0" smtClean="0"/>
              <a:t>water</a:t>
            </a:r>
            <a:r>
              <a:rPr lang="tr-TR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should be removed by filtration </a:t>
            </a:r>
            <a:r>
              <a:rPr lang="en-US" sz="2000" dirty="0" smtClean="0"/>
              <a:t>because </a:t>
            </a:r>
            <a:r>
              <a:rPr lang="en-US" sz="2000" dirty="0"/>
              <a:t>it </a:t>
            </a:r>
            <a:r>
              <a:rPr lang="en-US" sz="2000" dirty="0" smtClean="0"/>
              <a:t>catalyzes </a:t>
            </a:r>
            <a:r>
              <a:rPr lang="en-US" sz="2000" dirty="0"/>
              <a:t>and </a:t>
            </a:r>
            <a:r>
              <a:rPr lang="en-US" sz="2000" dirty="0" smtClean="0"/>
              <a:t>accelerates </a:t>
            </a:r>
            <a:r>
              <a:rPr lang="en-US" sz="2000" dirty="0"/>
              <a:t>the reduction.</a:t>
            </a:r>
          </a:p>
          <a:p>
            <a:r>
              <a:rPr lang="tr-TR" sz="2000" u="sng" dirty="0" smtClean="0"/>
              <a:t>Procedure:</a:t>
            </a:r>
          </a:p>
          <a:p>
            <a:r>
              <a:rPr lang="en-US" sz="2000" dirty="0" smtClean="0"/>
              <a:t>Weigh </a:t>
            </a:r>
            <a:r>
              <a:rPr lang="tr-TR" sz="2000" dirty="0" smtClean="0"/>
              <a:t>the required amount </a:t>
            </a:r>
            <a:r>
              <a:rPr lang="en-US" sz="2000" dirty="0" smtClean="0"/>
              <a:t>of </a:t>
            </a:r>
            <a:r>
              <a:rPr lang="en-US" sz="2000" dirty="0"/>
              <a:t>KMnO</a:t>
            </a:r>
            <a:r>
              <a:rPr lang="en-US" sz="2000" baseline="-25000" dirty="0"/>
              <a:t>4</a:t>
            </a:r>
            <a:r>
              <a:rPr lang="en-US" sz="2000" dirty="0"/>
              <a:t> into a beaker. </a:t>
            </a:r>
            <a:r>
              <a:rPr lang="en-US" sz="2000" dirty="0" smtClean="0"/>
              <a:t>Add </a:t>
            </a:r>
            <a:r>
              <a:rPr lang="en-US" sz="2000" dirty="0"/>
              <a:t>400-500 mL distilled water to the beaker and dissolve the solid KMnO</a:t>
            </a:r>
            <a:r>
              <a:rPr lang="en-US" sz="2000" baseline="-25000" dirty="0"/>
              <a:t>4</a:t>
            </a:r>
            <a:r>
              <a:rPr lang="en-US" sz="2000" dirty="0"/>
              <a:t> by mixing with a glass-rod. Transfer the solution to a 1 L volumetric flask. </a:t>
            </a:r>
            <a:r>
              <a:rPr lang="en-US" sz="2000" dirty="0" smtClean="0"/>
              <a:t>In </a:t>
            </a:r>
            <a:r>
              <a:rPr lang="en-US" sz="2000" dirty="0"/>
              <a:t>order to dissolve the remaining solid KMnO</a:t>
            </a:r>
            <a:r>
              <a:rPr lang="en-US" sz="2000" baseline="-25000" dirty="0"/>
              <a:t>4</a:t>
            </a:r>
            <a:r>
              <a:rPr lang="en-US" sz="2000" dirty="0"/>
              <a:t>, add 100-200 mL of distilled water to the beaker and mix it with the glass-rod. Transfer the solution into the same flask. Repeat this step until all the solid KMnO</a:t>
            </a:r>
            <a:r>
              <a:rPr lang="en-US" sz="2000" baseline="-25000" dirty="0"/>
              <a:t>4</a:t>
            </a:r>
            <a:r>
              <a:rPr lang="en-US" sz="2000" dirty="0"/>
              <a:t> in the beaker is dissolved. (</a:t>
            </a:r>
            <a:r>
              <a:rPr lang="en-US" sz="2000" i="1" u="sng" dirty="0"/>
              <a:t>Be careful! Do not add more water than 1 L in total</a:t>
            </a:r>
            <a:r>
              <a:rPr lang="en-US" sz="2000" dirty="0"/>
              <a:t>). </a:t>
            </a:r>
            <a:endParaRPr lang="tr-TR" sz="2000" dirty="0" smtClean="0"/>
          </a:p>
          <a:p>
            <a:r>
              <a:rPr lang="en-US" sz="2000" dirty="0" smtClean="0"/>
              <a:t>Fill </a:t>
            </a:r>
            <a:r>
              <a:rPr lang="en-US" sz="2000" dirty="0"/>
              <a:t>the flask up to the 1 L mark with distilled water. Shake the volumetric flask to make sure all the KMnO</a:t>
            </a:r>
            <a:r>
              <a:rPr lang="en-US" sz="2000" baseline="-25000" dirty="0"/>
              <a:t>4</a:t>
            </a:r>
            <a:r>
              <a:rPr lang="en-US" sz="2000" dirty="0"/>
              <a:t> is dissolved in the flask. Put the solution into an amber-color bottle and keep it in dark for 1 week</a:t>
            </a:r>
            <a:r>
              <a:rPr lang="en-US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8411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79442"/>
            <a:ext cx="9221689" cy="68422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Next week !!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After waiting one week, filter the solution by glass fibers into a clean amber glass bottle. The final solution </a:t>
            </a:r>
            <a:r>
              <a:rPr lang="tr-TR" sz="2400" dirty="0"/>
              <a:t>should be</a:t>
            </a:r>
            <a:r>
              <a:rPr lang="en-US" sz="2400" dirty="0"/>
              <a:t> kept in </a:t>
            </a:r>
            <a:r>
              <a:rPr lang="en-US" sz="2400" dirty="0" smtClean="0"/>
              <a:t>dark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During the week, almost all the organic substances would be oxidized and some </a:t>
            </a:r>
            <a:r>
              <a:rPr lang="en-US" sz="2400" dirty="0"/>
              <a:t>MnO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tr-TR" sz="2400" dirty="0" smtClean="0"/>
              <a:t>would be present in the solution. The solid </a:t>
            </a:r>
            <a:r>
              <a:rPr lang="en-US" sz="2400" dirty="0"/>
              <a:t>MnO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tr-TR" sz="2400" dirty="0" smtClean="0"/>
              <a:t>is filtrated by glass fibers (</a:t>
            </a:r>
            <a:r>
              <a:rPr lang="tr-TR" sz="2400" b="1" dirty="0" smtClean="0"/>
              <a:t>The cellulose in filter paper would react with </a:t>
            </a:r>
            <a:r>
              <a:rPr lang="en-US" sz="2400" b="1" dirty="0" smtClean="0"/>
              <a:t>KMnO</a:t>
            </a:r>
            <a:r>
              <a:rPr lang="en-US" sz="2400" b="1" baseline="-25000" dirty="0" smtClean="0"/>
              <a:t>4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The final solution is kept in dark to avoid photoreduction. 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1160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55032"/>
            <a:ext cx="9221689" cy="7086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Standardization of </a:t>
            </a:r>
            <a:r>
              <a:rPr lang="en-US" sz="3600" b="1" dirty="0"/>
              <a:t>KMnO</a:t>
            </a:r>
            <a:r>
              <a:rPr lang="en-US" sz="3600" b="1" baseline="-25000" dirty="0"/>
              <a:t>4</a:t>
            </a:r>
            <a:r>
              <a:rPr lang="en-US" sz="3600" b="1" dirty="0"/>
              <a:t> Solution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fontAlgn="base"/>
                <a:r>
                  <a:rPr lang="en-US" sz="2000" dirty="0" smtClean="0"/>
                  <a:t>Weight </a:t>
                </a:r>
                <a:r>
                  <a:rPr lang="tr-TR" sz="2000" dirty="0" smtClean="0"/>
                  <a:t>0.1-0.2 g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(take a note of exact amount) oxalic </a:t>
                </a:r>
                <a:r>
                  <a:rPr lang="en-US" sz="2000" dirty="0" smtClean="0"/>
                  <a:t>acid</a:t>
                </a:r>
                <a:r>
                  <a:rPr lang="en-US" sz="2000" dirty="0"/>
                  <a:t> (H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C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O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.H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O)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and dissolve it in </a:t>
                </a:r>
                <a:r>
                  <a:rPr lang="en-US" sz="2000" dirty="0" smtClean="0"/>
                  <a:t>around 100 </a:t>
                </a:r>
                <a:r>
                  <a:rPr lang="en-US" sz="2000" dirty="0"/>
                  <a:t>mL of distilled water in an </a:t>
                </a:r>
                <a:r>
                  <a:rPr lang="en-US" sz="2000" dirty="0" smtClean="0"/>
                  <a:t>erlenmeyer </a:t>
                </a:r>
                <a:r>
                  <a:rPr lang="en-US" sz="2000" dirty="0"/>
                  <a:t>flask.</a:t>
                </a:r>
              </a:p>
              <a:p>
                <a:pPr fontAlgn="base"/>
                <a:r>
                  <a:rPr lang="en-US" sz="2000" dirty="0"/>
                  <a:t>Add  10 mL of ½ diluted </a:t>
                </a:r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SO</a:t>
                </a:r>
                <a:r>
                  <a:rPr lang="en-US" sz="2000" baseline="-25000" dirty="0" smtClean="0"/>
                  <a:t>4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r>
                  <a:rPr lang="en-US" sz="2000" dirty="0"/>
                  <a:t>Heat the erlenmeyer flask up on a </a:t>
                </a:r>
                <a:r>
                  <a:rPr lang="en-US" sz="2000" dirty="0" err="1"/>
                  <a:t>bunsen</a:t>
                </a:r>
                <a:r>
                  <a:rPr lang="en-US" sz="2000" dirty="0"/>
                  <a:t> burner for 3-4 minutes (should not be boiled!) and then cool it down until it is cool enough to touch.</a:t>
                </a:r>
                <a:endParaRPr lang="tr-TR" sz="2000" dirty="0"/>
              </a:p>
              <a:p>
                <a:r>
                  <a:rPr lang="en-US" sz="2000" dirty="0"/>
                  <a:t>Titrate the solution with KMnO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 solution until permanent pink color.</a:t>
                </a:r>
                <a:endParaRPr lang="tr-TR" sz="2000" dirty="0"/>
              </a:p>
              <a:p>
                <a:r>
                  <a:rPr lang="en-US" sz="2000" dirty="0"/>
                  <a:t>After each student calculates the molarity of the KMnO</a:t>
                </a:r>
                <a:r>
                  <a:rPr lang="en-US" sz="2000" baseline="-25000" dirty="0"/>
                  <a:t>4</a:t>
                </a:r>
                <a:r>
                  <a:rPr lang="en-US" sz="2000" dirty="0"/>
                  <a:t> solution, the results will be evaluated with the assistant and the average molarity will be reported for each lab bench</a:t>
                </a:r>
                <a:r>
                  <a:rPr lang="en-US" sz="2000" dirty="0" smtClean="0"/>
                  <a:t>.</a:t>
                </a:r>
                <a:endParaRPr lang="tr-TR" sz="2000" dirty="0" smtClean="0"/>
              </a:p>
              <a:p>
                <a:pPr marL="1608138" indent="0">
                  <a:buNone/>
                </a:pPr>
                <a:r>
                  <a:rPr lang="en-US" sz="2000" dirty="0"/>
                  <a:t>2/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MnO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Mn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endParaRPr lang="en-US" sz="2000" dirty="0"/>
              </a:p>
              <a:p>
                <a:pPr marL="1608138" indent="0">
                  <a:buNone/>
                </a:pPr>
                <a:r>
                  <a:rPr lang="en-US" sz="2000" dirty="0"/>
                  <a:t>5/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  <m:groupChr>
                      <m:groupChrPr>
                        <m:chr m:val="→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1608138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MnO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groupChr>
                        <m:groupChrPr>
                          <m:chr m:val="→"/>
                          <m:vertJc m:val="bot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e>
                      </m:groupCh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Mn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C00000"/>
                    </a:solidFill>
                  </a:rPr>
                  <a:t>2 moles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KMnO</m:t>
                        </m:r>
                      </m:e>
                      <m:sub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react</a:t>
                </a:r>
                <a:r>
                  <a:rPr lang="tr-TR" sz="2000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with 5 moles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5" t="-1271" b="-35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035833" y="5971736"/>
            <a:ext cx="6620146" cy="66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3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1167062"/>
            <a:ext cx="9221689" cy="696609"/>
          </a:xfrm>
        </p:spPr>
        <p:txBody>
          <a:bodyPr>
            <a:normAutofit/>
          </a:bodyPr>
          <a:lstStyle/>
          <a:p>
            <a:r>
              <a:rPr lang="en-US" sz="3600" b="1" dirty="0"/>
              <a:t>Standardization of KMnO</a:t>
            </a:r>
            <a:r>
              <a:rPr lang="en-US" sz="3600" b="1" baseline="-25000" dirty="0"/>
              <a:t>4</a:t>
            </a:r>
            <a:r>
              <a:rPr lang="en-US" sz="3600" b="1" dirty="0"/>
              <a:t> Solution 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1948" y="2105179"/>
                <a:ext cx="9763433" cy="479654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First, the moles of oxalic acid consumed during titration </a:t>
                </a:r>
                <a:r>
                  <a:rPr lang="tr-TR" sz="2000" dirty="0" smtClean="0"/>
                  <a:t>is</a:t>
                </a:r>
                <a:r>
                  <a:rPr lang="en-US" sz="2000" dirty="0" smtClean="0"/>
                  <a:t> calculated</a:t>
                </a:r>
                <a:r>
                  <a:rPr lang="tr-TR" sz="2000" dirty="0" smtClean="0"/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MW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000" dirty="0"/>
                  <a:t> : 126.07 g/mol)</a:t>
                </a:r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tr-TR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MWt</m:t>
                              </m:r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r>
                        <a:rPr lang="tr-TR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endParaRPr lang="tr-TR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According </a:t>
                </a:r>
                <a:r>
                  <a:rPr lang="en-US" sz="2000" dirty="0"/>
                  <a:t>to reaction equation:</a:t>
                </a:r>
                <a:endParaRPr lang="tr-TR" sz="2000" dirty="0"/>
              </a:p>
              <a:p>
                <a:pPr marL="1031875" indent="0">
                  <a:buNone/>
                </a:pPr>
                <a:r>
                  <a:rPr lang="tr-TR" sz="2000" dirty="0"/>
                  <a:t>If </a:t>
                </a:r>
                <a:r>
                  <a:rPr lang="tr-TR" sz="2000" dirty="0" smtClean="0"/>
                  <a:t>5 </a:t>
                </a:r>
                <a:r>
                  <a:rPr lang="tr-TR" sz="2000" dirty="0"/>
                  <a:t>moles oxalic acid</a:t>
                </a:r>
                <a:r>
                  <a:rPr lang="tr-TR" sz="2000" baseline="-25000" dirty="0"/>
                  <a:t> </a:t>
                </a:r>
                <a:r>
                  <a:rPr lang="tr-TR" sz="2000" baseline="-25000" dirty="0" smtClean="0"/>
                  <a:t>		</a:t>
                </a:r>
                <a:r>
                  <a:rPr lang="pt-BR" sz="2000" dirty="0" smtClean="0"/>
                  <a:t>reacts </a:t>
                </a:r>
                <a:r>
                  <a:rPr lang="pt-BR" sz="2000" dirty="0"/>
                  <a:t>with	</a:t>
                </a:r>
                <a:r>
                  <a:rPr lang="tr-TR" sz="2000" dirty="0" smtClean="0"/>
                  <a:t>2 </a:t>
                </a:r>
                <a:r>
                  <a:rPr lang="tr-TR" sz="2000" dirty="0"/>
                  <a:t>moles K</a:t>
                </a:r>
                <a:r>
                  <a:rPr lang="pt-BR" sz="2000" dirty="0"/>
                  <a:t>MnO</a:t>
                </a:r>
                <a:r>
                  <a:rPr lang="pt-BR" sz="2000" baseline="-25000" dirty="0"/>
                  <a:t>4</a:t>
                </a:r>
                <a:endParaRPr lang="tr-TR" sz="2000" dirty="0"/>
              </a:p>
              <a:p>
                <a:pPr marL="1031875" indent="0">
                  <a:buNone/>
                </a:pPr>
                <a:r>
                  <a:rPr lang="tr-TR" sz="20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tr-T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tr-TR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tr-TR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2000" dirty="0" smtClean="0"/>
                  <a:t> moles </a:t>
                </a:r>
                <a:r>
                  <a:rPr lang="tr-TR" sz="2000" dirty="0"/>
                  <a:t>oxalic acid</a:t>
                </a:r>
                <a:r>
                  <a:rPr lang="tr-TR" sz="2000" baseline="-25000" dirty="0"/>
                  <a:t> </a:t>
                </a:r>
                <a:r>
                  <a:rPr lang="tr-TR" sz="2000" baseline="-25000" dirty="0" smtClean="0"/>
                  <a:t>	</a:t>
                </a:r>
                <a:r>
                  <a:rPr lang="tr-TR" sz="2000" baseline="-25000" dirty="0" smtClean="0"/>
                  <a:t>	</a:t>
                </a:r>
                <a:r>
                  <a:rPr lang="pt-BR" sz="2000" dirty="0" smtClean="0"/>
                  <a:t>reacts </a:t>
                </a:r>
                <a:r>
                  <a:rPr lang="pt-BR" sz="2000" dirty="0"/>
                  <a:t>with	</a:t>
                </a:r>
                <a:r>
                  <a:rPr lang="tr-TR" sz="2000" i="1" dirty="0" smtClean="0"/>
                  <a:t>x </a:t>
                </a:r>
                <a:r>
                  <a:rPr lang="tr-TR" sz="2000" dirty="0"/>
                  <a:t>moles K</a:t>
                </a:r>
                <a:r>
                  <a:rPr lang="pt-BR" sz="2000" dirty="0"/>
                  <a:t>MnO</a:t>
                </a:r>
                <a:r>
                  <a:rPr lang="pt-BR" sz="2000" baseline="-25000" dirty="0"/>
                  <a:t>4</a:t>
                </a:r>
                <a:endParaRPr lang="tr-TR" sz="2000" dirty="0"/>
              </a:p>
              <a:p>
                <a:pPr marL="0" indent="0">
                  <a:buNone/>
                </a:pPr>
                <a:r>
                  <a:rPr lang="en-US" sz="2000" dirty="0"/>
                  <a:t>Then, the molarity of </a:t>
                </a:r>
                <a:r>
                  <a:rPr lang="tr-TR" sz="2000" dirty="0"/>
                  <a:t>K</a:t>
                </a:r>
                <a:r>
                  <a:rPr lang="pt-BR" sz="2000" dirty="0"/>
                  <a:t>MnO</a:t>
                </a:r>
                <a:r>
                  <a:rPr lang="pt-BR" sz="2000" baseline="-25000" dirty="0"/>
                  <a:t>4</a:t>
                </a:r>
                <a:r>
                  <a:rPr lang="pt-BR" sz="2000" dirty="0"/>
                  <a:t> </a:t>
                </a:r>
                <a:r>
                  <a:rPr lang="en-US" sz="2000" dirty="0"/>
                  <a:t>is calculated from the following equation using the volume of </a:t>
                </a:r>
                <a:r>
                  <a:rPr lang="tr-TR" sz="2000" dirty="0"/>
                  <a:t>K</a:t>
                </a:r>
                <a:r>
                  <a:rPr lang="pt-BR" sz="2000" dirty="0"/>
                  <a:t>MnO</a:t>
                </a:r>
                <a:r>
                  <a:rPr lang="pt-BR" sz="2000" baseline="-25000" dirty="0"/>
                  <a:t>4</a:t>
                </a:r>
                <a:r>
                  <a:rPr lang="en-US" sz="2000" dirty="0"/>
                  <a:t> that is consumed in the titration and the mol of the </a:t>
                </a:r>
                <a:r>
                  <a:rPr lang="tr-TR" sz="2000" dirty="0"/>
                  <a:t>K</a:t>
                </a:r>
                <a:r>
                  <a:rPr lang="pt-BR" sz="2000" dirty="0"/>
                  <a:t>MnO</a:t>
                </a:r>
                <a:r>
                  <a:rPr lang="pt-BR" sz="2000" baseline="-25000" dirty="0"/>
                  <a:t>4</a:t>
                </a:r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KMn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000" dirty="0"/>
                  <a:t>, which was calculated from the above ratio.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KMn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tr-TR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KMn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948" y="2105179"/>
                <a:ext cx="9763433" cy="4796544"/>
              </a:xfrm>
              <a:blipFill>
                <a:blip r:embed="rId2"/>
                <a:stretch>
                  <a:fillRect l="-624" t="-12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7071709"/>
            <a:ext cx="103209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REFERENCE</a:t>
            </a:r>
            <a:endParaRPr lang="en-US" sz="1100" dirty="0"/>
          </a:p>
          <a:p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Analitik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Kimya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Pratikleri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– </a:t>
            </a:r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Kantitatif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Analiz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(Ed. </a:t>
            </a:r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Feyyaz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ONUR), A.Ü. </a:t>
            </a:r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Eczacılık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Fakültesi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Yayınları</a:t>
            </a:r>
            <a:r>
              <a:rPr lang="en-US" sz="1100" dirty="0">
                <a:solidFill>
                  <a:srgbClr val="000000"/>
                </a:solidFill>
                <a:latin typeface="Century Schoolbook" panose="02040604050505020304" pitchFamily="18" charset="0"/>
              </a:rPr>
              <a:t> No. 111,  2014.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5891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E92B76DC-CE82-4550-AE97-4014B7302EB4}" vid="{3497AB95-8E18-441D-A0F2-241C3C6FB8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analytical chemistry presentation template</Template>
  <TotalTime>181</TotalTime>
  <Words>263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Century Schoolbook</vt:lpstr>
      <vt:lpstr>Office Teması</vt:lpstr>
      <vt:lpstr>Redox Titrations</vt:lpstr>
      <vt:lpstr>Redox Titrations and Permanganometry</vt:lpstr>
      <vt:lpstr>KMnO4 is an autoindicator.</vt:lpstr>
      <vt:lpstr>Preparation of 1 L 0.02 M KMnO4 Solution </vt:lpstr>
      <vt:lpstr>Next week !! </vt:lpstr>
      <vt:lpstr>Standardization of KMnO4 Solution </vt:lpstr>
      <vt:lpstr>Standardization of KMnO4 Solution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Ceren Ertekin</dc:creator>
  <cp:lastModifiedBy>Ceren Ertekin</cp:lastModifiedBy>
  <cp:revision>18</cp:revision>
  <dcterms:created xsi:type="dcterms:W3CDTF">2017-06-28T08:54:05Z</dcterms:created>
  <dcterms:modified xsi:type="dcterms:W3CDTF">2017-11-10T07:28:12Z</dcterms:modified>
</cp:coreProperties>
</file>