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309" r:id="rId2"/>
    <p:sldId id="310" r:id="rId3"/>
    <p:sldId id="321" r:id="rId4"/>
    <p:sldId id="301" r:id="rId5"/>
    <p:sldId id="332" r:id="rId6"/>
    <p:sldId id="334" r:id="rId7"/>
    <p:sldId id="336" r:id="rId8"/>
    <p:sldId id="33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D7949-6C27-4F4E-90C0-74517FD83151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AA397-83CA-AD45-A2C1-0C24F94647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80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D13AA94C-165A-E645-BBC6-E59628C3BE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B8686B66-98A8-104C-AEFB-9F31916F9089}" type="slidenum">
              <a:rPr lang="tr-TR" altLang="tr-TR">
                <a:latin typeface="Arial" panose="020B0604020202020204" pitchFamily="34" charset="0"/>
              </a:rPr>
              <a:pPr eaLnBrk="1" hangingPunct="1"/>
              <a:t>6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D5F4022F-83B2-B04F-B311-D255726BB0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3300" y="728663"/>
            <a:ext cx="4857750" cy="3643312"/>
          </a:xfrm>
          <a:ln/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8B1EFDE5-F2A4-E547-8EFD-777C4A8C9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89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4D7331D2-1CEB-D647-864C-384FAF4C50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93175A73-9237-0548-870F-342F4446D2EA}" type="slidenum">
              <a:rPr lang="tr-TR" altLang="tr-TR">
                <a:latin typeface="Arial" panose="020B0604020202020204" pitchFamily="34" charset="0"/>
              </a:rPr>
              <a:pPr eaLnBrk="1" hangingPunct="1"/>
              <a:t>8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ACADC6E0-0390-AC48-A0BF-93AF945B67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3300" y="728663"/>
            <a:ext cx="4857750" cy="3643312"/>
          </a:xfrm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9A6CCC2D-093B-604D-8B36-145B8632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613275"/>
            <a:ext cx="5032375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tr-TR">
                <a:latin typeface="Arial" panose="020B0604020202020204" pitchFamily="34" charset="0"/>
              </a:rPr>
              <a:t>Play fessler video clip (15 min)</a:t>
            </a:r>
          </a:p>
        </p:txBody>
      </p:sp>
    </p:spTree>
    <p:extLst>
      <p:ext uri="{BB962C8B-B14F-4D97-AF65-F5344CB8AC3E}">
        <p14:creationId xmlns:p14="http://schemas.microsoft.com/office/powerpoint/2010/main" val="1587473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29DB43B-ED79-E548-BAB6-8CC67B923478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32F81C1-61AB-2344-A09F-54D9856F4D3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A077086-15F1-CF46-9F03-37C043391F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F97CC40-09A9-F84A-8E29-EFAED2B792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31D3DEE-0F37-9E4A-975F-53EF5B73C6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B554CA6D-09CC-CC46-ACE3-F63CA2F48E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F8728AD3-2B50-0744-B03F-2BC7CBDC4B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8DAA22F9-1587-5F4D-AD21-DC273B1F13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0A9B4CF-3116-8041-A4E2-2D1368DFCB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BF47F22-9199-C347-9E31-719A6A24EB3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047ABF1-EA13-F044-B679-83218E4514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27AF724D-3F2B-904C-BBFC-D8FEB6A39D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A4EC678A-C546-A24E-924D-7608AD7FCE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651B7A8F-43A2-0D4D-A11C-98BB622EAB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46B2C7E7-5FF2-744E-AD2A-871C8AA53D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4B8DE01D-25B0-014F-8F20-854662CDFB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BFF84B7C-9F4B-2442-BA92-D35D18BD713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0F7CF833-7723-6243-9D40-DB065A0FC3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4E1CA2E-E53B-EB42-BE8A-8264779130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41EE310A-A408-CC43-9559-36EE489D2B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F9AD49F3-CA37-0841-8FD8-E162BB8860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A884B923-45B2-7841-9922-54720A158E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582D636A-FF5C-EF4B-B153-C4A546549F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80E3FFF8-EA7A-FE47-8B1B-EC673A354F1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AC827BE0-65CF-C542-B2BC-C087F6DD4E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6B42C2B2-0401-C64F-AFCF-00335CBDDD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6D6A1623-894E-BC4A-BD94-D5D9D82045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270A6F98-EC24-4C43-9A41-4CF5CEB614A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12B707F7-6193-5F47-852C-E5F4FF0E88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E42CADDA-56BA-394F-8BBF-BFE3BB7875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D5787532-864E-7A42-99DE-2C72ED5835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4CCFEB5C-2DA1-4244-947F-2F2915D5F80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0440E342-7A8D-B741-94FB-11C1240B04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88D524BD-52E6-574E-9572-D0B8F580BD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78B5FC49-9C09-6D40-81D0-E20A89E241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684CC423-E134-2647-A560-532E6BD17C9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439BB446-B129-424B-9335-1C928FDE34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A781CF7C-A997-CA44-9CDC-F18753C97E5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FD12BBD2-B5F4-3142-B2A0-417CA4B2C6C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A5B116F5-1290-574D-9FE6-092CB45964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2600289F-CEBD-404E-B803-379B382681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311D5964-60A2-D146-973F-1C496E30B3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B7B8B03-BD30-A149-AF6C-434D99FB10C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59225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C1D469B-2D2E-224D-AA56-314728EEE7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2911236-3C13-824E-8016-941D04DE6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AE1ED07-1149-FD4E-8CEF-AA1FE41763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552AE-A294-0149-9C2E-5453C5EADDD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5184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00FC1B6-5DD0-EF48-843D-C864C72A4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C53F5723-5A3D-6948-B28F-CC8E7EDC2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29C9239F-BAF1-A547-BEFC-33B49E56E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6C85C-91F7-1942-9FC5-A59E7D3D336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6777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94702B9-BB02-6148-822F-D7DDD2E5B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A9EDEC1D-C10D-3E48-8401-1413AC693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BB92EB26-962F-F74E-A483-EBB0F4FDA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28694-E49A-CA45-9E47-D41B5CD270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11596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7D5D736-899B-7E4A-A2FA-8CF8D9549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CF56C84-DE12-994C-9E76-6AE7896007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0882F57-34C0-8A4E-A1BF-8AB5983AAB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7CCEA-1D20-1A41-B565-5A0AC7E396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42256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35C5E1E-4F7E-9148-BAC7-44098EBE3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2190CF25-48D5-484C-95D4-47C97E1CD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DE0906B8-FE0F-F14C-98DA-AC3723095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FAD6A-FD06-2D47-A763-093C2B47BFF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05556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87DF61C-8816-DD49-9D57-9A839E6D3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6F062555-4251-5C41-B5A3-0EC4E4285A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4789994-E61A-AD4A-ADE7-F5F3FED1BD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3EB76D-C137-9F4A-9A81-A0BB90B1FF5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1676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E8218706-7F4D-484C-B6BA-8ED058B162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B0A23EB-0E07-EF42-8E43-C691D453B8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D08B000-3052-A14D-8CB1-3F00C3C019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B32B5-8D68-EB44-BDAA-B68271883BE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6623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D852CB8-6692-A143-A862-4EDBE6F81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DBB0EEC-DE2A-8A47-B620-B1C681B52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D6B5224-76CD-9D4B-95C0-3C491688E9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2FA30C-AEEC-9A4A-8710-7891B656914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5929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783B4F9B-0685-2C45-832D-00B1C21F43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AFC3C4BD-5BBD-4D4A-84C9-DC3292517C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F17836D-70FB-A74D-A911-AD9537257E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678179-DE06-E745-9F67-BDA9BBAB577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8453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5A569FC-1C1E-8445-ACB8-7874ACF605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076A58C7-63C3-9A43-9CAF-FE8AA5CCFE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3B7815E7-8A8E-FE46-9586-ACA5B1044F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8863C-C524-0A4C-891C-858A48A31E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0424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45D99CD8-6F8C-C440-B22A-8CCE6C5BF6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5132864E-453B-084D-95FD-CE0ABDF3D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EEA769E3-C838-C14F-B233-F2D76C69C6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AAA15-51B1-B64E-8EC0-B8283D5C7BF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5274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56CFB56-79CA-8141-AA5D-F7E9A358C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3AB5C5E8-1062-4B48-9C22-A624452F4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7A7F8BD-2331-DD48-AC6C-3BD730786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1014B-4516-8045-8C94-95420C6F415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1204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6B1DDFC7-6306-004C-B365-A3CD7A9796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45A73BAC-FA94-0A4B-8016-4C12B1DEA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E14904E1-80EC-6549-9594-6CA07F320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5962F-8017-514D-BF8B-16193F0D832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8189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C69B1AA-B922-4A4F-976B-D9C920B317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FD386AA-E2A0-6B45-B76A-398FBF0D89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B3BC8AB6-9AA1-F341-B130-822757687E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EC100-46B6-1640-A3B5-914981F5E81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55541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839E02BF-D3E6-BA4B-870F-D7E4D07298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FB0CCC1-0765-2F46-AA97-2D3E51896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FC8F508D-B31B-8C41-BB53-2A0EDDD4F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9D940F-762B-1540-9F32-E0C694C6A06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2540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E69E2D87-DFD2-FE4A-938F-F6C66B97FE22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FCAC0078-B935-B74B-86C2-26266ACD85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975BD102-5FB7-1A42-B186-DF40A6D0C9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6D104F6D-8610-C64C-9587-B164812C52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DDB8D52F-4178-FE4C-ACDD-DB59F6E7A7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1DFB8478-27F6-8A4B-8384-E058AAA018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EDF5B3D6-1794-6949-A649-DFEA179D9D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F0A5A60E-5D48-B443-B2EA-1BB7F2919E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A72CE254-E3EF-9C49-B9B8-BB23CF7EB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2442ED5F-1EA1-F041-A89E-E1BDB95E91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AC0EE6AF-99CA-DA40-8E99-85DEEA3933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D30EFC3F-AA68-644E-8969-90BB9AF0D8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7CA8604E-12F4-914E-A4A6-ABC680F4B2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F2333640-3571-1D48-9699-8CF05EE8EE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850CCA51-D632-134C-8220-EB1C474685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BF336003-2E61-E140-9284-0FB2D85B688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A1D99831-BBB9-E54B-8E6D-A8D50A273BE9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C9C1347B-B91B-0245-83F4-5A22F1678B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19CE3CCC-4801-064F-BDD9-46E488EDF3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62A54B12-A561-A545-9379-D90F9BD881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D4477ECC-BB5B-C148-B2CB-8717E6DF3B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4B62A80C-1349-A944-AFC8-1B8DFF57F7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F52F4606-3C1A-8B46-BEB3-AE518E64E6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7C47BF23-5E29-CA41-B47A-F7D7648364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B3D01630-A1D8-944F-B243-CB203F57B3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3217A282-69C7-F544-AC4A-5A41C67571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EDFD9698-F036-BA4A-90F3-1A4245C0F3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0B283C42-1A82-8641-8B62-14C74F5A56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B1A8B3D9-CA10-BA44-B8C7-5995D895E7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E99C8934-D0A2-C742-B384-FD414A63A8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6D9AB8BC-BD25-9747-A12D-E456448DE4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0FDF5217-FD94-B748-9334-D80B654380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C3AAE27F-D061-F949-8504-0D112D4DAF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DC4B9C28-08E7-9B43-9E29-AC7F963A16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7576791E-B318-B94A-BDB1-7A883B93BB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00CC0273-7142-BF49-9580-30F7433619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359B8E3B-C4B0-234B-9D75-59C4D122B1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907B8BAC-A116-BD4A-8CF9-2F103301E3E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13387AD2-612A-7D4E-8B2D-BA8098AD461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60871604-35EC-EF4C-8F2E-1FBC3818EC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9C89387E-92FD-6A47-AA1F-B2BB4F120D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40C8E13F-007D-2244-A935-A5944869A0A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008C95D9-3CA2-D04F-8984-8DB3C93C9F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B5B71154-390D-C840-A424-A4B62C9747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DAA4750-2499-444C-8474-59EAD08C4A1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796774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8" name="Rectangle 4">
            <a:extLst>
              <a:ext uri="{FF2B5EF4-FFF2-40B4-BE49-F238E27FC236}">
                <a16:creationId xmlns:a16="http://schemas.microsoft.com/office/drawing/2014/main" id="{CA43421E-75CE-7846-9DF0-CF3533944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sp>
        <p:nvSpPr>
          <p:cNvPr id="297987" name="Rectangle 3">
            <a:extLst>
              <a:ext uri="{FF2B5EF4-FFF2-40B4-BE49-F238E27FC236}">
                <a16:creationId xmlns:a16="http://schemas.microsoft.com/office/drawing/2014/main" id="{6C2A3D26-BCEA-094B-832B-C13C475A9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8576" y="2133601"/>
            <a:ext cx="6911975" cy="35274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Pazarlama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sadece alım-satımla sınırlı değildir.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Pazarlama araştırmaları, yeni ürün geliştirme, ambalajlama, markalama, fiyatlandırma, reklam, halkla ilişkiler, satış sonrası hizmetler gibi çok sayıda çabayı kapsar.</a:t>
            </a:r>
            <a:r>
              <a:rPr lang="tr-TR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900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8" name="Rectangle 4">
            <a:extLst>
              <a:ext uri="{FF2B5EF4-FFF2-40B4-BE49-F238E27FC236}">
                <a16:creationId xmlns:a16="http://schemas.microsoft.com/office/drawing/2014/main" id="{CA43421E-75CE-7846-9DF0-CF3533944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sp>
        <p:nvSpPr>
          <p:cNvPr id="297987" name="Rectangle 3">
            <a:extLst>
              <a:ext uri="{FF2B5EF4-FFF2-40B4-BE49-F238E27FC236}">
                <a16:creationId xmlns:a16="http://schemas.microsoft.com/office/drawing/2014/main" id="{6C2A3D26-BCEA-094B-832B-C13C475A9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8576" y="2133601"/>
            <a:ext cx="6911975" cy="35274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Pazarlama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sadece alım-satımla sınırlı değildir.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>
                <a:latin typeface="Arial" charset="0"/>
              </a:rPr>
              <a:t>Pazarlama araştırmaları, yeni ürün geliştirme, ambalajlama, markalama, fiyatlandırma, reklam, halkla ilişkiler, satış sonrası hizmetler gibi çok sayıda çabayı kapsar.</a:t>
            </a:r>
            <a:r>
              <a:rPr lang="tr-TR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8372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27056F6B-F7A6-BD43-BC03-4B9E17B27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sp>
        <p:nvSpPr>
          <p:cNvPr id="337923" name="Rectangle 3">
            <a:extLst>
              <a:ext uri="{FF2B5EF4-FFF2-40B4-BE49-F238E27FC236}">
                <a16:creationId xmlns:a16="http://schemas.microsoft.com/office/drawing/2014/main" id="{B6AEA21E-0877-7549-A438-5CDDC0FAA8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2492376"/>
            <a:ext cx="8229600" cy="24495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1800"/>
              <a:t>      </a:t>
            </a:r>
            <a:r>
              <a:rPr lang="tr-TR" sz="2800">
                <a:latin typeface="Arial" charset="0"/>
              </a:rPr>
              <a:t>Çağdaş pazarlama anlayışında hareket noktası müşteri gereksinme ve istekleridir. Bu anlayışı benimsemiş olan işletmelerde pazar araştırmaları ile önce müşterilerin ne istediği, neye gereksinme duyduğu belirlenir.</a:t>
            </a:r>
            <a:r>
              <a:rPr lang="tr-TR" sz="3600">
                <a:latin typeface="Arial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36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70519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4" name="Rectangle 6">
            <a:extLst>
              <a:ext uri="{FF2B5EF4-FFF2-40B4-BE49-F238E27FC236}">
                <a16:creationId xmlns:a16="http://schemas.microsoft.com/office/drawing/2014/main" id="{399065DE-26A2-C94A-889B-6AF0A7E39A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CBA7D215-AC31-244D-9870-2D981CBF99E6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855913" y="2592389"/>
          <a:ext cx="6769100" cy="361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ABC SnapGraphics" r:id="rId3" imgW="16154400" imgH="9105900" progId="SnapGraphics">
                  <p:embed/>
                </p:oleObj>
              </mc:Choice>
              <mc:Fallback>
                <p:oleObj name="ABC SnapGraphics" r:id="rId3" imgW="16154400" imgH="9105900" progId="SnapGraphics">
                  <p:embed/>
                  <p:pic>
                    <p:nvPicPr>
                      <p:cNvPr id="2050" name="Object 5">
                        <a:extLst>
                          <a:ext uri="{FF2B5EF4-FFF2-40B4-BE49-F238E27FC236}">
                            <a16:creationId xmlns:a16="http://schemas.microsoft.com/office/drawing/2014/main" id="{CBA7D215-AC31-244D-9870-2D981CBF99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2592389"/>
                        <a:ext cx="6769100" cy="361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4C20AA-4C90-7C49-9E0A-5D36A31C884C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43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>
            <a:extLst>
              <a:ext uri="{FF2B5EF4-FFF2-40B4-BE49-F238E27FC236}">
                <a16:creationId xmlns:a16="http://schemas.microsoft.com/office/drawing/2014/main" id="{CE6C0250-9E9B-C044-BE18-3A6C48499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0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51587" name="Rectangle 3">
            <a:extLst>
              <a:ext uri="{FF2B5EF4-FFF2-40B4-BE49-F238E27FC236}">
                <a16:creationId xmlns:a16="http://schemas.microsoft.com/office/drawing/2014/main" id="{DECE18CE-3A5C-BC49-B7C5-3AA52940C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b="1" dirty="0"/>
              <a:t>Pazarlama, kişilerin ve örgütlerin amaçlarına uygun biçimde değişimi sağlamak üzere, malların, hizmetlerin, ve düşüncelerin yaratılmasını fiyatlandırılmasını, dağıtımını ve satış çabalarını planlama ve uygulama süreci.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4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b="1"/>
              <a:t>Pazarlama</a:t>
            </a:r>
            <a:r>
              <a:rPr lang="tr-TR" sz="2400" b="1" i="1"/>
              <a:t>, </a:t>
            </a:r>
            <a:r>
              <a:rPr lang="tr-TR" sz="2400" b="1" i="1" dirty="0"/>
              <a:t>müşteriler, alıcılar, paydaşlar ve toplumun bütünü için değer ifade eden </a:t>
            </a:r>
            <a:r>
              <a:rPr lang="tr-TR" sz="2400" b="1" i="1"/>
              <a:t>önerilerin geliştirilmesi (yaratılması), </a:t>
            </a:r>
            <a:r>
              <a:rPr lang="tr-TR" sz="2400" b="1" i="1" dirty="0"/>
              <a:t>iletişimi, ulaştırılması ve değişimi için bir dizi kurum ve süreçten meydana gelen, örgütler ve bireyler tarafından yürütülen </a:t>
            </a:r>
            <a:r>
              <a:rPr lang="tr-TR" sz="2400" b="1" i="1"/>
              <a:t>bir faaliyettir.</a:t>
            </a:r>
            <a:endParaRPr lang="tr-TR" sz="2400"/>
          </a:p>
          <a:p>
            <a:pPr eaLnBrk="1" hangingPunct="1">
              <a:lnSpc>
                <a:spcPct val="90000"/>
              </a:lnSpc>
              <a:defRPr/>
            </a:pP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7507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>
            <a:extLst>
              <a:ext uri="{FF2B5EF4-FFF2-40B4-BE49-F238E27FC236}">
                <a16:creationId xmlns:a16="http://schemas.microsoft.com/office/drawing/2014/main" id="{D558A6D8-9EA1-1A42-BF16-2E79FD23C6B3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9" y="1484313"/>
            <a:ext cx="31146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8995" name="Picture 3">
            <a:extLst>
              <a:ext uri="{FF2B5EF4-FFF2-40B4-BE49-F238E27FC236}">
                <a16:creationId xmlns:a16="http://schemas.microsoft.com/office/drawing/2014/main" id="{8B5BE57D-C3BF-D44B-9A81-28BD6D857ED8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67426" y="1052513"/>
            <a:ext cx="4600575" cy="3473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8996" name="Text Box 4">
            <a:extLst>
              <a:ext uri="{FF2B5EF4-FFF2-40B4-BE49-F238E27FC236}">
                <a16:creationId xmlns:a16="http://schemas.microsoft.com/office/drawing/2014/main" id="{7A16AF7B-6EF3-0C44-B3DE-3F53787A7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275" y="8493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GB" sz="2400" b="1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68997" name="Rectangle 5">
            <a:extLst>
              <a:ext uri="{FF2B5EF4-FFF2-40B4-BE49-F238E27FC236}">
                <a16:creationId xmlns:a16="http://schemas.microsoft.com/office/drawing/2014/main" id="{AE5E3F79-4C3C-424B-9DF8-299618DD6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476250"/>
            <a:ext cx="80422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Geleneksel vs Girişimci</a:t>
            </a:r>
            <a:br>
              <a:rPr 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28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0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>
            <a:extLst>
              <a:ext uri="{FF2B5EF4-FFF2-40B4-BE49-F238E27FC236}">
                <a16:creationId xmlns:a16="http://schemas.microsoft.com/office/drawing/2014/main" id="{FD97C5E4-6C4E-5E49-AD24-7B1E080D3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Geleneksel vs Girişimci</a:t>
            </a:r>
            <a:br>
              <a:rPr lang="en-US" sz="2800">
                <a:solidFill>
                  <a:schemeClr val="folHlink"/>
                </a:solidFill>
              </a:rPr>
            </a:br>
            <a:endParaRPr lang="en-US" sz="2800">
              <a:solidFill>
                <a:schemeClr val="folHlink"/>
              </a:solidFill>
            </a:endParaRPr>
          </a:p>
        </p:txBody>
      </p:sp>
      <p:pic>
        <p:nvPicPr>
          <p:cNvPr id="21507" name="Picture 3" descr="blairwitchproject1">
            <a:extLst>
              <a:ext uri="{FF2B5EF4-FFF2-40B4-BE49-F238E27FC236}">
                <a16:creationId xmlns:a16="http://schemas.microsoft.com/office/drawing/2014/main" id="{BB9ED013-7778-884B-A9C8-E7D68D320DAE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19514" y="1916113"/>
            <a:ext cx="3036887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blairwitchproject2">
            <a:extLst>
              <a:ext uri="{FF2B5EF4-FFF2-40B4-BE49-F238E27FC236}">
                <a16:creationId xmlns:a16="http://schemas.microsoft.com/office/drawing/2014/main" id="{544B97FE-F293-D745-B159-54CC575D1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1989138"/>
            <a:ext cx="3082925" cy="412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57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Line 2">
            <a:extLst>
              <a:ext uri="{FF2B5EF4-FFF2-40B4-BE49-F238E27FC236}">
                <a16:creationId xmlns:a16="http://schemas.microsoft.com/office/drawing/2014/main" id="{76B48659-FD7F-5943-BB6B-52EAFA7EF4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07300" y="4606925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474115" name="Line 3">
            <a:extLst>
              <a:ext uri="{FF2B5EF4-FFF2-40B4-BE49-F238E27FC236}">
                <a16:creationId xmlns:a16="http://schemas.microsoft.com/office/drawing/2014/main" id="{528A8A0C-F347-3C47-9621-9D31D47BAF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07276" y="5094289"/>
            <a:ext cx="276225" cy="333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4116" name="Line 4">
            <a:extLst>
              <a:ext uri="{FF2B5EF4-FFF2-40B4-BE49-F238E27FC236}">
                <a16:creationId xmlns:a16="http://schemas.microsoft.com/office/drawing/2014/main" id="{913DC499-FC39-0E43-AA69-206E56D216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550" y="5140326"/>
            <a:ext cx="255588" cy="258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4117" name="Oval 5">
            <a:extLst>
              <a:ext uri="{FF2B5EF4-FFF2-40B4-BE49-F238E27FC236}">
                <a16:creationId xmlns:a16="http://schemas.microsoft.com/office/drawing/2014/main" id="{DE3FA175-3AE3-CC4C-A0C9-A805E8174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3709989"/>
            <a:ext cx="3594100" cy="1520825"/>
          </a:xfrm>
          <a:prstGeom prst="ellipse">
            <a:avLst/>
          </a:prstGeom>
          <a:gradFill rotWithShape="1">
            <a:gsLst>
              <a:gs pos="0">
                <a:srgbClr val="EAEAEA"/>
              </a:gs>
              <a:gs pos="50000">
                <a:srgbClr val="FFFFFF"/>
              </a:gs>
              <a:gs pos="100000">
                <a:srgbClr val="EAEAEA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474118" name="Text Box 6">
            <a:extLst>
              <a:ext uri="{FF2B5EF4-FFF2-40B4-BE49-F238E27FC236}">
                <a16:creationId xmlns:a16="http://schemas.microsoft.com/office/drawing/2014/main" id="{D9CFD072-6245-6045-A339-5AF050164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816226"/>
            <a:ext cx="1981200" cy="3968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Değer Yaratma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474119" name="Text Box 7">
            <a:extLst>
              <a:ext uri="{FF2B5EF4-FFF2-40B4-BE49-F238E27FC236}">
                <a16:creationId xmlns:a16="http://schemas.microsoft.com/office/drawing/2014/main" id="{7B2F767C-0E87-0646-8070-92D0950FB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0100" y="2438401"/>
            <a:ext cx="1905000" cy="7016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Rakiplere Odaklanma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474120" name="Text Box 8">
            <a:extLst>
              <a:ext uri="{FF2B5EF4-FFF2-40B4-BE49-F238E27FC236}">
                <a16:creationId xmlns:a16="http://schemas.microsoft.com/office/drawing/2014/main" id="{3AE62992-7830-BE42-AA6A-6B476331C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9900" y="5911851"/>
            <a:ext cx="1644650" cy="7016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Müşteri Odaklılık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474121" name="Text Box 9">
            <a:extLst>
              <a:ext uri="{FF2B5EF4-FFF2-40B4-BE49-F238E27FC236}">
                <a16:creationId xmlns:a16="http://schemas.microsoft.com/office/drawing/2014/main" id="{6087CC38-6E4B-784D-8D96-BD2742A0C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7100" y="4006851"/>
            <a:ext cx="1733550" cy="7016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Kaynak Dengelemesi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474122" name="Text Box 10">
            <a:extLst>
              <a:ext uri="{FF2B5EF4-FFF2-40B4-BE49-F238E27FC236}">
                <a16:creationId xmlns:a16="http://schemas.microsoft.com/office/drawing/2014/main" id="{52A17858-20ED-3645-917A-D7AB78300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9400" y="5380039"/>
            <a:ext cx="1905000" cy="3968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Sürekli Yenilik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4123" name="Text Box 11">
            <a:extLst>
              <a:ext uri="{FF2B5EF4-FFF2-40B4-BE49-F238E27FC236}">
                <a16:creationId xmlns:a16="http://schemas.microsoft.com/office/drawing/2014/main" id="{4862EEE9-727B-A848-99FE-02431385D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6" y="4252914"/>
            <a:ext cx="1700213" cy="3968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Fırsat Odaklı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</a:endParaRPr>
          </a:p>
        </p:txBody>
      </p:sp>
      <p:sp>
        <p:nvSpPr>
          <p:cNvPr id="474124" name="Line 12">
            <a:extLst>
              <a:ext uri="{FF2B5EF4-FFF2-40B4-BE49-F238E27FC236}">
                <a16:creationId xmlns:a16="http://schemas.microsoft.com/office/drawing/2014/main" id="{ADB80704-D967-B24B-AA6C-7E10A5ACE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6900" y="448468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474125" name="Line 13">
            <a:extLst>
              <a:ext uri="{FF2B5EF4-FFF2-40B4-BE49-F238E27FC236}">
                <a16:creationId xmlns:a16="http://schemas.microsoft.com/office/drawing/2014/main" id="{1D40AD47-4287-3A4C-9C7B-AC6A811487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73900" y="3341688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474126" name="Line 14">
            <a:extLst>
              <a:ext uri="{FF2B5EF4-FFF2-40B4-BE49-F238E27FC236}">
                <a16:creationId xmlns:a16="http://schemas.microsoft.com/office/drawing/2014/main" id="{968FE0F2-9E3F-FB48-AAD8-532BDCF73B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5900" y="44084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474127" name="Line 15">
            <a:extLst>
              <a:ext uri="{FF2B5EF4-FFF2-40B4-BE49-F238E27FC236}">
                <a16:creationId xmlns:a16="http://schemas.microsoft.com/office/drawing/2014/main" id="{129873B0-632D-2946-A271-F52DF30D35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73676" y="3389314"/>
            <a:ext cx="276225" cy="333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474128" name="Text Box 16">
            <a:extLst>
              <a:ext uri="{FF2B5EF4-FFF2-40B4-BE49-F238E27FC236}">
                <a16:creationId xmlns:a16="http://schemas.microsoft.com/office/drawing/2014/main" id="{494C6614-107D-1F42-8455-522AD6613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5381626"/>
            <a:ext cx="1905000" cy="701675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2000" b="1">
                <a:solidFill>
                  <a:srgbClr val="000000"/>
                </a:solidFill>
                <a:latin typeface="Arial Narrow" panose="020B0604020202020204" pitchFamily="34" charset="0"/>
                <a:cs typeface="Times New Roman" panose="02020603050405020304" pitchFamily="18" charset="0"/>
              </a:rPr>
              <a:t>Hesaplanabilir Risk Alma</a:t>
            </a:r>
            <a:endParaRPr lang="en-US" altLang="tr-TR" sz="2000" b="1">
              <a:solidFill>
                <a:srgbClr val="000000"/>
              </a:solidFill>
              <a:latin typeface="Arial Narrow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4129" name="Line 17">
            <a:extLst>
              <a:ext uri="{FF2B5EF4-FFF2-40B4-BE49-F238E27FC236}">
                <a16:creationId xmlns:a16="http://schemas.microsoft.com/office/drawing/2014/main" id="{3D0159B7-761D-E54A-B54A-719AD61C1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8100" y="5246688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pic>
        <p:nvPicPr>
          <p:cNvPr id="474130" name="Picture 18" descr="harley">
            <a:extLst>
              <a:ext uri="{FF2B5EF4-FFF2-40B4-BE49-F238E27FC236}">
                <a16:creationId xmlns:a16="http://schemas.microsoft.com/office/drawing/2014/main" id="{F1C4BA41-40E7-F746-9B6D-AE47FDCF6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089" y="3948113"/>
            <a:ext cx="1355725" cy="105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7" name="Picture 19">
            <a:extLst>
              <a:ext uri="{FF2B5EF4-FFF2-40B4-BE49-F238E27FC236}">
                <a16:creationId xmlns:a16="http://schemas.microsoft.com/office/drawing/2014/main" id="{D17B5FDC-2C97-9A4E-9612-B8D540C29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339" y="120650"/>
            <a:ext cx="3081337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75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7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7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7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7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7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7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7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7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7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47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47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47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7" grpId="0" animBg="1"/>
      <p:bldP spid="474118" grpId="0" animBg="1"/>
      <p:bldP spid="474119" grpId="0" animBg="1"/>
      <p:bldP spid="474120" grpId="0" animBg="1"/>
      <p:bldP spid="474121" grpId="0" animBg="1"/>
      <p:bldP spid="474122" grpId="0" animBg="1"/>
      <p:bldP spid="474123" grpId="0" animBg="1"/>
      <p:bldP spid="474128" grpId="0" animBg="1"/>
    </p:bldLst>
  </p:timing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223</Words>
  <Application>Microsoft Macintosh PowerPoint</Application>
  <PresentationFormat>Geniş ekran</PresentationFormat>
  <Paragraphs>28</Paragraphs>
  <Slides>8</Slides>
  <Notes>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Calibri</vt:lpstr>
      <vt:lpstr>Marking Pen</vt:lpstr>
      <vt:lpstr>Tahoma</vt:lpstr>
      <vt:lpstr>Times New Roman</vt:lpstr>
      <vt:lpstr>Verdana</vt:lpstr>
      <vt:lpstr>Wingdings</vt:lpstr>
      <vt:lpstr>Rakipler</vt:lpstr>
      <vt:lpstr>ABC SnapGraphics</vt:lpstr>
      <vt:lpstr>PAZARLAMA KAVRAMI VE PAZARLAMA ANLAYIŞLARI</vt:lpstr>
      <vt:lpstr>PAZARLAMA KAVRAMI VE PAZARLAMA ANLAYIŞLARI</vt:lpstr>
      <vt:lpstr>PAZARLAMA KAVRAMI VE PAZARLAMA ANLAYIŞLARI</vt:lpstr>
      <vt:lpstr>PAZARLAMA KAVRAMI VE PAZARLAMA ANLAYIŞLARI</vt:lpstr>
      <vt:lpstr>PAZARLAMA KAVRAMI VE PAZARLAMA ANLAYIŞLARI</vt:lpstr>
      <vt:lpstr>PowerPoint Sunusu</vt:lpstr>
      <vt:lpstr>Geleneksel vs Girişimci </vt:lpstr>
      <vt:lpstr>PowerPoint Sunusu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 KAVRAMI VE PAZARLAMA ANLAYIŞLARI</dc:title>
  <dc:creator>sparrow gulencer</dc:creator>
  <cp:lastModifiedBy>sparrow gulencer</cp:lastModifiedBy>
  <cp:revision>1</cp:revision>
  <dcterms:created xsi:type="dcterms:W3CDTF">2018-04-01T18:56:16Z</dcterms:created>
  <dcterms:modified xsi:type="dcterms:W3CDTF">2018-04-01T18:57:47Z</dcterms:modified>
</cp:coreProperties>
</file>