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Lst>
  <p:notesMasterIdLst>
    <p:notesMasterId r:id="rId11"/>
  </p:notesMasterIdLst>
  <p:sldIdLst>
    <p:sldId id="256" r:id="rId2"/>
    <p:sldId id="266" r:id="rId3"/>
    <p:sldId id="267" r:id="rId4"/>
    <p:sldId id="268" r:id="rId5"/>
    <p:sldId id="269" r:id="rId6"/>
    <p:sldId id="270" r:id="rId7"/>
    <p:sldId id="276" r:id="rId8"/>
    <p:sldId id="277" r:id="rId9"/>
    <p:sldId id="27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snapToGrid="0">
      <p:cViewPr>
        <p:scale>
          <a:sx n="81" d="100"/>
          <a:sy n="81" d="100"/>
        </p:scale>
        <p:origin x="-2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90008E-30E3-4BEA-BD56-19BCB8FFD7CA}" type="datetimeFigureOut">
              <a:rPr lang="tr-TR" smtClean="0"/>
              <a:t>10.5.2020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482FA6-78AA-41BA-8B4B-2239D8758D90}" type="slidenum">
              <a:rPr lang="tr-TR" smtClean="0"/>
              <a:t>‹#›</a:t>
            </a:fld>
            <a:endParaRPr lang="tr-TR"/>
          </a:p>
        </p:txBody>
      </p:sp>
    </p:spTree>
    <p:extLst>
      <p:ext uri="{BB962C8B-B14F-4D97-AF65-F5344CB8AC3E}">
        <p14:creationId xmlns:p14="http://schemas.microsoft.com/office/powerpoint/2010/main" val="624671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67602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031876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13399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920381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7524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227892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445521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7554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251742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115766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67003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012B926-1D89-46E8-9772-D7684ED3A8DF}"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759088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012B926-1D89-46E8-9772-D7684ED3A8DF}"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05008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12B926-1D89-46E8-9772-D7684ED3A8DF}"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2327463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334233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23612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012B926-1D89-46E8-9772-D7684ED3A8DF}" type="datetimeFigureOut">
              <a:rPr lang="tr-TR" smtClean="0"/>
              <a:t>10.5.2020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BCFC898-7F5B-4E90-85B0-84DF2B5ACCFD}" type="slidenum">
              <a:rPr lang="tr-TR" smtClean="0"/>
              <a:t>‹#›</a:t>
            </a:fld>
            <a:endParaRPr lang="tr-TR"/>
          </a:p>
        </p:txBody>
      </p:sp>
    </p:spTree>
    <p:extLst>
      <p:ext uri="{BB962C8B-B14F-4D97-AF65-F5344CB8AC3E}">
        <p14:creationId xmlns:p14="http://schemas.microsoft.com/office/powerpoint/2010/main" val="1884622781"/>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 id="2147483802" r:id="rId15"/>
    <p:sldLayoutId id="214748380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191191"/>
            <a:ext cx="11758246" cy="2983894"/>
          </a:xfrm>
          <a:prstGeom prst="rect">
            <a:avLst/>
          </a:prstGeom>
        </p:spPr>
        <p:txBody>
          <a:bodyPr wrap="square">
            <a:spAutoFit/>
          </a:bodyPr>
          <a:lstStyle/>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2000" dirty="0">
                <a:latin typeface="Arial" panose="020B0604020202020204" pitchFamily="34" charset="0"/>
                <a:ea typeface="Calibri" panose="020F0502020204030204" pitchFamily="34" charset="0"/>
                <a:cs typeface="Arial" panose="020B0604020202020204" pitchFamily="34" charset="0"/>
              </a:rPr>
              <a:t> </a:t>
            </a:r>
            <a:endParaRPr lang="tr-TR" sz="2000" dirty="0" smtClean="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tr-TR" sz="2000" dirty="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tr-TR" dirty="0">
                <a:latin typeface="Arial" panose="020B0604020202020204" pitchFamily="34" charset="0"/>
                <a:ea typeface="Calibri" panose="020F0502020204030204" pitchFamily="34" charset="0"/>
                <a:cs typeface="Arial" panose="020B0604020202020204" pitchFamily="34" charset="0"/>
              </a:rPr>
              <a:t> </a:t>
            </a:r>
            <a:endParaRPr lang="tr-TR" sz="105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tr-TR" dirty="0">
                <a:latin typeface="Arial" panose="020B0604020202020204" pitchFamily="34" charset="0"/>
                <a:ea typeface="Calibri" panose="020F0502020204030204" pitchFamily="34" charset="0"/>
                <a:cs typeface="Arial" panose="020B0604020202020204" pitchFamily="34" charset="0"/>
              </a:rPr>
              <a:t> </a:t>
            </a:r>
            <a:r>
              <a:rPr lang="tr-TR" sz="3200" dirty="0" smtClean="0">
                <a:solidFill>
                  <a:srgbClr val="5B9BD5"/>
                </a:solidFill>
                <a:effectLst>
                  <a:outerShdw blurRad="38100" dist="25400" dir="5400000" algn="ctr">
                    <a:srgbClr val="6E747A">
                      <a:alpha val="43000"/>
                    </a:srgbClr>
                  </a:outerShdw>
                </a:effectLst>
                <a:latin typeface="Arial" panose="020B0604020202020204" pitchFamily="34" charset="0"/>
                <a:ea typeface="Calibri" panose="020F0502020204030204" pitchFamily="34" charset="0"/>
                <a:cs typeface="Arial" panose="020B0604020202020204" pitchFamily="34" charset="0"/>
              </a:rPr>
              <a:t>Turizm</a:t>
            </a:r>
            <a:r>
              <a:rPr lang="tr-TR" sz="3200" dirty="0">
                <a:solidFill>
                  <a:srgbClr val="5B9BD5"/>
                </a:solidFill>
                <a:effectLst>
                  <a:outerShdw blurRad="38100" dist="25400" dir="5400000" algn="ctr">
                    <a:srgbClr val="6E747A">
                      <a:alpha val="43000"/>
                    </a:srgbClr>
                  </a:outerShdw>
                </a:effectLst>
                <a:latin typeface="Arial" panose="020B0604020202020204" pitchFamily="34" charset="0"/>
                <a:ea typeface="Calibri" panose="020F0502020204030204" pitchFamily="34" charset="0"/>
                <a:cs typeface="Arial" panose="020B0604020202020204" pitchFamily="34" charset="0"/>
              </a:rPr>
              <a:t>, Boş Zaman, Rekreasyon</a:t>
            </a:r>
            <a:endParaRPr lang="tr-TR" sz="32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endParaRPr lang="tr-TR"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3827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6731" y="-1"/>
            <a:ext cx="8596668" cy="6412675"/>
          </a:xfrm>
        </p:spPr>
        <p:txBody>
          <a:bodyPr>
            <a:normAutofit lnSpcReduction="10000"/>
          </a:bodyPr>
          <a:lstStyle/>
          <a:p>
            <a:pPr algn="ct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Bazı </a:t>
            </a:r>
            <a:r>
              <a:rPr lang="tr-TR" sz="2400" dirty="0">
                <a:latin typeface="Arial" panose="020B0604020202020204" pitchFamily="34" charset="0"/>
                <a:cs typeface="Arial" panose="020B0604020202020204" pitchFamily="34" charset="0"/>
              </a:rPr>
              <a:t>araştırmacılar iş ve boş zaman ayrımını yaparken boş zamanı artık zaman olarak ifade ederek, boş zamanın çalışmak ve </a:t>
            </a:r>
            <a:r>
              <a:rPr lang="tr-TR" sz="2400" dirty="0">
                <a:solidFill>
                  <a:srgbClr val="FF0000"/>
                </a:solidFill>
                <a:latin typeface="Arial" panose="020B0604020202020204" pitchFamily="34" charset="0"/>
                <a:cs typeface="Arial" panose="020B0604020202020204" pitchFamily="34" charset="0"/>
              </a:rPr>
              <a:t>fizyolojik zamandan </a:t>
            </a:r>
            <a:r>
              <a:rPr lang="tr-TR" sz="2400" dirty="0">
                <a:latin typeface="Arial" panose="020B0604020202020204" pitchFamily="34" charset="0"/>
                <a:cs typeface="Arial" panose="020B0604020202020204" pitchFamily="34" charset="0"/>
              </a:rPr>
              <a:t>arta kalan zaman dilimi olduğunu ifade etmişlerdir</a:t>
            </a:r>
            <a:r>
              <a:rPr lang="tr-TR" sz="2400" dirty="0" smtClean="0">
                <a:latin typeface="Arial" panose="020B0604020202020204" pitchFamily="34" charset="0"/>
                <a:cs typeface="Arial" panose="020B0604020202020204" pitchFamily="34" charset="0"/>
              </a:rPr>
              <a:t>.</a:t>
            </a:r>
          </a:p>
          <a:p>
            <a:pPr marL="0" indent="0" algn="ctr">
              <a:buNone/>
            </a:pPr>
            <a:r>
              <a:rPr lang="tr-TR" sz="2400" dirty="0" smtClean="0">
                <a:latin typeface="Arial" panose="020B0604020202020204" pitchFamily="34" charset="0"/>
                <a:cs typeface="Arial" panose="020B0604020202020204" pitchFamily="34" charset="0"/>
              </a:rPr>
              <a:t> </a:t>
            </a:r>
          </a:p>
          <a:p>
            <a:pPr algn="ctr"/>
            <a:r>
              <a:rPr lang="tr-TR" sz="2400" dirty="0" smtClean="0">
                <a:latin typeface="Arial" panose="020B0604020202020204" pitchFamily="34" charset="0"/>
                <a:cs typeface="Arial" panose="020B0604020202020204" pitchFamily="34" charset="0"/>
              </a:rPr>
              <a:t>Örneğin </a:t>
            </a:r>
            <a:r>
              <a:rPr lang="tr-TR" sz="2400" dirty="0" err="1">
                <a:latin typeface="Arial" panose="020B0604020202020204" pitchFamily="34" charset="0"/>
                <a:cs typeface="Arial" panose="020B0604020202020204" pitchFamily="34" charset="0"/>
              </a:rPr>
              <a:t>Soule</a:t>
            </a:r>
            <a:r>
              <a:rPr lang="tr-TR" sz="2400" dirty="0">
                <a:latin typeface="Arial" panose="020B0604020202020204" pitchFamily="34" charset="0"/>
                <a:cs typeface="Arial" panose="020B0604020202020204" pitchFamily="34" charset="0"/>
              </a:rPr>
              <a:t> (1957: 16) bireyin para karşılığı yani </a:t>
            </a:r>
            <a:r>
              <a:rPr lang="tr-TR" sz="2400" dirty="0" smtClean="0">
                <a:latin typeface="Arial" panose="020B0604020202020204" pitchFamily="34" charset="0"/>
                <a:cs typeface="Arial" panose="020B0604020202020204" pitchFamily="34" charset="0"/>
              </a:rPr>
              <a:t>satışa çıkardığı </a:t>
            </a:r>
            <a:r>
              <a:rPr lang="tr-TR" sz="2400" dirty="0">
                <a:latin typeface="Arial" panose="020B0604020202020204" pitchFamily="34" charset="0"/>
                <a:cs typeface="Arial" panose="020B0604020202020204" pitchFamily="34" charset="0"/>
              </a:rPr>
              <a:t>zamanı çalışma (</a:t>
            </a:r>
            <a:r>
              <a:rPr lang="tr-TR" sz="2400" dirty="0" err="1">
                <a:latin typeface="Arial" panose="020B0604020202020204" pitchFamily="34" charset="0"/>
                <a:cs typeface="Arial" panose="020B0604020202020204" pitchFamily="34" charset="0"/>
              </a:rPr>
              <a:t>work</a:t>
            </a:r>
            <a:r>
              <a:rPr lang="tr-TR" sz="2400" dirty="0">
                <a:latin typeface="Arial" panose="020B0604020202020204" pitchFamily="34" charset="0"/>
                <a:cs typeface="Arial" panose="020B0604020202020204" pitchFamily="34" charset="0"/>
              </a:rPr>
              <a:t>) zamanı olarak ifade etmiştir. Diğer bir ifadeyle satılmayan zaman, özgür zaman bireyin bu zaman diliminde ne yaptığı nasıl değerlendirdiğine bakılmaksızın boş zaman olarak algılanmıştır</a:t>
            </a:r>
            <a:r>
              <a:rPr lang="tr-TR" sz="2400" dirty="0" smtClean="0">
                <a:latin typeface="Arial" panose="020B0604020202020204" pitchFamily="34" charset="0"/>
                <a:cs typeface="Arial" panose="020B0604020202020204" pitchFamily="34" charset="0"/>
              </a:rPr>
              <a:t>.</a:t>
            </a:r>
          </a:p>
          <a:p>
            <a:pPr algn="ctr"/>
            <a:endParaRPr lang="tr-TR" sz="2400" dirty="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Görüldüğü üzere boş zamanın tanımı üzerinde dahi çok çeşitlilik görülmektedir. Boş zaman algısı bireyden bireye dahi değişim ve farklılaşmalar sergilemektedir.</a:t>
            </a:r>
          </a:p>
        </p:txBody>
      </p:sp>
    </p:spTree>
    <p:extLst>
      <p:ext uri="{BB962C8B-B14F-4D97-AF65-F5344CB8AC3E}">
        <p14:creationId xmlns:p14="http://schemas.microsoft.com/office/powerpoint/2010/main" val="880947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43288" y="1632712"/>
            <a:ext cx="8596668" cy="5372289"/>
          </a:xfrm>
        </p:spPr>
        <p:txBody>
          <a:bodyPr>
            <a:normAutofit/>
          </a:bodyPr>
          <a:lstStyle/>
          <a:p>
            <a:pPr algn="ctr"/>
            <a:r>
              <a:rPr lang="tr-TR" sz="2400" u="sng" dirty="0" smtClean="0">
                <a:solidFill>
                  <a:srgbClr val="92D050"/>
                </a:solidFill>
                <a:latin typeface="Arial" panose="020B0604020202020204" pitchFamily="34" charset="0"/>
                <a:cs typeface="Arial" panose="020B0604020202020204" pitchFamily="34" charset="0"/>
              </a:rPr>
              <a:t>Rekreasyon: </a:t>
            </a:r>
            <a:r>
              <a:rPr lang="tr-TR" sz="2400" dirty="0">
                <a:latin typeface="Arial" panose="020B0604020202020204" pitchFamily="34" charset="0"/>
                <a:cs typeface="Arial" panose="020B0604020202020204" pitchFamily="34" charset="0"/>
              </a:rPr>
              <a:t>İ</a:t>
            </a:r>
            <a:r>
              <a:rPr lang="tr-TR" sz="2400" dirty="0" smtClean="0">
                <a:latin typeface="Arial" panose="020B0604020202020204" pitchFamily="34" charset="0"/>
                <a:cs typeface="Arial" panose="020B0604020202020204" pitchFamily="34" charset="0"/>
              </a:rPr>
              <a:t>nsanın </a:t>
            </a:r>
            <a:r>
              <a:rPr lang="tr-TR" sz="2400" dirty="0">
                <a:latin typeface="Arial" panose="020B0604020202020204" pitchFamily="34" charset="0"/>
                <a:cs typeface="Arial" panose="020B0604020202020204" pitchFamily="34" charset="0"/>
              </a:rPr>
              <a:t>yoğun çalışma yükü, sıradan yaşam biçimi veya olumsuz çevresel etkilerden riske giren veya olumsuz etkilenen bedeni ve ruhi sağlığını korumak ve devam ettirmek aynı zamanda zevk ve haz almak maksatlı, kişisel doyum sağlayan, tamamen çalışma ve zorunlu ihtiyaçlar için ayrılan zaman dışında kalan bağımsız ve bağlantısız boş zaman içerisinde isteğe bağlı gönüllü olarak </a:t>
            </a:r>
            <a:r>
              <a:rPr lang="tr-TR" sz="2400" dirty="0" smtClean="0">
                <a:latin typeface="Arial" panose="020B0604020202020204" pitchFamily="34" charset="0"/>
                <a:cs typeface="Arial" panose="020B0604020202020204" pitchFamily="34" charset="0"/>
              </a:rPr>
              <a:t>bireysel ya </a:t>
            </a:r>
            <a:r>
              <a:rPr lang="tr-TR" sz="2400" dirty="0">
                <a:latin typeface="Arial" panose="020B0604020202020204" pitchFamily="34" charset="0"/>
                <a:cs typeface="Arial" panose="020B0604020202020204" pitchFamily="34" charset="0"/>
              </a:rPr>
              <a:t>da grup olarak yaptığı etkinlikler olarak adlandırılır (Chick,1986: 162; </a:t>
            </a:r>
            <a:r>
              <a:rPr lang="tr-TR" sz="2400" dirty="0" err="1">
                <a:latin typeface="Arial" panose="020B0604020202020204" pitchFamily="34" charset="0"/>
                <a:cs typeface="Arial" panose="020B0604020202020204" pitchFamily="34" charset="0"/>
              </a:rPr>
              <a:t>Karaküçük</a:t>
            </a:r>
            <a:r>
              <a:rPr lang="tr-TR" sz="2400" dirty="0">
                <a:latin typeface="Arial" panose="020B0604020202020204" pitchFamily="34" charset="0"/>
                <a:cs typeface="Arial" panose="020B0604020202020204" pitchFamily="34" charset="0"/>
              </a:rPr>
              <a:t>, 1999). </a:t>
            </a:r>
            <a:endParaRPr lang="tr-TR" sz="2400" u="sng" dirty="0">
              <a:solidFill>
                <a:srgbClr val="92D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5058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95356" y="532217"/>
            <a:ext cx="8596668" cy="5821081"/>
          </a:xfrm>
        </p:spPr>
        <p:txBody>
          <a:bodyPr>
            <a:normAutofit/>
          </a:bodyPr>
          <a:lstStyle/>
          <a:p>
            <a:pPr algn="ctr"/>
            <a:r>
              <a:rPr lang="tr-TR" sz="2400" dirty="0">
                <a:latin typeface="Arial" panose="020B0604020202020204" pitchFamily="34" charset="0"/>
                <a:cs typeface="Arial" panose="020B0604020202020204" pitchFamily="34" charset="0"/>
              </a:rPr>
              <a:t>Boş zamanın faydalı bir şekilde değerlendirilmesi, bireyin ruh sağlığının dengeli olması, sağlıklı bir kişilik oluşturması, pozitif toplumsal bağlar kurması, duygusal heyecan ve enerji kazanması için önemli olmaktadır (Dikici, 1994: 18</a:t>
            </a:r>
            <a:r>
              <a:rPr lang="tr-TR" sz="2400" dirty="0" smtClean="0">
                <a:latin typeface="Arial" panose="020B0604020202020204" pitchFamily="34" charset="0"/>
                <a:cs typeface="Arial" panose="020B0604020202020204" pitchFamily="34" charset="0"/>
              </a:rPr>
              <a:t>).</a:t>
            </a: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Rekreasyon faaliyetleri, bireylerin ve toplumun, çeşitli nedenlerle ortaya çıkan stresten kurtulmasında, bireyin fizyolojik ve ruhsal sıhhatinin korunmasında hayati öneme sahip etkinliklerdir (Tan, 1981: 147) </a:t>
            </a:r>
            <a:r>
              <a:rPr lang="tr-TR" sz="2400" dirty="0" smtClean="0">
                <a:latin typeface="Arial" panose="020B0604020202020204" pitchFamily="34" charset="0"/>
                <a:cs typeface="Arial" panose="020B0604020202020204" pitchFamily="34" charset="0"/>
              </a:rPr>
              <a:t>.</a:t>
            </a: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 </a:t>
            </a:r>
            <a:r>
              <a:rPr lang="tr-TR" sz="2400" dirty="0" err="1">
                <a:latin typeface="Arial" panose="020B0604020202020204" pitchFamily="34" charset="0"/>
                <a:cs typeface="Arial" panose="020B0604020202020204" pitchFamily="34" charset="0"/>
              </a:rPr>
              <a:t>Hutchinson’a</a:t>
            </a:r>
            <a:r>
              <a:rPr lang="tr-TR" sz="2400" dirty="0">
                <a:latin typeface="Arial" panose="020B0604020202020204" pitchFamily="34" charset="0"/>
                <a:cs typeface="Arial" panose="020B0604020202020204" pitchFamily="34" charset="0"/>
              </a:rPr>
              <a:t> (1949: 17) göre ise rekreasyon zaman harcamaya değen, genel kabul gören bireyin gönüllü katılımına dayanan, bireye içsel tatmin sağlayan boş zaman meşguliyetleri veya aktiviteleridir.</a:t>
            </a:r>
          </a:p>
        </p:txBody>
      </p:sp>
    </p:spTree>
    <p:extLst>
      <p:ext uri="{BB962C8B-B14F-4D97-AF65-F5344CB8AC3E}">
        <p14:creationId xmlns:p14="http://schemas.microsoft.com/office/powerpoint/2010/main" val="2851713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4862" y="804625"/>
            <a:ext cx="8596668" cy="5082357"/>
          </a:xfrm>
        </p:spPr>
        <p:txBody>
          <a:bodyPr>
            <a:normAutofit lnSpcReduction="10000"/>
          </a:bodyPr>
          <a:lstStyle/>
          <a:p>
            <a:pPr algn="ctr"/>
            <a:r>
              <a:rPr lang="tr-TR" sz="2400" dirty="0" smtClean="0">
                <a:solidFill>
                  <a:srgbClr val="92D050"/>
                </a:solidFill>
                <a:latin typeface="Arial" panose="020B0604020202020204" pitchFamily="34" charset="0"/>
                <a:cs typeface="Arial" panose="020B0604020202020204" pitchFamily="34" charset="0"/>
              </a:rPr>
              <a:t>Rekreasyon ve Turizm İlişkisi: </a:t>
            </a:r>
            <a:r>
              <a:rPr lang="tr-TR" sz="2400" dirty="0" smtClean="0">
                <a:latin typeface="Arial" panose="020B0604020202020204" pitchFamily="34" charset="0"/>
                <a:cs typeface="Arial" panose="020B0604020202020204" pitchFamily="34" charset="0"/>
              </a:rPr>
              <a:t>Günümüzde </a:t>
            </a:r>
            <a:r>
              <a:rPr lang="tr-TR" sz="2400" dirty="0">
                <a:latin typeface="Arial" panose="020B0604020202020204" pitchFamily="34" charset="0"/>
                <a:cs typeface="Arial" panose="020B0604020202020204" pitchFamily="34" charset="0"/>
              </a:rPr>
              <a:t>insanlar, arzu edilen yaşam standardını sağlıklı yürütebilmek için </a:t>
            </a:r>
            <a:r>
              <a:rPr lang="tr-TR" sz="2400" dirty="0" err="1">
                <a:latin typeface="Arial" panose="020B0604020202020204" pitchFamily="34" charset="0"/>
                <a:cs typeface="Arial" panose="020B0604020202020204" pitchFamily="34" charset="0"/>
              </a:rPr>
              <a:t>rekreasyonel</a:t>
            </a:r>
            <a:r>
              <a:rPr lang="tr-TR" sz="2400" dirty="0">
                <a:latin typeface="Arial" panose="020B0604020202020204" pitchFamily="34" charset="0"/>
                <a:cs typeface="Arial" panose="020B0604020202020204" pitchFamily="34" charset="0"/>
              </a:rPr>
              <a:t> faaliyetlere ihtiyaç duymaktadırlar. </a:t>
            </a:r>
            <a:endParaRPr lang="tr-TR" sz="2400" dirty="0" smtClean="0">
              <a:latin typeface="Arial" panose="020B0604020202020204" pitchFamily="34" charset="0"/>
              <a:cs typeface="Arial" panose="020B0604020202020204" pitchFamily="34" charset="0"/>
            </a:endParaRP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Nispeten </a:t>
            </a:r>
            <a:r>
              <a:rPr lang="tr-TR" sz="2400" dirty="0">
                <a:latin typeface="Arial" panose="020B0604020202020204" pitchFamily="34" charset="0"/>
                <a:cs typeface="Arial" panose="020B0604020202020204" pitchFamily="34" charset="0"/>
              </a:rPr>
              <a:t>kalabalık yerleşim yerlerinde hayatını sürdüren bireylerde, kalabalık kent yaşamından uzaklaşma turizm ve rekreasyon faaliyetlerine duyulan ihtiyacın önemli faktörlerinden birisi olmuştur</a:t>
            </a:r>
            <a:r>
              <a:rPr lang="tr-TR" sz="2400" dirty="0" smtClean="0">
                <a:latin typeface="Arial" panose="020B0604020202020204" pitchFamily="34" charset="0"/>
                <a:cs typeface="Arial" panose="020B0604020202020204" pitchFamily="34" charset="0"/>
              </a:rPr>
              <a:t>.</a:t>
            </a: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Turizm, sürekli, yaşanılan yer dışında kalan yirmi dört saati aşan ve en az bir gecelemeyi içeren geçici seyahat ve konaklamalardan oluşan ekonomik ve sosyal nitelikli bir olaydır (Usta, 2012: </a:t>
            </a:r>
            <a:r>
              <a:rPr lang="tr-TR" sz="2400" dirty="0" smtClean="0">
                <a:latin typeface="Arial" panose="020B0604020202020204" pitchFamily="34" charset="0"/>
                <a:cs typeface="Arial" panose="020B0604020202020204" pitchFamily="34" charset="0"/>
              </a:rPr>
              <a:t>7)</a:t>
            </a:r>
            <a:r>
              <a:rPr lang="tr-TR" sz="2400" dirty="0" smtClean="0">
                <a:solidFill>
                  <a:srgbClr val="92D050"/>
                </a:solidFill>
                <a:latin typeface="Arial" panose="020B0604020202020204" pitchFamily="34" charset="0"/>
                <a:cs typeface="Arial" panose="020B0604020202020204" pitchFamily="34" charset="0"/>
              </a:rPr>
              <a:t> </a:t>
            </a:r>
            <a:endParaRPr lang="tr-TR" sz="2400" dirty="0">
              <a:solidFill>
                <a:srgbClr val="92D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08311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60453" y="1432860"/>
            <a:ext cx="8596668" cy="5149264"/>
          </a:xfrm>
        </p:spPr>
        <p:txBody>
          <a:bodyPr>
            <a:normAutofit/>
          </a:bodyPr>
          <a:lstStyle/>
          <a:p>
            <a:pPr algn="ctr"/>
            <a:r>
              <a:rPr lang="tr-TR" sz="2400" dirty="0">
                <a:latin typeface="Arial" panose="020B0604020202020204" pitchFamily="34" charset="0"/>
                <a:cs typeface="Arial" panose="020B0604020202020204" pitchFamily="34" charset="0"/>
              </a:rPr>
              <a:t>“</a:t>
            </a:r>
            <a:r>
              <a:rPr lang="tr-TR" sz="2400" u="sng" dirty="0">
                <a:latin typeface="Arial" panose="020B0604020202020204" pitchFamily="34" charset="0"/>
                <a:cs typeface="Arial" panose="020B0604020202020204" pitchFamily="34" charset="0"/>
              </a:rPr>
              <a:t>Turizm</a:t>
            </a:r>
            <a:r>
              <a:rPr lang="tr-TR" sz="2400" dirty="0">
                <a:latin typeface="Arial" panose="020B0604020202020204" pitchFamily="34" charset="0"/>
                <a:cs typeface="Arial" panose="020B0604020202020204" pitchFamily="34" charset="0"/>
              </a:rPr>
              <a:t>, genellikle bir </a:t>
            </a:r>
            <a:r>
              <a:rPr lang="tr-TR" sz="2400" dirty="0" err="1">
                <a:latin typeface="Arial" panose="020B0604020202020204" pitchFamily="34" charset="0"/>
                <a:cs typeface="Arial" panose="020B0604020202020204" pitchFamily="34" charset="0"/>
              </a:rPr>
              <a:t>rekreasyonel</a:t>
            </a:r>
            <a:r>
              <a:rPr lang="tr-TR" sz="2400" dirty="0">
                <a:latin typeface="Arial" panose="020B0604020202020204" pitchFamily="34" charset="0"/>
                <a:cs typeface="Arial" panose="020B0604020202020204" pitchFamily="34" charset="0"/>
              </a:rPr>
              <a:t> etkinlik olarak tanımlanıp analiz edilirken; İnsanların kendi yaşadıkları yer dışında sürekli olarak yerleşmemek, ticari ve politik bir amaç taşımamak koşuluyla temel amaç dinlenmek ve eğlenmek olan, boş zamanların değerlendirilmesine yönelik, değişik amaçlarla yaptıkları seyahatlerden ve gittikleri yerdeki konaklamalarından doğan ihtiyaçlarını karşılama, insanları kabul etme ve ağırlama sanatı olarak açıklanmıştır” (Karaküçük,1999: 195-198). </a:t>
            </a:r>
          </a:p>
        </p:txBody>
      </p:sp>
    </p:spTree>
    <p:extLst>
      <p:ext uri="{BB962C8B-B14F-4D97-AF65-F5344CB8AC3E}">
        <p14:creationId xmlns:p14="http://schemas.microsoft.com/office/powerpoint/2010/main" val="15890159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857999"/>
          </a:xfrm>
        </p:spPr>
        <p:txBody>
          <a:bodyPr>
            <a:normAutofit fontScale="92500" lnSpcReduction="20000"/>
          </a:bodyPr>
          <a:lstStyle/>
          <a:p>
            <a:r>
              <a:rPr lang="tr-TR" dirty="0"/>
              <a:t>Kaynakça</a:t>
            </a:r>
          </a:p>
          <a:p>
            <a:r>
              <a:rPr lang="tr-TR" dirty="0"/>
              <a:t>Abay, M. (2000). Zamanı Değerlendirmek. (Birinci Baskı). İstanbul: Babıali Kültür Yayıncılığı.</a:t>
            </a:r>
          </a:p>
          <a:p>
            <a:r>
              <a:rPr lang="tr-TR" dirty="0"/>
              <a:t>Arslan, S. (1996). Yüksek Öğrenim Kredi ve Yurtlar Kurumuna Bağlı Yurtlarda Kalan Bayan</a:t>
            </a:r>
          </a:p>
          <a:p>
            <a:r>
              <a:rPr lang="tr-TR" dirty="0"/>
              <a:t>Öğrencilerin Boş Zamanları Değerlendirme Sorunları Üzerine Bir Araştırma,</a:t>
            </a:r>
          </a:p>
          <a:p>
            <a:r>
              <a:rPr lang="tr-TR" dirty="0"/>
              <a:t>Yayımlanmamış Yüksek Lisans Tezi, Ankara, Gazi Üniversitesi Sağlık Bilimleri Enstitüsü,</a:t>
            </a:r>
          </a:p>
          <a:p>
            <a:r>
              <a:rPr lang="tr-TR" dirty="0"/>
              <a:t>Beden Eğitimi ve Spor Anabilim dalı, Ankara.</a:t>
            </a:r>
          </a:p>
          <a:p>
            <a:r>
              <a:rPr lang="tr-TR" dirty="0" err="1"/>
              <a:t>Bull</a:t>
            </a:r>
            <a:r>
              <a:rPr lang="tr-TR" dirty="0"/>
              <a:t>, C., </a:t>
            </a:r>
            <a:r>
              <a:rPr lang="tr-TR" dirty="0" err="1"/>
              <a:t>Hoose</a:t>
            </a:r>
            <a:r>
              <a:rPr lang="tr-TR" dirty="0"/>
              <a:t>, J. </a:t>
            </a:r>
            <a:r>
              <a:rPr lang="tr-TR" dirty="0" err="1"/>
              <a:t>and</a:t>
            </a:r>
            <a:r>
              <a:rPr lang="tr-TR" dirty="0"/>
              <a:t> </a:t>
            </a:r>
            <a:r>
              <a:rPr lang="tr-TR" dirty="0" err="1"/>
              <a:t>Weed</a:t>
            </a:r>
            <a:r>
              <a:rPr lang="tr-TR" dirty="0"/>
              <a:t>, M.(2003). An </a:t>
            </a:r>
            <a:r>
              <a:rPr lang="tr-TR" dirty="0" err="1"/>
              <a:t>Introduction</a:t>
            </a:r>
            <a:r>
              <a:rPr lang="tr-TR" dirty="0"/>
              <a:t> </a:t>
            </a:r>
            <a:r>
              <a:rPr lang="tr-TR" dirty="0" err="1"/>
              <a:t>to</a:t>
            </a:r>
            <a:r>
              <a:rPr lang="tr-TR" dirty="0"/>
              <a:t> </a:t>
            </a:r>
            <a:r>
              <a:rPr lang="tr-TR" dirty="0" err="1"/>
              <a:t>Leisure</a:t>
            </a:r>
            <a:r>
              <a:rPr lang="tr-TR" dirty="0"/>
              <a:t> </a:t>
            </a:r>
            <a:r>
              <a:rPr lang="tr-TR" dirty="0" err="1"/>
              <a:t>Studies</a:t>
            </a:r>
            <a:r>
              <a:rPr lang="tr-TR" dirty="0"/>
              <a:t>. </a:t>
            </a:r>
            <a:r>
              <a:rPr lang="tr-TR" dirty="0" err="1"/>
              <a:t>Englewood</a:t>
            </a:r>
            <a:r>
              <a:rPr lang="tr-TR" dirty="0"/>
              <a:t>: </a:t>
            </a:r>
            <a:r>
              <a:rPr lang="tr-TR" dirty="0" err="1"/>
              <a:t>Prentice</a:t>
            </a:r>
            <a:endParaRPr lang="tr-TR" dirty="0"/>
          </a:p>
          <a:p>
            <a:r>
              <a:rPr lang="tr-TR" dirty="0" err="1"/>
              <a:t>Hall</a:t>
            </a:r>
            <a:r>
              <a:rPr lang="tr-TR" dirty="0"/>
              <a:t>.</a:t>
            </a:r>
          </a:p>
          <a:p>
            <a:r>
              <a:rPr lang="tr-TR" dirty="0" err="1"/>
              <a:t>Brightbill</a:t>
            </a:r>
            <a:r>
              <a:rPr lang="tr-TR" dirty="0"/>
              <a:t>, C. (1960). </a:t>
            </a:r>
            <a:r>
              <a:rPr lang="tr-TR" dirty="0" err="1"/>
              <a:t>The</a:t>
            </a:r>
            <a:r>
              <a:rPr lang="tr-TR" dirty="0"/>
              <a:t> </a:t>
            </a:r>
            <a:r>
              <a:rPr lang="tr-TR" dirty="0" err="1"/>
              <a:t>Challange</a:t>
            </a:r>
            <a:r>
              <a:rPr lang="tr-TR" dirty="0"/>
              <a:t> of </a:t>
            </a:r>
            <a:r>
              <a:rPr lang="tr-TR" dirty="0" err="1"/>
              <a:t>Leisure</a:t>
            </a:r>
            <a:r>
              <a:rPr lang="tr-TR" dirty="0"/>
              <a:t>. </a:t>
            </a:r>
            <a:r>
              <a:rPr lang="tr-TR" dirty="0" err="1"/>
              <a:t>Englewood</a:t>
            </a:r>
            <a:r>
              <a:rPr lang="tr-TR" dirty="0"/>
              <a:t> </a:t>
            </a:r>
            <a:r>
              <a:rPr lang="tr-TR" dirty="0" err="1"/>
              <a:t>Cliffs</a:t>
            </a:r>
            <a:r>
              <a:rPr lang="tr-TR" dirty="0"/>
              <a:t>: </a:t>
            </a:r>
            <a:r>
              <a:rPr lang="tr-TR" dirty="0" err="1"/>
              <a:t>Prentice</a:t>
            </a:r>
            <a:r>
              <a:rPr lang="tr-TR" dirty="0"/>
              <a:t> </a:t>
            </a:r>
            <a:r>
              <a:rPr lang="tr-TR" dirty="0" err="1"/>
              <a:t>Hall</a:t>
            </a:r>
            <a:r>
              <a:rPr lang="tr-TR" dirty="0"/>
              <a:t>, 4.</a:t>
            </a:r>
          </a:p>
          <a:p>
            <a:r>
              <a:rPr lang="tr-TR" dirty="0" err="1"/>
              <a:t>Chick</a:t>
            </a:r>
            <a:r>
              <a:rPr lang="tr-TR" dirty="0"/>
              <a:t>, G.E. (1986). </a:t>
            </a:r>
            <a:r>
              <a:rPr lang="tr-TR" dirty="0" err="1"/>
              <a:t>Leisure</a:t>
            </a:r>
            <a:r>
              <a:rPr lang="tr-TR" dirty="0"/>
              <a:t>, </a:t>
            </a:r>
            <a:r>
              <a:rPr lang="tr-TR" dirty="0" err="1"/>
              <a:t>Labor</a:t>
            </a:r>
            <a:r>
              <a:rPr lang="tr-TR" dirty="0"/>
              <a:t> </a:t>
            </a:r>
            <a:r>
              <a:rPr lang="tr-TR" dirty="0" err="1"/>
              <a:t>and</a:t>
            </a:r>
            <a:r>
              <a:rPr lang="tr-TR" dirty="0"/>
              <a:t> </a:t>
            </a:r>
            <a:r>
              <a:rPr lang="tr-TR" dirty="0" err="1"/>
              <a:t>the</a:t>
            </a:r>
            <a:r>
              <a:rPr lang="tr-TR" dirty="0"/>
              <a:t> </a:t>
            </a:r>
            <a:r>
              <a:rPr lang="tr-TR" dirty="0" err="1"/>
              <a:t>Complexity</a:t>
            </a:r>
            <a:r>
              <a:rPr lang="tr-TR" dirty="0"/>
              <a:t> of </a:t>
            </a:r>
            <a:r>
              <a:rPr lang="tr-TR" dirty="0" err="1"/>
              <a:t>Culture</a:t>
            </a:r>
            <a:r>
              <a:rPr lang="tr-TR" dirty="0"/>
              <a:t>: An </a:t>
            </a:r>
            <a:r>
              <a:rPr lang="tr-TR" dirty="0" err="1"/>
              <a:t>Anthropogical</a:t>
            </a:r>
            <a:r>
              <a:rPr lang="tr-TR" dirty="0"/>
              <a:t> </a:t>
            </a:r>
            <a:r>
              <a:rPr lang="tr-TR" dirty="0" err="1"/>
              <a:t>Prespective</a:t>
            </a:r>
            <a:r>
              <a:rPr lang="tr-TR" dirty="0"/>
              <a:t>.</a:t>
            </a:r>
          </a:p>
          <a:p>
            <a:r>
              <a:rPr lang="tr-TR" dirty="0" err="1"/>
              <a:t>Journal</a:t>
            </a:r>
            <a:r>
              <a:rPr lang="tr-TR" dirty="0"/>
              <a:t> of </a:t>
            </a:r>
            <a:r>
              <a:rPr lang="tr-TR" dirty="0" err="1"/>
              <a:t>Leisure</a:t>
            </a:r>
            <a:r>
              <a:rPr lang="tr-TR" dirty="0"/>
              <a:t> </a:t>
            </a:r>
            <a:r>
              <a:rPr lang="tr-TR" dirty="0" err="1"/>
              <a:t>Research</a:t>
            </a:r>
            <a:r>
              <a:rPr lang="tr-TR" dirty="0"/>
              <a:t>, 18(3), 154-168</a:t>
            </a:r>
            <a:r>
              <a:rPr lang="tr-TR" dirty="0" smtClean="0"/>
              <a:t>.</a:t>
            </a:r>
          </a:p>
          <a:p>
            <a:r>
              <a:rPr lang="tr-TR" dirty="0"/>
              <a:t>Dikici, K. (1994). Adana ili lise öğrencilerinin boş zamanlarını değerlendirme alışkanlıkları.</a:t>
            </a:r>
          </a:p>
          <a:p>
            <a:r>
              <a:rPr lang="tr-TR" dirty="0"/>
              <a:t>Çukurova Üniversitesi Sağlık Bilimleri Enstitüsü. Yayımlanmamış Yüksek Lisans Tezi,</a:t>
            </a:r>
          </a:p>
          <a:p>
            <a:r>
              <a:rPr lang="tr-TR" dirty="0"/>
              <a:t>Adana.</a:t>
            </a:r>
          </a:p>
        </p:txBody>
      </p:sp>
    </p:spTree>
    <p:extLst>
      <p:ext uri="{BB962C8B-B14F-4D97-AF65-F5344CB8AC3E}">
        <p14:creationId xmlns:p14="http://schemas.microsoft.com/office/powerpoint/2010/main" val="40666112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857999"/>
          </a:xfrm>
        </p:spPr>
        <p:txBody>
          <a:bodyPr>
            <a:normAutofit fontScale="77500" lnSpcReduction="20000"/>
          </a:bodyPr>
          <a:lstStyle/>
          <a:p>
            <a:r>
              <a:rPr lang="tr-TR" dirty="0" err="1"/>
              <a:t>Hutchinson</a:t>
            </a:r>
            <a:r>
              <a:rPr lang="tr-TR" dirty="0"/>
              <a:t>, J.L. (1949). </a:t>
            </a:r>
            <a:r>
              <a:rPr lang="tr-TR" dirty="0" err="1"/>
              <a:t>Principles</a:t>
            </a:r>
            <a:r>
              <a:rPr lang="tr-TR" dirty="0"/>
              <a:t> of </a:t>
            </a:r>
            <a:r>
              <a:rPr lang="tr-TR" dirty="0" err="1"/>
              <a:t>Recreation</a:t>
            </a:r>
            <a:r>
              <a:rPr lang="tr-TR" dirty="0"/>
              <a:t> .New York: </a:t>
            </a:r>
            <a:r>
              <a:rPr lang="tr-TR" dirty="0" err="1"/>
              <a:t>A.S.Barnes</a:t>
            </a:r>
            <a:r>
              <a:rPr lang="tr-TR" dirty="0"/>
              <a:t>, 17.</a:t>
            </a:r>
          </a:p>
          <a:p>
            <a:r>
              <a:rPr lang="tr-TR" dirty="0" err="1"/>
              <a:t>Juniu</a:t>
            </a:r>
            <a:r>
              <a:rPr lang="tr-TR" dirty="0"/>
              <a:t>, S. (2000). </a:t>
            </a:r>
            <a:r>
              <a:rPr lang="tr-TR" dirty="0" err="1"/>
              <a:t>Downshifting</a:t>
            </a:r>
            <a:r>
              <a:rPr lang="tr-TR" dirty="0"/>
              <a:t>: </a:t>
            </a:r>
            <a:r>
              <a:rPr lang="tr-TR" dirty="0" err="1"/>
              <a:t>regaining</a:t>
            </a:r>
            <a:r>
              <a:rPr lang="tr-TR" dirty="0"/>
              <a:t> </a:t>
            </a:r>
            <a:r>
              <a:rPr lang="tr-TR" dirty="0" err="1"/>
              <a:t>the</a:t>
            </a:r>
            <a:r>
              <a:rPr lang="tr-TR" dirty="0"/>
              <a:t> </a:t>
            </a:r>
            <a:r>
              <a:rPr lang="tr-TR" dirty="0" err="1"/>
              <a:t>essence</a:t>
            </a:r>
            <a:r>
              <a:rPr lang="tr-TR" dirty="0"/>
              <a:t> of </a:t>
            </a:r>
            <a:r>
              <a:rPr lang="tr-TR" dirty="0" err="1"/>
              <a:t>leisure</a:t>
            </a:r>
            <a:r>
              <a:rPr lang="tr-TR" dirty="0"/>
              <a:t>. </a:t>
            </a:r>
            <a:r>
              <a:rPr lang="tr-TR" dirty="0" err="1"/>
              <a:t>Journal</a:t>
            </a:r>
            <a:r>
              <a:rPr lang="tr-TR" dirty="0"/>
              <a:t> of </a:t>
            </a:r>
            <a:r>
              <a:rPr lang="tr-TR" dirty="0" err="1"/>
              <a:t>Leisure</a:t>
            </a:r>
            <a:r>
              <a:rPr lang="tr-TR" dirty="0"/>
              <a:t> </a:t>
            </a:r>
            <a:r>
              <a:rPr lang="tr-TR" dirty="0" err="1"/>
              <a:t>Research</a:t>
            </a:r>
            <a:r>
              <a:rPr lang="tr-TR" dirty="0"/>
              <a:t>,</a:t>
            </a:r>
          </a:p>
          <a:p>
            <a:r>
              <a:rPr lang="tr-TR" dirty="0"/>
              <a:t>32/1.</a:t>
            </a:r>
          </a:p>
          <a:p>
            <a:r>
              <a:rPr lang="tr-TR" dirty="0" err="1"/>
              <a:t>Karaküçük</a:t>
            </a:r>
            <a:r>
              <a:rPr lang="tr-TR" dirty="0"/>
              <a:t>, S. (1999). Rekreasyon Boş Zaman Değerlendirme. (Altıncı Baskı). Ankara: Bağırgan</a:t>
            </a:r>
          </a:p>
          <a:p>
            <a:r>
              <a:rPr lang="tr-TR" dirty="0"/>
              <a:t>Yayınevi.</a:t>
            </a:r>
          </a:p>
          <a:p>
            <a:r>
              <a:rPr lang="tr-TR" dirty="0"/>
              <a:t>Karaoğlan, A. D. (2006). Üst düzey yöneticilerin zaman yönetimi, Yayınlanmamış Yüksek Lisans</a:t>
            </a:r>
          </a:p>
          <a:p>
            <a:r>
              <a:rPr lang="tr-TR" dirty="0"/>
              <a:t>Tezi, Balıkesir Üniversitesi Fen Bilimleri Enstitüsü, Balıkesir.</a:t>
            </a:r>
          </a:p>
          <a:p>
            <a:r>
              <a:rPr lang="tr-TR" dirty="0"/>
              <a:t>Karslı, M. D.(2011). Sınıfta Öğrenme Zamanın Yönetimi, M. Şişman ve S. Duran (editörler).</a:t>
            </a:r>
          </a:p>
          <a:p>
            <a:r>
              <a:rPr lang="tr-TR" dirty="0"/>
              <a:t>Sınıf Yönetimi. Sekizinci Baskı. </a:t>
            </a:r>
            <a:r>
              <a:rPr lang="tr-TR" dirty="0" err="1"/>
              <a:t>Pegem</a:t>
            </a:r>
            <a:r>
              <a:rPr lang="tr-TR" dirty="0"/>
              <a:t> Akademi Yayıncılık, 148-163.</a:t>
            </a:r>
          </a:p>
          <a:p>
            <a:r>
              <a:rPr lang="tr-TR" dirty="0" err="1"/>
              <a:t>Kelly</a:t>
            </a:r>
            <a:r>
              <a:rPr lang="tr-TR" dirty="0"/>
              <a:t>, J. R (1989). </a:t>
            </a:r>
            <a:r>
              <a:rPr lang="tr-TR" dirty="0" err="1"/>
              <a:t>Lesiure</a:t>
            </a:r>
            <a:r>
              <a:rPr lang="tr-TR" dirty="0"/>
              <a:t> (Second ed.). New Jersey: </a:t>
            </a:r>
            <a:r>
              <a:rPr lang="tr-TR" dirty="0" err="1"/>
              <a:t>Prentice</a:t>
            </a:r>
            <a:r>
              <a:rPr lang="tr-TR" dirty="0"/>
              <a:t> </a:t>
            </a:r>
            <a:r>
              <a:rPr lang="tr-TR" dirty="0" err="1"/>
              <a:t>Hall</a:t>
            </a:r>
            <a:endParaRPr lang="tr-TR" dirty="0"/>
          </a:p>
          <a:p>
            <a:r>
              <a:rPr lang="tr-TR" dirty="0" err="1"/>
              <a:t>Kraus</a:t>
            </a:r>
            <a:r>
              <a:rPr lang="tr-TR" dirty="0"/>
              <a:t>, R. (1998). </a:t>
            </a:r>
            <a:r>
              <a:rPr lang="tr-TR" dirty="0" err="1"/>
              <a:t>Recreation</a:t>
            </a:r>
            <a:r>
              <a:rPr lang="tr-TR" dirty="0"/>
              <a:t> </a:t>
            </a:r>
            <a:r>
              <a:rPr lang="tr-TR" dirty="0" err="1"/>
              <a:t>and</a:t>
            </a:r>
            <a:r>
              <a:rPr lang="tr-TR" dirty="0"/>
              <a:t> </a:t>
            </a:r>
            <a:r>
              <a:rPr lang="tr-TR" dirty="0" err="1"/>
              <a:t>Leisure</a:t>
            </a:r>
            <a:r>
              <a:rPr lang="tr-TR" dirty="0"/>
              <a:t> in Modern </a:t>
            </a:r>
            <a:r>
              <a:rPr lang="tr-TR" dirty="0" err="1"/>
              <a:t>Society</a:t>
            </a:r>
            <a:r>
              <a:rPr lang="tr-TR" dirty="0"/>
              <a:t> (Third </a:t>
            </a:r>
            <a:r>
              <a:rPr lang="tr-TR" dirty="0" err="1"/>
              <a:t>edition</a:t>
            </a:r>
            <a:r>
              <a:rPr lang="tr-TR" dirty="0"/>
              <a:t>) . United </a:t>
            </a:r>
            <a:r>
              <a:rPr lang="tr-TR" dirty="0" err="1"/>
              <a:t>States</a:t>
            </a:r>
            <a:r>
              <a:rPr lang="tr-TR" dirty="0"/>
              <a:t> of</a:t>
            </a:r>
          </a:p>
          <a:p>
            <a:r>
              <a:rPr lang="tr-TR" dirty="0" err="1"/>
              <a:t>America</a:t>
            </a:r>
            <a:r>
              <a:rPr lang="tr-TR" dirty="0"/>
              <a:t>: </a:t>
            </a:r>
            <a:r>
              <a:rPr lang="tr-TR" dirty="0" err="1"/>
              <a:t>Pearson</a:t>
            </a:r>
            <a:r>
              <a:rPr lang="tr-TR" dirty="0"/>
              <a:t> </a:t>
            </a:r>
            <a:r>
              <a:rPr lang="tr-TR" dirty="0" err="1"/>
              <a:t>Scott</a:t>
            </a:r>
            <a:r>
              <a:rPr lang="tr-TR" dirty="0"/>
              <a:t> </a:t>
            </a:r>
            <a:r>
              <a:rPr lang="tr-TR" dirty="0" err="1"/>
              <a:t>Foresman</a:t>
            </a:r>
            <a:r>
              <a:rPr lang="tr-TR" dirty="0"/>
              <a:t>.</a:t>
            </a:r>
          </a:p>
          <a:p>
            <a:r>
              <a:rPr lang="tr-TR" dirty="0" err="1"/>
              <a:t>Mc</a:t>
            </a:r>
            <a:r>
              <a:rPr lang="tr-TR" dirty="0"/>
              <a:t> </a:t>
            </a:r>
            <a:r>
              <a:rPr lang="tr-TR" dirty="0" err="1"/>
              <a:t>Donnell</a:t>
            </a:r>
            <a:r>
              <a:rPr lang="tr-TR" dirty="0"/>
              <a:t>, I., </a:t>
            </a:r>
            <a:r>
              <a:rPr lang="tr-TR" dirty="0" err="1"/>
              <a:t>Johnny</a:t>
            </a:r>
            <a:r>
              <a:rPr lang="tr-TR" dirty="0"/>
              <a:t>, A., Ve </a:t>
            </a:r>
            <a:r>
              <a:rPr lang="tr-TR" dirty="0" err="1"/>
              <a:t>O’toole</a:t>
            </a:r>
            <a:r>
              <a:rPr lang="tr-TR" dirty="0"/>
              <a:t>, W., (1998), Festival </a:t>
            </a:r>
            <a:r>
              <a:rPr lang="tr-TR" dirty="0" err="1"/>
              <a:t>and</a:t>
            </a:r>
            <a:r>
              <a:rPr lang="tr-TR" dirty="0"/>
              <a:t> Special </a:t>
            </a:r>
            <a:r>
              <a:rPr lang="tr-TR" dirty="0" err="1"/>
              <a:t>Event</a:t>
            </a:r>
            <a:r>
              <a:rPr lang="tr-TR" dirty="0"/>
              <a:t> Management,</a:t>
            </a:r>
          </a:p>
          <a:p>
            <a:r>
              <a:rPr lang="tr-TR" dirty="0"/>
              <a:t>John </a:t>
            </a:r>
            <a:r>
              <a:rPr lang="tr-TR" dirty="0" err="1"/>
              <a:t>Wiley</a:t>
            </a:r>
            <a:r>
              <a:rPr lang="tr-TR" dirty="0"/>
              <a:t> &amp; </a:t>
            </a:r>
            <a:r>
              <a:rPr lang="tr-TR" dirty="0" err="1"/>
              <a:t>Sons</a:t>
            </a:r>
            <a:r>
              <a:rPr lang="tr-TR" dirty="0"/>
              <a:t> </a:t>
            </a:r>
            <a:r>
              <a:rPr lang="tr-TR" dirty="0" err="1"/>
              <a:t>Australia</a:t>
            </a:r>
            <a:r>
              <a:rPr lang="tr-TR" dirty="0"/>
              <a:t> Ltd., </a:t>
            </a:r>
            <a:r>
              <a:rPr lang="tr-TR" dirty="0" err="1"/>
              <a:t>Brisbane</a:t>
            </a:r>
            <a:r>
              <a:rPr lang="tr-TR" dirty="0"/>
              <a:t>.</a:t>
            </a:r>
          </a:p>
          <a:p>
            <a:r>
              <a:rPr lang="tr-TR" dirty="0" err="1"/>
              <a:t>Meyer</a:t>
            </a:r>
            <a:r>
              <a:rPr lang="tr-TR" dirty="0"/>
              <a:t>, D. H., </a:t>
            </a:r>
            <a:r>
              <a:rPr lang="tr-TR" dirty="0" err="1"/>
              <a:t>Brightbill</a:t>
            </a:r>
            <a:r>
              <a:rPr lang="tr-TR" dirty="0"/>
              <a:t>, K. C. </a:t>
            </a:r>
            <a:r>
              <a:rPr lang="tr-TR" dirty="0" err="1"/>
              <a:t>and</a:t>
            </a:r>
            <a:r>
              <a:rPr lang="tr-TR" dirty="0"/>
              <a:t> </a:t>
            </a:r>
            <a:r>
              <a:rPr lang="tr-TR" dirty="0" err="1"/>
              <a:t>Sessoms</a:t>
            </a:r>
            <a:r>
              <a:rPr lang="tr-TR" dirty="0"/>
              <a:t>, D. H. (1969). </a:t>
            </a:r>
            <a:r>
              <a:rPr lang="tr-TR" dirty="0" err="1"/>
              <a:t>Community</a:t>
            </a:r>
            <a:r>
              <a:rPr lang="tr-TR" dirty="0"/>
              <a:t> </a:t>
            </a:r>
            <a:r>
              <a:rPr lang="tr-TR" dirty="0" err="1"/>
              <a:t>Recreation</a:t>
            </a:r>
            <a:r>
              <a:rPr lang="tr-TR" dirty="0"/>
              <a:t> A</a:t>
            </a:r>
          </a:p>
          <a:p>
            <a:r>
              <a:rPr lang="tr-TR" dirty="0"/>
              <a:t>Guide </a:t>
            </a:r>
            <a:r>
              <a:rPr lang="tr-TR" dirty="0" err="1"/>
              <a:t>to</a:t>
            </a:r>
            <a:r>
              <a:rPr lang="tr-TR" dirty="0"/>
              <a:t> </a:t>
            </a:r>
            <a:r>
              <a:rPr lang="tr-TR" dirty="0" err="1"/>
              <a:t>Its</a:t>
            </a:r>
            <a:r>
              <a:rPr lang="tr-TR" dirty="0"/>
              <a:t> </a:t>
            </a:r>
            <a:r>
              <a:rPr lang="tr-TR" dirty="0" err="1"/>
              <a:t>Organization</a:t>
            </a:r>
            <a:r>
              <a:rPr lang="tr-TR" dirty="0"/>
              <a:t>. (4th ed.). USA: </a:t>
            </a:r>
            <a:r>
              <a:rPr lang="tr-TR" dirty="0" err="1"/>
              <a:t>Prentice</a:t>
            </a:r>
            <a:r>
              <a:rPr lang="tr-TR" dirty="0"/>
              <a:t> </a:t>
            </a:r>
            <a:r>
              <a:rPr lang="tr-TR" dirty="0" err="1"/>
              <a:t>Hall</a:t>
            </a:r>
            <a:r>
              <a:rPr lang="tr-TR" dirty="0"/>
              <a:t>.</a:t>
            </a:r>
          </a:p>
          <a:p>
            <a:r>
              <a:rPr lang="tr-TR" dirty="0" err="1"/>
              <a:t>Mullett</a:t>
            </a:r>
            <a:r>
              <a:rPr lang="tr-TR" dirty="0"/>
              <a:t>, S.(1988). </a:t>
            </a:r>
            <a:r>
              <a:rPr lang="tr-TR" dirty="0" err="1"/>
              <a:t>Leisure</a:t>
            </a:r>
            <a:r>
              <a:rPr lang="tr-TR" dirty="0"/>
              <a:t> </a:t>
            </a:r>
            <a:r>
              <a:rPr lang="tr-TR" dirty="0" err="1"/>
              <a:t>and</a:t>
            </a:r>
            <a:r>
              <a:rPr lang="tr-TR" dirty="0"/>
              <a:t> </a:t>
            </a:r>
            <a:r>
              <a:rPr lang="tr-TR" dirty="0" err="1"/>
              <a:t>consumption</a:t>
            </a:r>
            <a:r>
              <a:rPr lang="tr-TR" dirty="0"/>
              <a:t>: </a:t>
            </a:r>
            <a:r>
              <a:rPr lang="tr-TR" dirty="0" err="1"/>
              <a:t>incompatible</a:t>
            </a:r>
            <a:r>
              <a:rPr lang="tr-TR" dirty="0"/>
              <a:t> </a:t>
            </a:r>
            <a:r>
              <a:rPr lang="tr-TR" dirty="0" err="1"/>
              <a:t>concepts</a:t>
            </a:r>
            <a:r>
              <a:rPr lang="tr-TR" dirty="0"/>
              <a:t>? . </a:t>
            </a:r>
            <a:r>
              <a:rPr lang="tr-TR" dirty="0" err="1"/>
              <a:t>Leisure</a:t>
            </a:r>
            <a:r>
              <a:rPr lang="tr-TR" dirty="0"/>
              <a:t> </a:t>
            </a:r>
            <a:r>
              <a:rPr lang="tr-TR" dirty="0" err="1"/>
              <a:t>Studies</a:t>
            </a:r>
            <a:r>
              <a:rPr lang="tr-TR" dirty="0"/>
              <a:t>, 7(3), 241-</a:t>
            </a:r>
          </a:p>
          <a:p>
            <a:r>
              <a:rPr lang="tr-TR" dirty="0"/>
              <a:t>253.</a:t>
            </a:r>
          </a:p>
          <a:p>
            <a:r>
              <a:rPr lang="tr-TR" dirty="0"/>
              <a:t>Omay, U. (2008). Boş zaman manipülasyonu ve çalışma. İş Güç İlişkileri ve İnsan Kaynakları</a:t>
            </a:r>
          </a:p>
          <a:p>
            <a:r>
              <a:rPr lang="tr-TR" dirty="0"/>
              <a:t>Dergisi, 10(3), 122-147.</a:t>
            </a:r>
          </a:p>
        </p:txBody>
      </p:sp>
    </p:spTree>
    <p:extLst>
      <p:ext uri="{BB962C8B-B14F-4D97-AF65-F5344CB8AC3E}">
        <p14:creationId xmlns:p14="http://schemas.microsoft.com/office/powerpoint/2010/main" val="1947383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746487"/>
          </a:xfrm>
        </p:spPr>
        <p:txBody>
          <a:bodyPr>
            <a:normAutofit fontScale="70000" lnSpcReduction="20000"/>
          </a:bodyPr>
          <a:lstStyle/>
          <a:p>
            <a:r>
              <a:rPr lang="tr-TR" dirty="0" err="1"/>
              <a:t>Parker</a:t>
            </a:r>
            <a:r>
              <a:rPr lang="tr-TR" dirty="0"/>
              <a:t>, K. W. (2003). </a:t>
            </a:r>
            <a:r>
              <a:rPr lang="tr-TR" dirty="0" err="1"/>
              <a:t>Sign</a:t>
            </a:r>
            <a:r>
              <a:rPr lang="tr-TR" dirty="0"/>
              <a:t> </a:t>
            </a:r>
            <a:r>
              <a:rPr lang="tr-TR" dirty="0" err="1"/>
              <a:t>consumption</a:t>
            </a:r>
            <a:r>
              <a:rPr lang="tr-TR" dirty="0"/>
              <a:t> in </a:t>
            </a:r>
            <a:r>
              <a:rPr lang="tr-TR" dirty="0" err="1"/>
              <a:t>the</a:t>
            </a:r>
            <a:r>
              <a:rPr lang="tr-TR" dirty="0"/>
              <a:t> 19th-Century </a:t>
            </a:r>
            <a:r>
              <a:rPr lang="tr-TR" dirty="0" err="1"/>
              <a:t>store</a:t>
            </a:r>
            <a:r>
              <a:rPr lang="tr-TR" dirty="0"/>
              <a:t>: an </a:t>
            </a:r>
            <a:r>
              <a:rPr lang="tr-TR" dirty="0" err="1"/>
              <a:t>examination</a:t>
            </a:r>
            <a:r>
              <a:rPr lang="tr-TR" dirty="0"/>
              <a:t> of </a:t>
            </a:r>
            <a:r>
              <a:rPr lang="tr-TR" dirty="0" err="1"/>
              <a:t>visual</a:t>
            </a:r>
            <a:endParaRPr lang="tr-TR" dirty="0"/>
          </a:p>
          <a:p>
            <a:r>
              <a:rPr lang="tr-TR" dirty="0" err="1"/>
              <a:t>merchandising</a:t>
            </a:r>
            <a:r>
              <a:rPr lang="tr-TR" dirty="0"/>
              <a:t> in </a:t>
            </a:r>
            <a:r>
              <a:rPr lang="tr-TR" dirty="0" err="1"/>
              <a:t>the</a:t>
            </a:r>
            <a:r>
              <a:rPr lang="tr-TR" dirty="0"/>
              <a:t> </a:t>
            </a:r>
            <a:r>
              <a:rPr lang="tr-TR" dirty="0" err="1"/>
              <a:t>grand</a:t>
            </a:r>
            <a:r>
              <a:rPr lang="tr-TR" dirty="0"/>
              <a:t> </a:t>
            </a:r>
            <a:r>
              <a:rPr lang="tr-TR" dirty="0" err="1"/>
              <a:t>emporiums</a:t>
            </a:r>
            <a:r>
              <a:rPr lang="tr-TR" dirty="0"/>
              <a:t> (1846–1900)”, </a:t>
            </a:r>
            <a:r>
              <a:rPr lang="tr-TR" dirty="0" err="1"/>
              <a:t>Journal</a:t>
            </a:r>
            <a:r>
              <a:rPr lang="tr-TR" dirty="0"/>
              <a:t> of </a:t>
            </a:r>
            <a:r>
              <a:rPr lang="tr-TR" dirty="0" err="1"/>
              <a:t>Sociology</a:t>
            </a:r>
            <a:r>
              <a:rPr lang="tr-TR" dirty="0"/>
              <a:t>, 2003, 39(4) ,</a:t>
            </a:r>
          </a:p>
          <a:p>
            <a:r>
              <a:rPr lang="tr-TR" dirty="0"/>
              <a:t>353- 371.</a:t>
            </a:r>
          </a:p>
          <a:p>
            <a:r>
              <a:rPr lang="tr-TR" dirty="0" err="1"/>
              <a:t>Scoot</a:t>
            </a:r>
            <a:r>
              <a:rPr lang="tr-TR" dirty="0"/>
              <a:t> M. (1997). Zaman Yönetimi.(İkinci Basım) (Çev. A. Ç. Çevik). İstanbul: Rota Yayınları,</a:t>
            </a:r>
          </a:p>
          <a:p>
            <a:r>
              <a:rPr lang="tr-TR" dirty="0"/>
              <a:t>9.</a:t>
            </a:r>
          </a:p>
          <a:p>
            <a:r>
              <a:rPr lang="tr-TR" dirty="0" err="1"/>
              <a:t>Soule</a:t>
            </a:r>
            <a:r>
              <a:rPr lang="tr-TR" dirty="0"/>
              <a:t>, G. (1957). </a:t>
            </a:r>
            <a:r>
              <a:rPr lang="tr-TR" dirty="0" err="1"/>
              <a:t>The</a:t>
            </a:r>
            <a:r>
              <a:rPr lang="tr-TR" dirty="0"/>
              <a:t> </a:t>
            </a:r>
            <a:r>
              <a:rPr lang="tr-TR" dirty="0" err="1"/>
              <a:t>economics</a:t>
            </a:r>
            <a:r>
              <a:rPr lang="tr-TR" dirty="0"/>
              <a:t> of </a:t>
            </a:r>
            <a:r>
              <a:rPr lang="tr-TR" dirty="0" err="1"/>
              <a:t>leisure</a:t>
            </a:r>
            <a:r>
              <a:rPr lang="tr-TR" dirty="0"/>
              <a:t>. </a:t>
            </a:r>
            <a:r>
              <a:rPr lang="tr-TR" dirty="0" err="1"/>
              <a:t>Annals</a:t>
            </a:r>
            <a:r>
              <a:rPr lang="tr-TR" dirty="0"/>
              <a:t> of </a:t>
            </a:r>
            <a:r>
              <a:rPr lang="tr-TR" dirty="0" err="1"/>
              <a:t>the</a:t>
            </a:r>
            <a:r>
              <a:rPr lang="tr-TR" dirty="0"/>
              <a:t> </a:t>
            </a:r>
            <a:r>
              <a:rPr lang="tr-TR" dirty="0" err="1"/>
              <a:t>American</a:t>
            </a:r>
            <a:r>
              <a:rPr lang="tr-TR" dirty="0"/>
              <a:t> Academy of </a:t>
            </a:r>
            <a:r>
              <a:rPr lang="tr-TR" dirty="0" err="1"/>
              <a:t>Political</a:t>
            </a:r>
            <a:r>
              <a:rPr lang="tr-TR" dirty="0"/>
              <a:t> </a:t>
            </a:r>
            <a:r>
              <a:rPr lang="tr-TR" dirty="0" err="1"/>
              <a:t>and</a:t>
            </a:r>
            <a:endParaRPr lang="tr-TR" dirty="0"/>
          </a:p>
          <a:p>
            <a:r>
              <a:rPr lang="tr-TR" dirty="0" err="1"/>
              <a:t>Social</a:t>
            </a:r>
            <a:r>
              <a:rPr lang="tr-TR" dirty="0"/>
              <a:t> </a:t>
            </a:r>
            <a:r>
              <a:rPr lang="tr-TR" dirty="0" err="1"/>
              <a:t>Science</a:t>
            </a:r>
            <a:r>
              <a:rPr lang="tr-TR" dirty="0"/>
              <a:t>, 313, 16-24.</a:t>
            </a:r>
          </a:p>
          <a:p>
            <a:r>
              <a:rPr lang="tr-TR" dirty="0" err="1"/>
              <a:t>Suiçmez</a:t>
            </a:r>
            <a:r>
              <a:rPr lang="tr-TR" dirty="0"/>
              <a:t> H. (2000). Türkiye ve İngiltere’deki Sportif Rekreasyon Yöneticilerinin Karakteristik</a:t>
            </a:r>
          </a:p>
          <a:p>
            <a:r>
              <a:rPr lang="tr-TR" dirty="0"/>
              <a:t>Özellikleri. Yayımlanmamış Doktora Tezi. Doktora Tezi, Karadeniz Teknik Üniversitesi</a:t>
            </a:r>
          </a:p>
          <a:p>
            <a:r>
              <a:rPr lang="tr-TR" dirty="0"/>
              <a:t>Sosyal Bilimler Enstitüsü, Trabzon.</a:t>
            </a:r>
          </a:p>
          <a:p>
            <a:r>
              <a:rPr lang="tr-TR" dirty="0"/>
              <a:t>Tan, M. (1981). Toplum Bilime Giriş. Ankara: Ankara Üniversitesi Eğitim Fakültesi Yayınları,</a:t>
            </a:r>
          </a:p>
          <a:p>
            <a:r>
              <a:rPr lang="tr-TR" dirty="0"/>
              <a:t>97.</a:t>
            </a:r>
          </a:p>
          <a:p>
            <a:r>
              <a:rPr lang="tr-TR" dirty="0" err="1"/>
              <a:t>Tassiopoulos</a:t>
            </a:r>
            <a:r>
              <a:rPr lang="tr-TR" dirty="0"/>
              <a:t>, Dimitri (2005). </a:t>
            </a:r>
            <a:r>
              <a:rPr lang="tr-TR" dirty="0" err="1"/>
              <a:t>Event</a:t>
            </a:r>
            <a:r>
              <a:rPr lang="tr-TR" dirty="0"/>
              <a:t> Management: A Professional </a:t>
            </a:r>
            <a:r>
              <a:rPr lang="tr-TR" dirty="0" err="1"/>
              <a:t>And</a:t>
            </a:r>
            <a:r>
              <a:rPr lang="tr-TR" dirty="0"/>
              <a:t> </a:t>
            </a:r>
            <a:r>
              <a:rPr lang="tr-TR" dirty="0" err="1"/>
              <a:t>Developmental</a:t>
            </a:r>
            <a:r>
              <a:rPr lang="tr-TR" dirty="0"/>
              <a:t> </a:t>
            </a:r>
            <a:r>
              <a:rPr lang="tr-TR" dirty="0" err="1"/>
              <a:t>Approach</a:t>
            </a:r>
            <a:r>
              <a:rPr lang="tr-TR" dirty="0"/>
              <a:t>,</a:t>
            </a:r>
          </a:p>
          <a:p>
            <a:r>
              <a:rPr lang="tr-TR" dirty="0"/>
              <a:t>2nd </a:t>
            </a:r>
            <a:r>
              <a:rPr lang="tr-TR" dirty="0" err="1"/>
              <a:t>Editon</a:t>
            </a:r>
            <a:r>
              <a:rPr lang="tr-TR" dirty="0"/>
              <a:t>, </a:t>
            </a:r>
            <a:r>
              <a:rPr lang="tr-TR" dirty="0" err="1"/>
              <a:t>Juta</a:t>
            </a:r>
            <a:r>
              <a:rPr lang="tr-TR" dirty="0"/>
              <a:t> </a:t>
            </a:r>
            <a:r>
              <a:rPr lang="tr-TR" dirty="0" err="1"/>
              <a:t>Academic</a:t>
            </a:r>
            <a:r>
              <a:rPr lang="tr-TR" dirty="0"/>
              <a:t>, South </a:t>
            </a:r>
            <a:r>
              <a:rPr lang="tr-TR" dirty="0" err="1"/>
              <a:t>Africa</a:t>
            </a:r>
            <a:r>
              <a:rPr lang="tr-TR" dirty="0"/>
              <a:t>.</a:t>
            </a:r>
          </a:p>
          <a:p>
            <a:r>
              <a:rPr lang="tr-TR" dirty="0"/>
              <a:t>Tayfun A. ve Arslan E (2013). Festival Turizmi Kapsamında Yerli Turistlerin Ankara Alışveriş</a:t>
            </a:r>
          </a:p>
          <a:p>
            <a:r>
              <a:rPr lang="tr-TR" dirty="0"/>
              <a:t>Festivali’nden Memnuniyetleri Üzerine Bir Araştırma. İşletme Araştırmaları Dergisi, 5(2):</a:t>
            </a:r>
          </a:p>
          <a:p>
            <a:r>
              <a:rPr lang="tr-TR" dirty="0"/>
              <a:t>192-206.</a:t>
            </a:r>
          </a:p>
          <a:p>
            <a:r>
              <a:rPr lang="tr-TR" dirty="0"/>
              <a:t>Tezcan, M.(1977). Boş Zamanlar Sosyolojisi. Ankara: Doğan Matbaası.</a:t>
            </a:r>
          </a:p>
          <a:p>
            <a:r>
              <a:rPr lang="tr-TR" dirty="0" err="1"/>
              <a:t>Torkildson</a:t>
            </a:r>
            <a:r>
              <a:rPr lang="tr-TR" dirty="0"/>
              <a:t>, G.(1999). </a:t>
            </a:r>
            <a:r>
              <a:rPr lang="tr-TR" dirty="0" err="1"/>
              <a:t>Leisure</a:t>
            </a:r>
            <a:r>
              <a:rPr lang="tr-TR" dirty="0"/>
              <a:t> </a:t>
            </a:r>
            <a:r>
              <a:rPr lang="tr-TR" dirty="0" err="1"/>
              <a:t>and</a:t>
            </a:r>
            <a:r>
              <a:rPr lang="tr-TR" dirty="0"/>
              <a:t> </a:t>
            </a:r>
            <a:r>
              <a:rPr lang="tr-TR" dirty="0" err="1"/>
              <a:t>Recreation</a:t>
            </a:r>
            <a:r>
              <a:rPr lang="tr-TR" dirty="0"/>
              <a:t> Management. (Beşinci Baskı). </a:t>
            </a:r>
            <a:r>
              <a:rPr lang="tr-TR" dirty="0" err="1"/>
              <a:t>London</a:t>
            </a:r>
            <a:r>
              <a:rPr lang="tr-TR" dirty="0"/>
              <a:t>: </a:t>
            </a:r>
            <a:r>
              <a:rPr lang="tr-TR" dirty="0" err="1"/>
              <a:t>Routledge</a:t>
            </a:r>
            <a:r>
              <a:rPr lang="tr-TR" dirty="0"/>
              <a:t>.</a:t>
            </a:r>
          </a:p>
          <a:p>
            <a:r>
              <a:rPr lang="tr-TR" dirty="0"/>
              <a:t>Usta, Ö. (2012). Turizm Genel ve Yapısal Yaklaşım. Detay Yayıncılık: </a:t>
            </a:r>
            <a:r>
              <a:rPr lang="tr-TR" dirty="0" err="1"/>
              <a:t>Ankata</a:t>
            </a:r>
            <a:r>
              <a:rPr lang="tr-TR" dirty="0"/>
              <a:t>. 7.</a:t>
            </a:r>
          </a:p>
          <a:p>
            <a:r>
              <a:rPr lang="tr-TR" dirty="0" err="1"/>
              <a:t>Zuzanek</a:t>
            </a:r>
            <a:r>
              <a:rPr lang="tr-TR" dirty="0"/>
              <a:t>, J., </a:t>
            </a:r>
            <a:r>
              <a:rPr lang="tr-TR" dirty="0" err="1"/>
              <a:t>Mannell</a:t>
            </a:r>
            <a:r>
              <a:rPr lang="tr-TR" dirty="0"/>
              <a:t>, R. (1983). </a:t>
            </a:r>
            <a:r>
              <a:rPr lang="tr-TR" dirty="0" err="1"/>
              <a:t>Work-leisure</a:t>
            </a:r>
            <a:r>
              <a:rPr lang="tr-TR" dirty="0"/>
              <a:t> </a:t>
            </a:r>
            <a:r>
              <a:rPr lang="tr-TR" dirty="0" err="1"/>
              <a:t>relationships</a:t>
            </a:r>
            <a:r>
              <a:rPr lang="tr-TR" dirty="0"/>
              <a:t> </a:t>
            </a:r>
            <a:r>
              <a:rPr lang="tr-TR" dirty="0" err="1"/>
              <a:t>from</a:t>
            </a:r>
            <a:r>
              <a:rPr lang="tr-TR" dirty="0"/>
              <a:t> a </a:t>
            </a:r>
            <a:r>
              <a:rPr lang="tr-TR" dirty="0" err="1"/>
              <a:t>sociological</a:t>
            </a:r>
            <a:r>
              <a:rPr lang="tr-TR" dirty="0"/>
              <a:t> </a:t>
            </a:r>
            <a:r>
              <a:rPr lang="tr-TR" dirty="0" err="1"/>
              <a:t>and</a:t>
            </a:r>
            <a:r>
              <a:rPr lang="tr-TR" dirty="0"/>
              <a:t> </a:t>
            </a:r>
            <a:r>
              <a:rPr lang="tr-TR" dirty="0" err="1"/>
              <a:t>social</a:t>
            </a:r>
            <a:endParaRPr lang="tr-TR" dirty="0"/>
          </a:p>
          <a:p>
            <a:r>
              <a:rPr lang="tr-TR" dirty="0" err="1"/>
              <a:t>psychological</a:t>
            </a:r>
            <a:r>
              <a:rPr lang="tr-TR" dirty="0"/>
              <a:t> </a:t>
            </a:r>
            <a:r>
              <a:rPr lang="tr-TR" dirty="0" err="1"/>
              <a:t>perspective</a:t>
            </a:r>
            <a:r>
              <a:rPr lang="tr-TR" dirty="0"/>
              <a:t>. </a:t>
            </a:r>
            <a:r>
              <a:rPr lang="tr-TR" dirty="0" err="1"/>
              <a:t>Leisure</a:t>
            </a:r>
            <a:r>
              <a:rPr lang="tr-TR" dirty="0"/>
              <a:t> </a:t>
            </a:r>
            <a:r>
              <a:rPr lang="tr-TR" dirty="0" err="1"/>
              <a:t>Studies</a:t>
            </a:r>
            <a:r>
              <a:rPr lang="tr-TR" dirty="0"/>
              <a:t>, 2 (3), 327–344.</a:t>
            </a:r>
          </a:p>
          <a:p>
            <a:r>
              <a:rPr lang="tr-TR" dirty="0"/>
              <a:t>Williams, S. (2003). </a:t>
            </a:r>
            <a:r>
              <a:rPr lang="tr-TR" dirty="0" err="1"/>
              <a:t>Tourism</a:t>
            </a:r>
            <a:r>
              <a:rPr lang="tr-TR" dirty="0"/>
              <a:t> </a:t>
            </a:r>
            <a:r>
              <a:rPr lang="tr-TR" dirty="0" err="1"/>
              <a:t>and</a:t>
            </a:r>
            <a:r>
              <a:rPr lang="tr-TR" dirty="0"/>
              <a:t> </a:t>
            </a:r>
            <a:r>
              <a:rPr lang="tr-TR" dirty="0" err="1"/>
              <a:t>Recreation</a:t>
            </a:r>
            <a:r>
              <a:rPr lang="tr-TR" dirty="0"/>
              <a:t>. </a:t>
            </a:r>
            <a:r>
              <a:rPr lang="tr-TR" dirty="0" err="1"/>
              <a:t>Prentice</a:t>
            </a:r>
            <a:r>
              <a:rPr lang="tr-TR" dirty="0"/>
              <a:t> </a:t>
            </a:r>
            <a:r>
              <a:rPr lang="tr-TR" dirty="0" err="1"/>
              <a:t>Hall</a:t>
            </a:r>
            <a:r>
              <a:rPr lang="tr-TR" dirty="0"/>
              <a:t>, 7.</a:t>
            </a:r>
          </a:p>
        </p:txBody>
      </p:sp>
    </p:spTree>
    <p:extLst>
      <p:ext uri="{BB962C8B-B14F-4D97-AF65-F5344CB8AC3E}">
        <p14:creationId xmlns:p14="http://schemas.microsoft.com/office/powerpoint/2010/main" val="1653094441"/>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345</TotalTime>
  <Words>1186</Words>
  <Application>Microsoft Office PowerPoint</Application>
  <PresentationFormat>Özel</PresentationFormat>
  <Paragraphs>83</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KİLİMCİLİK</dc:title>
  <dc:creator>Sıla Balıkçı</dc:creator>
  <cp:lastModifiedBy>kumsaal</cp:lastModifiedBy>
  <cp:revision>32</cp:revision>
  <dcterms:created xsi:type="dcterms:W3CDTF">2019-12-25T06:30:39Z</dcterms:created>
  <dcterms:modified xsi:type="dcterms:W3CDTF">2020-05-10T13:06:04Z</dcterms:modified>
</cp:coreProperties>
</file>