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397" r:id="rId2"/>
    <p:sldId id="398" r:id="rId3"/>
    <p:sldId id="399" r:id="rId4"/>
    <p:sldId id="400" r:id="rId5"/>
    <p:sldId id="401" r:id="rId6"/>
    <p:sldId id="402" r:id="rId7"/>
    <p:sldId id="403" r:id="rId8"/>
    <p:sldId id="40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E4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3772" autoAdjust="0"/>
    <p:restoredTop sz="94615"/>
  </p:normalViewPr>
  <p:slideViewPr>
    <p:cSldViewPr snapToGrid="0" snapToObjects="1">
      <p:cViewPr varScale="1">
        <p:scale>
          <a:sx n="108" d="100"/>
          <a:sy n="108" d="100"/>
        </p:scale>
        <p:origin x="126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E3D92-51E2-47D4-A53D-22B06E681237}" type="datetimeFigureOut">
              <a:rPr lang="tr-TR" smtClean="0"/>
              <a:t>23.05.2020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089E9-6EEC-4A99-BB43-771894969E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7889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3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4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248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120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404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42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58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349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95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086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20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C40A8-54AF-7146-9CAA-E0E538102956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BE80B-2FE2-8247-B6E5-DC195D1E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808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7564"/>
          </a:xfrm>
        </p:spPr>
        <p:txBody>
          <a:bodyPr>
            <a:noAutofit/>
          </a:bodyPr>
          <a:lstStyle/>
          <a:p>
            <a:pPr algn="ctr"/>
            <a:r>
              <a:rPr lang="tr-T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BÖLÜNEN BÖLÜNMÜŞ PARSELLER DENEME DESENİ </a:t>
            </a:r>
            <a:br>
              <a:rPr lang="tr-T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Varyans</a:t>
            </a:r>
            <a:r>
              <a:rPr lang="tr-T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Analizi</a:t>
            </a:r>
            <a:endParaRPr lang="tr-TR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070" y="1332690"/>
            <a:ext cx="11079332" cy="4844273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Düzeltme Faktörü (DF)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Genel Kareler Toplamı (GKT)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Ana Parseller KT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Birinci konunun KT (K</a:t>
            </a:r>
            <a:r>
              <a:rPr lang="tr-TR" baseline="-25000" dirty="0" smtClean="0"/>
              <a:t>1</a:t>
            </a:r>
            <a:r>
              <a:rPr lang="tr-TR" dirty="0" smtClean="0"/>
              <a:t>KT)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Blok Kareler Toplamı (BKT)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Hata</a:t>
            </a:r>
            <a:r>
              <a:rPr lang="tr-TR" baseline="-25000" dirty="0" smtClean="0"/>
              <a:t>1</a:t>
            </a:r>
            <a:r>
              <a:rPr lang="tr-TR" dirty="0" smtClean="0"/>
              <a:t> KT (Ana parsel kareler toplamından </a:t>
            </a:r>
            <a:r>
              <a:rPr lang="tr-TR" dirty="0" err="1" smtClean="0"/>
              <a:t>buraki</a:t>
            </a:r>
            <a:r>
              <a:rPr lang="tr-TR" dirty="0" smtClean="0"/>
              <a:t> konu ve blok KT çıkarılarak hesaplanır.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Alt Parsel KT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İkinci Konu KT (K</a:t>
            </a:r>
            <a:r>
              <a:rPr lang="tr-TR" baseline="-25000" dirty="0" smtClean="0"/>
              <a:t>2</a:t>
            </a:r>
            <a:r>
              <a:rPr lang="tr-TR" dirty="0" smtClean="0"/>
              <a:t>KT)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İncelenen iki konunun (K</a:t>
            </a:r>
            <a:r>
              <a:rPr lang="tr-TR" baseline="-25000" dirty="0" smtClean="0"/>
              <a:t>1</a:t>
            </a:r>
            <a:r>
              <a:rPr lang="tr-TR" dirty="0" smtClean="0"/>
              <a:t>xK</a:t>
            </a:r>
            <a:r>
              <a:rPr lang="tr-TR" baseline="-25000" dirty="0" smtClean="0"/>
              <a:t>2</a:t>
            </a:r>
            <a:r>
              <a:rPr lang="tr-TR" dirty="0" smtClean="0"/>
              <a:t> </a:t>
            </a:r>
            <a:r>
              <a:rPr lang="tr-TR" dirty="0" err="1" smtClean="0"/>
              <a:t>İnt</a:t>
            </a:r>
            <a:r>
              <a:rPr lang="tr-TR" dirty="0" smtClean="0"/>
              <a:t> KT) </a:t>
            </a:r>
            <a:r>
              <a:rPr lang="tr-TR" dirty="0" err="1" smtClean="0"/>
              <a:t>interaksiyon</a:t>
            </a:r>
            <a:r>
              <a:rPr lang="tr-TR" dirty="0" smtClean="0"/>
              <a:t> KT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İkinci Hata KT (Hata</a:t>
            </a:r>
            <a:r>
              <a:rPr lang="tr-TR" baseline="-25000" dirty="0" smtClean="0"/>
              <a:t>2</a:t>
            </a:r>
            <a:r>
              <a:rPr lang="tr-TR" dirty="0" smtClean="0"/>
              <a:t>)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Alt-alt Parsel KT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Üçüncü Konunun KT (K</a:t>
            </a:r>
            <a:r>
              <a:rPr lang="tr-TR" baseline="-25000" dirty="0" smtClean="0"/>
              <a:t>3</a:t>
            </a:r>
            <a:r>
              <a:rPr lang="tr-TR" dirty="0" smtClean="0"/>
              <a:t>KT)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Üçüncü ile birinci konunun (K</a:t>
            </a:r>
            <a:r>
              <a:rPr lang="tr-TR" baseline="-25000" dirty="0" smtClean="0"/>
              <a:t>1</a:t>
            </a:r>
            <a:r>
              <a:rPr lang="tr-TR" dirty="0" smtClean="0"/>
              <a:t>xK</a:t>
            </a:r>
            <a:r>
              <a:rPr lang="tr-TR" baseline="-25000" dirty="0" smtClean="0"/>
              <a:t>3</a:t>
            </a:r>
            <a:r>
              <a:rPr lang="tr-TR" dirty="0" smtClean="0"/>
              <a:t> </a:t>
            </a:r>
            <a:r>
              <a:rPr lang="tr-TR" dirty="0" err="1" smtClean="0"/>
              <a:t>İnt</a:t>
            </a:r>
            <a:r>
              <a:rPr lang="tr-TR" dirty="0" smtClean="0"/>
              <a:t>.) </a:t>
            </a:r>
            <a:r>
              <a:rPr lang="tr-TR" dirty="0" err="1" smtClean="0"/>
              <a:t>interaksiyon</a:t>
            </a:r>
            <a:r>
              <a:rPr lang="tr-TR" dirty="0" smtClean="0"/>
              <a:t> KT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İkinci ile üçüncü konunun (K2xK3 </a:t>
            </a:r>
            <a:r>
              <a:rPr lang="tr-TR" dirty="0" err="1" smtClean="0"/>
              <a:t>İnt</a:t>
            </a:r>
            <a:r>
              <a:rPr lang="tr-TR" dirty="0" smtClean="0"/>
              <a:t>.) </a:t>
            </a:r>
            <a:r>
              <a:rPr lang="tr-TR" dirty="0" err="1" smtClean="0"/>
              <a:t>interaksiyon</a:t>
            </a:r>
            <a:r>
              <a:rPr lang="tr-TR" dirty="0" smtClean="0"/>
              <a:t> KT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Her üç konunun KT (K</a:t>
            </a:r>
            <a:r>
              <a:rPr lang="tr-TR" baseline="-25000" dirty="0" smtClean="0"/>
              <a:t>1</a:t>
            </a:r>
            <a:r>
              <a:rPr lang="tr-TR" dirty="0" smtClean="0"/>
              <a:t>xK</a:t>
            </a:r>
            <a:r>
              <a:rPr lang="tr-TR" baseline="-25000" dirty="0" smtClean="0"/>
              <a:t>2</a:t>
            </a:r>
            <a:r>
              <a:rPr lang="tr-TR" dirty="0" smtClean="0"/>
              <a:t>xK</a:t>
            </a:r>
            <a:r>
              <a:rPr lang="tr-TR" baseline="-25000" dirty="0" smtClean="0"/>
              <a:t>3</a:t>
            </a:r>
            <a:r>
              <a:rPr lang="tr-TR" dirty="0" smtClean="0"/>
              <a:t> </a:t>
            </a:r>
            <a:r>
              <a:rPr lang="tr-TR" dirty="0" err="1" smtClean="0"/>
              <a:t>İnt</a:t>
            </a:r>
            <a:r>
              <a:rPr lang="tr-TR" dirty="0" smtClean="0"/>
              <a:t>.)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Hata</a:t>
            </a:r>
            <a:r>
              <a:rPr lang="tr-TR" baseline="-25000" dirty="0" smtClean="0"/>
              <a:t>3</a:t>
            </a:r>
            <a:r>
              <a:rPr lang="tr-TR" dirty="0" smtClean="0"/>
              <a:t> KT</a:t>
            </a:r>
          </a:p>
          <a:p>
            <a:pPr marL="514350" indent="-514350">
              <a:buFont typeface="+mj-lt"/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575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7564"/>
          </a:xfrm>
        </p:spPr>
        <p:txBody>
          <a:bodyPr>
            <a:noAutofit/>
          </a:bodyPr>
          <a:lstStyle/>
          <a:p>
            <a:pPr algn="ctr"/>
            <a:r>
              <a:rPr lang="tr-T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BÖLÜNEN BÖLÜNMÜŞ PARSELLER DENEME DESENİ </a:t>
            </a:r>
            <a:br>
              <a:rPr lang="tr-T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Varyans</a:t>
            </a:r>
            <a:r>
              <a:rPr lang="tr-T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Analizi</a:t>
            </a:r>
            <a:endParaRPr lang="tr-TR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45560" y="1422442"/>
                <a:ext cx="5208349" cy="7298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𝐷𝐹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</m:e>
                            <m:sup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ç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𝑥𝑦𝑥𝑠𝑥𝑟</m:t>
                          </m:r>
                        </m:den>
                      </m:f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4861.3</m:t>
                              </m:r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=295402.9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560" y="1422442"/>
                <a:ext cx="5208349" cy="72981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38200" y="2394688"/>
                <a:ext cx="6845335" cy="3843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tr-TR" dirty="0" smtClean="0"/>
                  <a:t>1. </a:t>
                </a:r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𝐺𝐾𝑇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bHide m:val="on"/>
                        <m:supHide m:val="on"/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Sup>
                          <m:sSubSup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𝐷𝐹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63.5</m:t>
                                </m:r>
                              </m:e>
                              <m:sup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+…+</m:t>
                            </m:r>
                            <m:sSup>
                              <m:sSup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89.1</m:t>
                                </m:r>
                              </m:e>
                              <m:sup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295402.9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=18953.9</m:t>
                        </m:r>
                      </m:e>
                    </m:nary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394688"/>
                <a:ext cx="6845335" cy="384336"/>
              </a:xfrm>
              <a:prstGeom prst="rect">
                <a:avLst/>
              </a:prstGeom>
              <a:blipFill>
                <a:blip r:embed="rId3"/>
                <a:stretch>
                  <a:fillRect l="-802" t="-111111" b="-17936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38200" y="3000541"/>
                <a:ext cx="8208146" cy="5975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dirty="0" smtClean="0"/>
                  <a:t>2. </a:t>
                </a:r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𝐴𝑛𝑎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𝑃𝑎𝑟𝑠𝑒𝑙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𝐾𝑇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sSub>
                                      <m:sSubPr>
                                        <m:ctrlPr>
                                          <a:rPr lang="tr-TR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tr-TR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tr-TR" b="0" i="1" smtClean="0">
                                            <a:latin typeface="Cambria Math" panose="02040503050406030204" pitchFamily="18" charset="0"/>
                                          </a:rPr>
                                          <m:t>𝑎𝑛𝑎𝑝𝑎𝑟𝑠𝑒𝑙</m:t>
                                        </m:r>
                                      </m:sub>
                                    </m:sSub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nary>
                              </m:e>
                              <m:sup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𝑦𝑥𝑠</m:t>
                        </m:r>
                      </m:den>
                    </m:f>
                    <m:r>
                      <a:rPr lang="tr-TR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𝐷𝐹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559.9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+…+</m:t>
                        </m:r>
                        <m:sSup>
                          <m:s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646.0</m:t>
                            </m:r>
                          </m:e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tr-TR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295402.9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=3641.7</m:t>
                    </m:r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000541"/>
                <a:ext cx="8208146" cy="597599"/>
              </a:xfrm>
              <a:prstGeom prst="rect">
                <a:avLst/>
              </a:prstGeom>
              <a:blipFill>
                <a:blip r:embed="rId4"/>
                <a:stretch>
                  <a:fillRect l="-669" b="-102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38199" y="4669814"/>
                <a:ext cx="8208146" cy="5970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dirty="0" smtClean="0"/>
                  <a:t>2b. </a:t>
                </a:r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Ç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ş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𝑖𝑡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𝐾𝑇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sSub>
                                      <m:sSubPr>
                                        <m:ctrlPr>
                                          <a:rPr lang="tr-TR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tr-TR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tr-TR" b="0" i="1" smtClean="0">
                                            <a:latin typeface="Cambria Math" panose="02040503050406030204" pitchFamily="18" charset="0"/>
                                          </a:rPr>
                                          <m:t>ç</m:t>
                                        </m:r>
                                      </m:sub>
                                    </m:sSub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nary>
                              </m:e>
                              <m:sup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𝑦𝑥𝑠𝑥𝑟</m:t>
                        </m:r>
                      </m:den>
                    </m:f>
                    <m:r>
                      <a:rPr lang="tr-TR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𝐷𝐹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2179.7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2681.6</m:t>
                            </m:r>
                          </m:e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tr-TR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295402.9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=3148.8</m:t>
                    </m:r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4669814"/>
                <a:ext cx="8208146" cy="597087"/>
              </a:xfrm>
              <a:prstGeom prst="rect">
                <a:avLst/>
              </a:prstGeom>
              <a:blipFill>
                <a:blip r:embed="rId5"/>
                <a:stretch>
                  <a:fillRect l="-594" b="-102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38199" y="3819658"/>
                <a:ext cx="10241133" cy="637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2000" dirty="0" smtClean="0"/>
                  <a:t>2a. </a:t>
                </a:r>
                <a14:m>
                  <m:oMath xmlns:m="http://schemas.openxmlformats.org/officeDocument/2006/math"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𝐵𝑙𝑜𝑘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𝐾𝑇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tr-TR" sz="20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tr-TR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tr-TR" sz="20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tr-TR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sSub>
                                      <m:sSubPr>
                                        <m:ctrlPr>
                                          <a:rPr lang="tr-TR" sz="20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tr-TR" sz="20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tr-TR" sz="2000" b="0" i="1" smtClean="0">
                                            <a:latin typeface="Cambria Math" panose="02040503050406030204" pitchFamily="18" charset="0"/>
                                          </a:rPr>
                                          <m:t>𝑏𝑙𝑜𝑘</m:t>
                                        </m:r>
                                      </m:sub>
                                    </m:sSub>
                                    <m:r>
                                      <a:rPr lang="tr-TR" sz="2000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nary>
                              </m:e>
                              <m:sup>
                                <m:r>
                                  <a:rPr lang="tr-TR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ç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𝑥𝑦𝑥𝑠</m:t>
                        </m:r>
                      </m:den>
                    </m:f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𝐷𝐹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tr-TR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sz="2000" b="0" i="1" smtClean="0">
                                <a:latin typeface="Cambria Math" panose="02040503050406030204" pitchFamily="18" charset="0"/>
                              </a:rPr>
                              <m:t>1269.4</m:t>
                            </m:r>
                          </m:e>
                          <m:sup>
                            <m:r>
                              <a:rPr lang="tr-TR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tr-TR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sz="2000" b="0" i="1" smtClean="0">
                                <a:latin typeface="Cambria Math" panose="02040503050406030204" pitchFamily="18" charset="0"/>
                              </a:rPr>
                              <m:t>1164.0</m:t>
                            </m:r>
                          </m:e>
                          <m:sup>
                            <m:r>
                              <a:rPr lang="tr-TR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tr-TR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sz="2000" b="0" i="1" smtClean="0">
                                <a:latin typeface="Cambria Math" panose="02040503050406030204" pitchFamily="18" charset="0"/>
                              </a:rPr>
                              <m:t>1231.9</m:t>
                            </m:r>
                          </m:e>
                          <m:sup>
                            <m:r>
                              <a:rPr lang="tr-TR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tr-TR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sz="2000" b="0" i="1" smtClean="0">
                                <a:latin typeface="Cambria Math" panose="02040503050406030204" pitchFamily="18" charset="0"/>
                              </a:rPr>
                              <m:t>1214.0</m:t>
                            </m:r>
                          </m:e>
                          <m:sup>
                            <m:r>
                              <a:rPr lang="tr-TR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sz="2000" i="1">
                        <a:latin typeface="Cambria Math" panose="02040503050406030204" pitchFamily="18" charset="0"/>
                      </a:rPr>
                      <m:t>295402.9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=278.1</m:t>
                    </m:r>
                  </m:oMath>
                </a14:m>
                <a:endParaRPr lang="tr-TR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3819658"/>
                <a:ext cx="10241133" cy="637995"/>
              </a:xfrm>
              <a:prstGeom prst="rect">
                <a:avLst/>
              </a:prstGeom>
              <a:blipFill>
                <a:blip r:embed="rId6"/>
                <a:stretch>
                  <a:fillRect l="-595" b="-96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663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88467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BÖLÜNEN BÖLÜNMÜŞ PARSELLER DENEME DESENİ </a:t>
            </a:r>
            <a:br>
              <a:rPr lang="tr-T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Varyans</a:t>
            </a:r>
            <a:r>
              <a:rPr lang="tr-T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Analizi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5806"/>
            <a:ext cx="10515600" cy="161891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r-TR" sz="2400" dirty="0" smtClean="0"/>
              <a:t>Ana parsellerden sonra onları bölerek oluşturulan alt parseller gelmektedir. Alt parsellere ekim yöntemleri yerleştirilmiştir. Hem ekim yöntemlerinin hem de ana parsellere yerleştirilen çeşitlerin birlikteki etkilerini belirlemek için bir </a:t>
            </a:r>
            <a:r>
              <a:rPr lang="tr-TR" sz="2400" dirty="0" err="1" smtClean="0"/>
              <a:t>interaksiyon</a:t>
            </a:r>
            <a:r>
              <a:rPr lang="tr-TR" sz="2400" dirty="0" smtClean="0"/>
              <a:t> çizelgesini hazırlamak gerekir.</a:t>
            </a:r>
            <a:endParaRPr lang="tr-TR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848760"/>
              </p:ext>
            </p:extLst>
          </p:nvPr>
        </p:nvGraphicFramePr>
        <p:xfrm>
          <a:off x="1925468" y="3329702"/>
          <a:ext cx="8128000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67528029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08443294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47602641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678317092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Çeşitler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Ekim Yöntemi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Toplam</a:t>
                      </a:r>
                      <a:endParaRPr lang="tr-TR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2972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Serpme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Fİde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7380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dirty="0" err="1" smtClean="0"/>
                        <a:t>Ribe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985.7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1194.0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2179.7</a:t>
                      </a:r>
                      <a:endParaRPr lang="tr-TR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69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K-424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1174.4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1507.2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2681.6</a:t>
                      </a:r>
                      <a:endParaRPr lang="tr-TR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030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b="1" dirty="0" smtClean="0"/>
                        <a:t>Toplam</a:t>
                      </a:r>
                      <a:endParaRPr lang="tr-TR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2160.1</a:t>
                      </a:r>
                      <a:endParaRPr lang="tr-TR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2701.2</a:t>
                      </a:r>
                      <a:endParaRPr lang="tr-TR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29863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61865" y="5413872"/>
                <a:ext cx="9655206" cy="6002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2000" dirty="0" smtClean="0"/>
                  <a:t>3. </a:t>
                </a:r>
                <a14:m>
                  <m:oMath xmlns:m="http://schemas.openxmlformats.org/officeDocument/2006/math"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𝐴𝑙𝑡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𝑃𝑎𝑟𝑠𝑒𝑙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𝐾𝑇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tr-TR" sz="20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tr-TR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tr-TR" sz="20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tr-TR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tr-TR" sz="200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tr-TR" sz="2000" b="0" i="1" smtClean="0">
                                        <a:latin typeface="Cambria Math" panose="02040503050406030204" pitchFamily="18" charset="0"/>
                                      </a:rPr>
                                      <m:t>𝑙𝑡𝑝𝑎𝑟𝑠𝑒𝑙</m:t>
                                    </m:r>
                                    <m:r>
                                      <a:rPr lang="tr-TR" sz="2000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nary>
                              </m:e>
                              <m:sup>
                                <m:r>
                                  <a:rPr lang="tr-TR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𝐷𝐹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tr-TR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sz="2000" b="0" i="1" smtClean="0">
                                <a:latin typeface="Cambria Math" panose="02040503050406030204" pitchFamily="18" charset="0"/>
                              </a:rPr>
                              <m:t>269.9</m:t>
                            </m:r>
                          </m:e>
                          <m:sup>
                            <m:r>
                              <a:rPr lang="tr-TR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tr-TR" sz="2000" i="1" smtClean="0">
                            <a:latin typeface="Cambria Math" panose="02040503050406030204" pitchFamily="18" charset="0"/>
                          </a:rPr>
                          <m:t>…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tr-TR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sz="2000" b="0" i="1" smtClean="0">
                                <a:latin typeface="Cambria Math" panose="02040503050406030204" pitchFamily="18" charset="0"/>
                              </a:rPr>
                              <m:t>362.6</m:t>
                            </m:r>
                          </m:e>
                          <m:sup>
                            <m:r>
                              <a:rPr lang="tr-TR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−295402.9=9235.05</m:t>
                    </m:r>
                  </m:oMath>
                </a14:m>
                <a:endParaRPr lang="tr-TR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865" y="5413872"/>
                <a:ext cx="9655206" cy="600293"/>
              </a:xfrm>
              <a:prstGeom prst="rect">
                <a:avLst/>
              </a:prstGeom>
              <a:blipFill>
                <a:blip r:embed="rId2"/>
                <a:stretch>
                  <a:fillRect l="-695" b="-606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796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88467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BÖLÜNEN BÖLÜNMÜŞ PARSELLER DENEME DESENİ </a:t>
            </a:r>
            <a:br>
              <a:rPr lang="tr-T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Varyans</a:t>
            </a:r>
            <a:r>
              <a:rPr lang="tr-T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Analizi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84086" y="2610505"/>
                <a:ext cx="56994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2000" dirty="0" smtClean="0"/>
                  <a:t>3b. </a:t>
                </a:r>
                <a14:m>
                  <m:oMath xmlns:m="http://schemas.openxmlformats.org/officeDocument/2006/math"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Ç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ş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𝑖𝑡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𝐾𝑇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tr-TR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𝑑𝑒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h𝑒𝑠𝑎𝑝𝑙𝑎𝑛𝑚𝚤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ş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𝑡𝚤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=3148.8</m:t>
                    </m:r>
                  </m:oMath>
                </a14:m>
                <a:endParaRPr lang="tr-TR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086" y="2610505"/>
                <a:ext cx="5699464" cy="400110"/>
              </a:xfrm>
              <a:prstGeom prst="rect">
                <a:avLst/>
              </a:prstGeom>
              <a:blipFill>
                <a:blip r:embed="rId2"/>
                <a:stretch>
                  <a:fillRect l="-1176" t="-7576" b="-2575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84086" y="1907193"/>
                <a:ext cx="11684124" cy="549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dirty="0" smtClean="0"/>
                  <a:t>3a.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Ç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𝑒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ş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𝑖𝑡𝑥𝑌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ö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𝑛𝑡𝑒𝑚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𝐴𝑙𝑡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𝐺𝑟𝑢𝑝𝑙𝑎𝑟𝑎𝑠𝚤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𝐾𝑇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tr-TR" i="1" smtClean="0">
                                        <a:latin typeface="Cambria Math" panose="02040503050406030204" pitchFamily="18" charset="0"/>
                                      </a:rPr>
                                      <m:t>ç</m:t>
                                    </m:r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ş</m:t>
                                    </m:r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𝑖𝑡𝑥𝑌</m:t>
                                    </m:r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ö</m:t>
                                    </m:r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𝑛𝑡𝑒𝑚</m:t>
                                    </m:r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nary>
                              </m:e>
                              <m:sup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𝑠𝑥𝑟</m:t>
                        </m:r>
                      </m:den>
                    </m:f>
                    <m:r>
                      <a:rPr lang="tr-TR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𝐷𝐹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  =</m:t>
                    </m:r>
                    <m:f>
                      <m:f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985.7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1194.0</m:t>
                            </m:r>
                          </m:e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+1174.4</m:t>
                            </m:r>
                          </m:e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tr-TR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1507.1</m:t>
                            </m:r>
                          </m:e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tr-TR" b="0" i="1" smtClean="0">
                        <a:latin typeface="Cambria Math" panose="02040503050406030204" pitchFamily="18" charset="0"/>
                      </a:rPr>
                      <m:t>−295402.9=7002.4</m:t>
                    </m:r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086" y="1907193"/>
                <a:ext cx="11684124" cy="549766"/>
              </a:xfrm>
              <a:prstGeom prst="rect">
                <a:avLst/>
              </a:prstGeom>
              <a:blipFill>
                <a:blip r:embed="rId3"/>
                <a:stretch>
                  <a:fillRect l="-470" b="-6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84085" y="3164161"/>
                <a:ext cx="8842159" cy="637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2000" dirty="0" smtClean="0"/>
                  <a:t>3c.</a:t>
                </a:r>
                <a14:m>
                  <m:oMath xmlns:m="http://schemas.openxmlformats.org/officeDocument/2006/math">
                    <m:r>
                      <a:rPr lang="tr-TR" sz="2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000" i="1">
                        <a:latin typeface="Cambria Math" panose="02040503050406030204" pitchFamily="18" charset="0"/>
                      </a:rPr>
                      <m:t>𝑌</m:t>
                    </m:r>
                    <m:r>
                      <a:rPr lang="tr-TR" sz="2000" i="1">
                        <a:latin typeface="Cambria Math" panose="02040503050406030204" pitchFamily="18" charset="0"/>
                      </a:rPr>
                      <m:t>ö</m:t>
                    </m:r>
                    <m:r>
                      <a:rPr lang="tr-TR" sz="2000" i="1">
                        <a:latin typeface="Cambria Math" panose="02040503050406030204" pitchFamily="18" charset="0"/>
                      </a:rPr>
                      <m:t>𝑛𝑡𝑒𝑚</m:t>
                    </m:r>
                    <m:r>
                      <a:rPr lang="tr-TR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000" i="1">
                        <a:latin typeface="Cambria Math" panose="02040503050406030204" pitchFamily="18" charset="0"/>
                      </a:rPr>
                      <m:t>𝐾𝑇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tr-TR" sz="20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tr-TR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tr-TR" sz="20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tr-TR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tr-TR" sz="2000" b="0" i="1" smtClean="0">
                                        <a:latin typeface="Cambria Math" panose="02040503050406030204" pitchFamily="18" charset="0"/>
                                      </a:rPr>
                                      <m:t>𝑌</m:t>
                                    </m:r>
                                    <m:r>
                                      <a:rPr lang="tr-TR" sz="2000" b="0" i="1" smtClean="0">
                                        <a:latin typeface="Cambria Math" panose="02040503050406030204" pitchFamily="18" charset="0"/>
                                      </a:rPr>
                                      <m:t>ö</m:t>
                                    </m:r>
                                    <m:r>
                                      <a:rPr lang="tr-TR" sz="2000" b="0" i="1" smtClean="0">
                                        <a:latin typeface="Cambria Math" panose="02040503050406030204" pitchFamily="18" charset="0"/>
                                      </a:rPr>
                                      <m:t>𝑛𝑡𝑒𝑚</m:t>
                                    </m:r>
                                    <m:r>
                                      <a:rPr lang="tr-TR" sz="2000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nary>
                              </m:e>
                              <m:sup>
                                <m:r>
                                  <a:rPr lang="tr-TR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ç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𝑥𝑠𝑥𝑟</m:t>
                        </m:r>
                      </m:den>
                    </m:f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𝐷𝐹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  =</m:t>
                    </m:r>
                    <m:f>
                      <m:fPr>
                        <m:ctrlPr>
                          <a:rPr lang="tr-TR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tr-TR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sz="2000" b="0" i="1" smtClean="0">
                                <a:latin typeface="Cambria Math" panose="02040503050406030204" pitchFamily="18" charset="0"/>
                              </a:rPr>
                              <m:t>2160.1</m:t>
                            </m:r>
                          </m:e>
                          <m:sup>
                            <m:r>
                              <a:rPr lang="tr-TR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tr-TR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sz="2000" b="0" i="1" smtClean="0">
                                <a:latin typeface="Cambria Math" panose="02040503050406030204" pitchFamily="18" charset="0"/>
                              </a:rPr>
                              <m:t>2701.2</m:t>
                            </m:r>
                          </m:e>
                          <m:sup>
                            <m:r>
                              <a:rPr lang="tr-TR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−295402.9=193.71</m:t>
                    </m:r>
                  </m:oMath>
                </a14:m>
                <a:endParaRPr lang="tr-TR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085" y="3164161"/>
                <a:ext cx="8842159" cy="637995"/>
              </a:xfrm>
              <a:prstGeom prst="rect">
                <a:avLst/>
              </a:prstGeom>
              <a:blipFill>
                <a:blip r:embed="rId4"/>
                <a:stretch>
                  <a:fillRect l="-75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84086" y="4041290"/>
                <a:ext cx="901083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2000" dirty="0" smtClean="0"/>
                  <a:t>3d. </a:t>
                </a:r>
                <a14:m>
                  <m:oMath xmlns:m="http://schemas.openxmlformats.org/officeDocument/2006/math"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Ç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ş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𝑖𝑡𝑥𝑌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ö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𝑛𝑡𝑒𝑚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 İ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𝑛𝑡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𝐾𝑇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=193.71</m:t>
                    </m:r>
                  </m:oMath>
                </a14:m>
                <a:endParaRPr lang="tr-TR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086" y="4041290"/>
                <a:ext cx="9010835" cy="400110"/>
              </a:xfrm>
              <a:prstGeom prst="rect">
                <a:avLst/>
              </a:prstGeom>
              <a:blipFill>
                <a:blip r:embed="rId5"/>
                <a:stretch>
                  <a:fillRect l="-744" t="-9091" b="-2575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77554" y="4593800"/>
                <a:ext cx="119049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600" dirty="0" smtClean="0"/>
                  <a:t>3e. </a:t>
                </a:r>
                <a14:m>
                  <m:oMath xmlns:m="http://schemas.openxmlformats.org/officeDocument/2006/math"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𝐻𝑎𝑡𝑎</m:t>
                    </m:r>
                    <m:r>
                      <a:rPr lang="tr-TR" sz="1600" b="0" i="1" baseline="-2500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𝐾𝑇</m:t>
                    </m:r>
                    <m:d>
                      <m:dPr>
                        <m:ctrlPr>
                          <a:rPr lang="tr-TR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1600" b="0" i="1" smtClean="0">
                            <a:latin typeface="Cambria Math" panose="02040503050406030204" pitchFamily="18" charset="0"/>
                          </a:rPr>
                          <m:t>𝐵𝑙𝑜𝑘𝑥</m:t>
                        </m:r>
                        <m:r>
                          <a:rPr lang="tr-TR" sz="1600" b="0" i="1" smtClean="0">
                            <a:latin typeface="Cambria Math" panose="02040503050406030204" pitchFamily="18" charset="0"/>
                          </a:rPr>
                          <m:t>Ç</m:t>
                        </m:r>
                        <m:r>
                          <a:rPr lang="tr-TR" sz="16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tr-TR" sz="1600" b="0" i="1" smtClean="0">
                            <a:latin typeface="Cambria Math" panose="02040503050406030204" pitchFamily="18" charset="0"/>
                          </a:rPr>
                          <m:t>ş</m:t>
                        </m:r>
                        <m:r>
                          <a:rPr lang="tr-TR" sz="1600" b="0" i="1" smtClean="0">
                            <a:latin typeface="Cambria Math" panose="02040503050406030204" pitchFamily="18" charset="0"/>
                          </a:rPr>
                          <m:t>𝑖𝑡𝑥𝑌</m:t>
                        </m:r>
                        <m:r>
                          <a:rPr lang="tr-TR" sz="1600" b="0" i="1" smtClean="0">
                            <a:latin typeface="Cambria Math" panose="02040503050406030204" pitchFamily="18" charset="0"/>
                          </a:rPr>
                          <m:t>ö</m:t>
                        </m:r>
                        <m:r>
                          <a:rPr lang="tr-TR" sz="1600" b="0" i="1" smtClean="0">
                            <a:latin typeface="Cambria Math" panose="02040503050406030204" pitchFamily="18" charset="0"/>
                          </a:rPr>
                          <m:t>𝑛𝑡𝑒𝑚</m:t>
                        </m:r>
                        <m:r>
                          <a:rPr lang="tr-TR" sz="1600" b="0" i="1" smtClean="0">
                            <a:latin typeface="Cambria Math" panose="02040503050406030204" pitchFamily="18" charset="0"/>
                          </a:rPr>
                          <m:t> İ</m:t>
                        </m:r>
                        <m:r>
                          <a:rPr lang="tr-TR" sz="1600" b="0" i="1" smtClean="0">
                            <a:latin typeface="Cambria Math" panose="02040503050406030204" pitchFamily="18" charset="0"/>
                          </a:rPr>
                          <m:t>𝑛𝑡</m:t>
                        </m:r>
                        <m:r>
                          <a:rPr lang="tr-TR" sz="1600" b="0" i="1" smtClean="0">
                            <a:latin typeface="Cambria Math" panose="02040503050406030204" pitchFamily="18" charset="0"/>
                          </a:rPr>
                          <m:t>.</m:t>
                        </m:r>
                      </m:e>
                    </m:d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𝐴𝑙𝑡𝑃𝑎𝑟𝑠𝑒𝑙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𝐾𝑇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𝐵𝑙𝑜𝑘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𝐾𝑇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−Ç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ş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𝑖𝑡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𝐾𝑇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𝐻𝑎𝑡𝑎</m:t>
                    </m:r>
                    <m:r>
                      <a:rPr lang="tr-TR" sz="1600" b="0" i="1" baseline="-2500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𝐾𝑇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ö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𝑛𝑡𝑒𝑚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𝐾𝑇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−Ç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ş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𝑖𝑡𝑥𝑌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ö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𝑛𝑡𝑒𝑚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𝑖𝑛𝑡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𝐾𝑇</m:t>
                    </m:r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=19234.98−278.1−3148.79−214.73−3659.9−193.71=1739.74</m:t>
                    </m:r>
                  </m:oMath>
                </a14:m>
                <a:endParaRPr lang="tr-TR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554" y="4593800"/>
                <a:ext cx="11904956" cy="584775"/>
              </a:xfrm>
              <a:prstGeom prst="rect">
                <a:avLst/>
              </a:prstGeom>
              <a:blipFill>
                <a:blip r:embed="rId6"/>
                <a:stretch>
                  <a:fillRect l="-256" t="-312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68423" y="5407089"/>
                <a:ext cx="10524478" cy="6006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2000" dirty="0" smtClean="0"/>
                  <a:t>4.</a:t>
                </a:r>
                <a14:m>
                  <m:oMath xmlns:m="http://schemas.openxmlformats.org/officeDocument/2006/math">
                    <m:r>
                      <a:rPr lang="tr-TR" sz="2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𝐴𝑙𝑡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𝑎𝑙𝑡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𝑃𝑎𝑟𝑠𝑒𝑙</m:t>
                    </m:r>
                    <m:r>
                      <a:rPr lang="tr-TR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000" i="1">
                        <a:latin typeface="Cambria Math" panose="02040503050406030204" pitchFamily="18" charset="0"/>
                      </a:rPr>
                      <m:t>𝐾𝑇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tr-TR" sz="20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tr-TR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tr-TR" sz="20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tr-TR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tr-TR" sz="2000" b="0" i="1" smtClean="0">
                                        <a:latin typeface="Cambria Math" panose="02040503050406030204" pitchFamily="18" charset="0"/>
                                      </a:rPr>
                                      <m:t>𝑎𝑙𝑡</m:t>
                                    </m:r>
                                    <m:r>
                                      <a:rPr lang="tr-TR" sz="20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tr-TR" sz="2000" b="0" i="1" smtClean="0">
                                        <a:latin typeface="Cambria Math" panose="02040503050406030204" pitchFamily="18" charset="0"/>
                                      </a:rPr>
                                      <m:t>𝑎𝑙𝑡𝑝𝑎𝑟𝑠𝑒𝑙</m:t>
                                    </m:r>
                                    <m:r>
                                      <a:rPr lang="tr-TR" sz="2000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nary>
                              </m:e>
                              <m:sup>
                                <m:r>
                                  <a:rPr lang="tr-TR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𝐷𝐹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  =</m:t>
                    </m:r>
                    <m:f>
                      <m:fPr>
                        <m:ctrlPr>
                          <a:rPr lang="tr-TR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tr-TR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sz="2000" b="0" i="1" smtClean="0">
                                <a:latin typeface="Cambria Math" panose="02040503050406030204" pitchFamily="18" charset="0"/>
                              </a:rPr>
                              <m:t>195.1</m:t>
                            </m:r>
                          </m:e>
                          <m:sup>
                            <m:r>
                              <a:rPr lang="tr-TR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+…+</m:t>
                        </m:r>
                        <m:sSup>
                          <m:sSupPr>
                            <m:ctrlPr>
                              <a:rPr lang="tr-TR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sz="2000" b="0" i="1" smtClean="0">
                                <a:latin typeface="Cambria Math" panose="02040503050406030204" pitchFamily="18" charset="0"/>
                              </a:rPr>
                              <m:t>371.6</m:t>
                            </m:r>
                          </m:e>
                          <m:sup>
                            <m:r>
                              <a:rPr lang="tr-TR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−295402.9=15684.2</m:t>
                    </m:r>
                  </m:oMath>
                </a14:m>
                <a:endParaRPr lang="tr-TR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423" y="5407089"/>
                <a:ext cx="10524478" cy="600614"/>
              </a:xfrm>
              <a:prstGeom prst="rect">
                <a:avLst/>
              </a:prstGeom>
              <a:blipFill>
                <a:blip r:embed="rId7"/>
                <a:stretch>
                  <a:fillRect l="-579" b="-606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5602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7564"/>
          </a:xfrm>
        </p:spPr>
        <p:txBody>
          <a:bodyPr>
            <a:noAutofit/>
          </a:bodyPr>
          <a:lstStyle/>
          <a:p>
            <a:pPr algn="ctr"/>
            <a:r>
              <a:rPr lang="tr-T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BÖLÜNEN BÖLÜNMÜŞ PARSELLER DENEME DESENİ </a:t>
            </a:r>
            <a:br>
              <a:rPr lang="tr-T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Varyans</a:t>
            </a:r>
            <a:r>
              <a:rPr lang="tr-T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Analizi</a:t>
            </a:r>
            <a:endParaRPr lang="tr-TR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070" y="1332691"/>
            <a:ext cx="11079332" cy="17567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r-TR" sz="2400" dirty="0" smtClean="0"/>
              <a:t>Bu deneme deseninde en küçük parsel olan alt-alt parsel, sıklıkların yerleştirildiği ve denemenin tamamında 20 adet olan değerdir. Bunlara ilişkin kareler toplamını bulurken, ana veri çizelgesinden en sağdaki toplam rakamlar alınır. Daha sonra sıklık ve sıklığın diğer </a:t>
            </a:r>
            <a:r>
              <a:rPr lang="tr-TR" sz="2400" dirty="0" err="1" smtClean="0"/>
              <a:t>föktörlerle</a:t>
            </a:r>
            <a:r>
              <a:rPr lang="tr-TR" sz="2400" dirty="0" smtClean="0"/>
              <a:t> </a:t>
            </a:r>
            <a:r>
              <a:rPr lang="tr-TR" sz="2400" dirty="0" err="1" smtClean="0"/>
              <a:t>interaksiyonlarını</a:t>
            </a:r>
            <a:r>
              <a:rPr lang="tr-TR" sz="2400" dirty="0" smtClean="0"/>
              <a:t> belirlemek için ayrı ayrı </a:t>
            </a:r>
            <a:r>
              <a:rPr lang="tr-TR" sz="2400" dirty="0" err="1" smtClean="0"/>
              <a:t>interaksiyon</a:t>
            </a:r>
            <a:r>
              <a:rPr lang="tr-TR" sz="2400" dirty="0" smtClean="0"/>
              <a:t> çizelgeleri hazırlanır.</a:t>
            </a:r>
            <a:endParaRPr lang="tr-TR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780845"/>
              </p:ext>
            </p:extLst>
          </p:nvPr>
        </p:nvGraphicFramePr>
        <p:xfrm>
          <a:off x="1765670" y="3205413"/>
          <a:ext cx="8128002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75400735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248895129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371586034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26326729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389145470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61753566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Çeşitler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Sıklık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673336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s</a:t>
                      </a:r>
                      <a:r>
                        <a:rPr lang="tr-TR" baseline="-25000" dirty="0" smtClean="0"/>
                        <a:t>1</a:t>
                      </a:r>
                      <a:endParaRPr lang="tr-TR" baseline="-25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s</a:t>
                      </a:r>
                      <a:r>
                        <a:rPr lang="tr-TR" baseline="-25000" dirty="0" smtClean="0"/>
                        <a:t>2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s</a:t>
                      </a:r>
                      <a:r>
                        <a:rPr lang="tr-TR" baseline="-25000" dirty="0" smtClean="0"/>
                        <a:t>3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s</a:t>
                      </a:r>
                      <a:r>
                        <a:rPr lang="tr-TR" baseline="-25000" dirty="0" smtClean="0"/>
                        <a:t>4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s</a:t>
                      </a:r>
                      <a:r>
                        <a:rPr lang="tr-TR" baseline="-25000" dirty="0" smtClean="0"/>
                        <a:t>5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44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Ribe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392.0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423.0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452.6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460.7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451.4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885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K-424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446.1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522.5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575.4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587.4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550.2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018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Toplam </a:t>
                      </a:r>
                      <a:endParaRPr lang="tr-TR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838.1</a:t>
                      </a:r>
                      <a:endParaRPr lang="tr-TR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945.5</a:t>
                      </a:r>
                      <a:endParaRPr lang="tr-TR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1028.0</a:t>
                      </a:r>
                      <a:endParaRPr lang="tr-TR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1048.1</a:t>
                      </a:r>
                      <a:endParaRPr lang="tr-TR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1001.6</a:t>
                      </a:r>
                      <a:endParaRPr lang="tr-TR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45740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48070" y="5407089"/>
                <a:ext cx="11438878" cy="6346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2000" dirty="0" smtClean="0"/>
                  <a:t>4a.</a:t>
                </a:r>
                <a14:m>
                  <m:oMath xmlns:m="http://schemas.openxmlformats.org/officeDocument/2006/math">
                    <m:r>
                      <a:rPr lang="tr-TR" sz="2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 Ç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ş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𝑖𝑡𝑥𝑆𝚤𝑘𝑙𝚤𝑘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𝐴𝑙𝑡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𝐺𝑟𝑢𝑝𝑙𝑎𝑟</m:t>
                    </m:r>
                    <m:r>
                      <a:rPr lang="tr-TR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000" i="1">
                        <a:latin typeface="Cambria Math" panose="02040503050406030204" pitchFamily="18" charset="0"/>
                      </a:rPr>
                      <m:t>𝐾𝑇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tr-TR" sz="20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tr-TR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tr-TR" sz="20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tr-TR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tr-TR" sz="2000" b="0" i="1" smtClean="0">
                                        <a:latin typeface="Cambria Math" panose="02040503050406030204" pitchFamily="18" charset="0"/>
                                      </a:rPr>
                                      <m:t>ç</m:t>
                                    </m:r>
                                    <m:r>
                                      <a:rPr lang="tr-TR" sz="2000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  <m:r>
                                      <a:rPr lang="tr-TR" sz="2000" b="0" i="1" smtClean="0">
                                        <a:latin typeface="Cambria Math" panose="02040503050406030204" pitchFamily="18" charset="0"/>
                                      </a:rPr>
                                      <m:t>ş</m:t>
                                    </m:r>
                                    <m:r>
                                      <a:rPr lang="tr-TR" sz="2000" b="0" i="1" smtClean="0">
                                        <a:latin typeface="Cambria Math" panose="02040503050406030204" pitchFamily="18" charset="0"/>
                                      </a:rPr>
                                      <m:t>𝑖𝑡𝑥𝑠𝚤𝑘𝑙𝚤𝑘</m:t>
                                    </m:r>
                                    <m:r>
                                      <a:rPr lang="tr-TR" sz="2000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nary>
                              </m:e>
                              <m:sup>
                                <m:r>
                                  <a:rPr lang="tr-TR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𝑦𝑥𝑟</m:t>
                        </m:r>
                      </m:den>
                    </m:f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𝐷𝐹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  =</m:t>
                    </m:r>
                    <m:f>
                      <m:fPr>
                        <m:ctrlPr>
                          <a:rPr lang="tr-TR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tr-TR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sz="2000" b="0" i="1" smtClean="0">
                                <a:latin typeface="Cambria Math" panose="02040503050406030204" pitchFamily="18" charset="0"/>
                              </a:rPr>
                              <m:t>392.0</m:t>
                            </m:r>
                          </m:e>
                          <m:sup>
                            <m:r>
                              <a:rPr lang="tr-TR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+…+</m:t>
                        </m:r>
                        <m:sSup>
                          <m:sSupPr>
                            <m:ctrlPr>
                              <a:rPr lang="tr-TR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sz="2000" b="0" i="1" smtClean="0">
                                <a:latin typeface="Cambria Math" panose="02040503050406030204" pitchFamily="18" charset="0"/>
                              </a:rPr>
                              <m:t>550.2</m:t>
                            </m:r>
                          </m:e>
                          <m:sup>
                            <m:r>
                              <a:rPr lang="tr-TR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−295402.9=5134.8</m:t>
                    </m:r>
                  </m:oMath>
                </a14:m>
                <a:endParaRPr lang="tr-TR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070" y="5407089"/>
                <a:ext cx="11438878" cy="634661"/>
              </a:xfrm>
              <a:prstGeom prst="rect">
                <a:avLst/>
              </a:prstGeom>
              <a:blipFill>
                <a:blip r:embed="rId2"/>
                <a:stretch>
                  <a:fillRect l="-533" b="-96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846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7564"/>
          </a:xfrm>
        </p:spPr>
        <p:txBody>
          <a:bodyPr>
            <a:noAutofit/>
          </a:bodyPr>
          <a:lstStyle/>
          <a:p>
            <a:pPr algn="ctr"/>
            <a:r>
              <a:rPr lang="tr-T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BÖLÜNEN BÖLÜNMÜŞ PARSELLER DENEME DESENİ </a:t>
            </a:r>
            <a:br>
              <a:rPr lang="tr-T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Varyans</a:t>
            </a:r>
            <a:r>
              <a:rPr lang="tr-T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Analizi</a:t>
            </a:r>
            <a:endParaRPr lang="tr-TR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53122" y="1713979"/>
                <a:ext cx="8923538" cy="6346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2000" dirty="0" smtClean="0"/>
                  <a:t>4b.</a:t>
                </a:r>
                <a14:m>
                  <m:oMath xmlns:m="http://schemas.openxmlformats.org/officeDocument/2006/math">
                    <m:r>
                      <a:rPr lang="tr-TR" sz="2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𝑆𝚤𝑘𝑙𝚤𝑘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000" i="1">
                        <a:latin typeface="Cambria Math" panose="02040503050406030204" pitchFamily="18" charset="0"/>
                      </a:rPr>
                      <m:t>𝐾𝑇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tr-TR" sz="20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tr-TR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tr-TR" sz="20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tr-TR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tr-TR" sz="2000" b="0" i="1" smtClean="0">
                                        <a:latin typeface="Cambria Math" panose="02040503050406030204" pitchFamily="18" charset="0"/>
                                      </a:rPr>
                                      <m:t>𝑠𝚤𝑘𝑙𝚤𝑘</m:t>
                                    </m:r>
                                    <m:r>
                                      <a:rPr lang="tr-TR" sz="2000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nary>
                              </m:e>
                              <m:sup>
                                <m:r>
                                  <a:rPr lang="tr-TR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ç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𝑥𝑦𝑥𝑟</m:t>
                        </m:r>
                      </m:den>
                    </m:f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𝐷𝐹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  =</m:t>
                    </m:r>
                    <m:f>
                      <m:fPr>
                        <m:ctrlPr>
                          <a:rPr lang="tr-TR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tr-TR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sz="2000" b="0" i="1" smtClean="0">
                                <a:latin typeface="Cambria Math" panose="02040503050406030204" pitchFamily="18" charset="0"/>
                              </a:rPr>
                              <m:t>838.1</m:t>
                            </m:r>
                          </m:e>
                          <m:sup>
                            <m:r>
                              <a:rPr lang="tr-TR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+…+</m:t>
                        </m:r>
                        <m:sSup>
                          <m:sSupPr>
                            <m:ctrlPr>
                              <a:rPr lang="tr-TR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sz="2000" b="0" i="1" smtClean="0">
                                <a:latin typeface="Cambria Math" panose="02040503050406030204" pitchFamily="18" charset="0"/>
                              </a:rPr>
                              <m:t>1001.6</m:t>
                            </m:r>
                          </m:e>
                          <m:sup>
                            <m:r>
                              <a:rPr lang="tr-TR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−295402.9=17777.2</m:t>
                    </m:r>
                  </m:oMath>
                </a14:m>
                <a:endParaRPr lang="tr-TR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122" y="1713979"/>
                <a:ext cx="8923538" cy="634661"/>
              </a:xfrm>
              <a:prstGeom prst="rect">
                <a:avLst/>
              </a:prstGeom>
              <a:blipFill>
                <a:blip r:embed="rId2"/>
                <a:stretch>
                  <a:fillRect l="-752" b="-96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53122" y="2426077"/>
                <a:ext cx="892353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2000" dirty="0" smtClean="0"/>
                  <a:t>4c.</a:t>
                </a:r>
                <a14:m>
                  <m:oMath xmlns:m="http://schemas.openxmlformats.org/officeDocument/2006/math">
                    <m:r>
                      <a:rPr lang="tr-TR" sz="2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 Ç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ş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𝑖𝑡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000" i="1">
                        <a:latin typeface="Cambria Math" panose="02040503050406030204" pitchFamily="18" charset="0"/>
                      </a:rPr>
                      <m:t>𝐾𝑇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tr-TR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tr-TR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𝑑𝑒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h𝑒𝑠𝑎𝑝𝑙𝑎𝑛𝑚𝚤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ş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𝑡𝚤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=3148.8</m:t>
                    </m:r>
                  </m:oMath>
                </a14:m>
                <a:endParaRPr lang="tr-TR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122" y="2426077"/>
                <a:ext cx="8923538" cy="400110"/>
              </a:xfrm>
              <a:prstGeom prst="rect">
                <a:avLst/>
              </a:prstGeom>
              <a:blipFill>
                <a:blip r:embed="rId3"/>
                <a:stretch>
                  <a:fillRect l="-752" t="-9091" b="-2575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53122" y="2978587"/>
                <a:ext cx="892353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2000" dirty="0" smtClean="0"/>
                  <a:t>4d.</a:t>
                </a:r>
                <a14:m>
                  <m:oMath xmlns:m="http://schemas.openxmlformats.org/officeDocument/2006/math">
                    <m:r>
                      <a:rPr lang="tr-TR" sz="2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 Ç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ş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𝑖𝑡𝑥𝑆𝚤𝑘𝑙𝚤𝑘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 İ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𝑛𝑡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tr-TR" sz="2000" i="1">
                        <a:latin typeface="Cambria Math" panose="02040503050406030204" pitchFamily="18" charset="0"/>
                      </a:rPr>
                      <m:t>𝐾𝑇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=208.8</m:t>
                    </m:r>
                  </m:oMath>
                </a14:m>
                <a:endParaRPr lang="tr-TR" sz="2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122" y="2978587"/>
                <a:ext cx="8923538" cy="400110"/>
              </a:xfrm>
              <a:prstGeom prst="rect">
                <a:avLst/>
              </a:prstGeom>
              <a:blipFill>
                <a:blip r:embed="rId4"/>
                <a:stretch>
                  <a:fillRect l="-752" t="-9231" b="-2769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753122" y="3531097"/>
            <a:ext cx="3512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SıklıkxYöntem</a:t>
            </a:r>
            <a:r>
              <a:rPr lang="tr-TR" dirty="0" smtClean="0"/>
              <a:t> </a:t>
            </a:r>
            <a:r>
              <a:rPr lang="tr-TR" dirty="0" err="1" smtClean="0"/>
              <a:t>İnteraksiyon</a:t>
            </a:r>
            <a:r>
              <a:rPr lang="tr-TR" dirty="0" smtClean="0"/>
              <a:t> Çizelgesi</a:t>
            </a:r>
            <a:endParaRPr lang="tr-T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40416"/>
              </p:ext>
            </p:extLst>
          </p:nvPr>
        </p:nvGraphicFramePr>
        <p:xfrm>
          <a:off x="1548658" y="4199712"/>
          <a:ext cx="8128002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754007355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248895129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371586034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26326729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389145470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61753566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Yöntem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Sıklık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673336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s</a:t>
                      </a:r>
                      <a:r>
                        <a:rPr lang="tr-TR" baseline="-25000" dirty="0" smtClean="0"/>
                        <a:t>1</a:t>
                      </a:r>
                      <a:endParaRPr lang="tr-TR" baseline="-25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s</a:t>
                      </a:r>
                      <a:r>
                        <a:rPr lang="tr-TR" baseline="-25000" dirty="0" smtClean="0"/>
                        <a:t>2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s</a:t>
                      </a:r>
                      <a:r>
                        <a:rPr lang="tr-TR" baseline="-25000" dirty="0" smtClean="0"/>
                        <a:t>3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s</a:t>
                      </a:r>
                      <a:r>
                        <a:rPr lang="tr-TR" baseline="-25000" dirty="0" smtClean="0"/>
                        <a:t>4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s</a:t>
                      </a:r>
                      <a:r>
                        <a:rPr lang="tr-TR" baseline="-25000" dirty="0" smtClean="0"/>
                        <a:t>5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144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Serpme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417.0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469.9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496.5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406.4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343.3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885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Fideleme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421.1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448.6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531.5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641.7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658.3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901803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38199" y="5781431"/>
                <a:ext cx="11244309" cy="5833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dirty="0" smtClean="0"/>
                  <a:t>4e.</a:t>
                </a:r>
                <a14:m>
                  <m:oMath xmlns:m="http://schemas.openxmlformats.org/officeDocument/2006/math">
                    <m:r>
                      <a:rPr lang="tr-TR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ö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𝑛𝑡𝑒𝑚𝑥𝑆𝚤𝑘𝑙𝚤𝑘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𝐴𝑙𝑡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𝐺𝑟𝑢𝑝𝑙𝑎𝑟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𝐴𝑟𝑎𝑠𝚤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𝐾𝑇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p>
                              <m:sSupPr>
                                <m:ctrlP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ö</m:t>
                                    </m:r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𝑛𝑡𝑒𝑚𝑥𝑠𝚤𝑘𝑙𝚤𝑘</m:t>
                                    </m:r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nary>
                              </m:e>
                              <m:sup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ç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𝑥𝑟</m:t>
                        </m:r>
                      </m:den>
                    </m:f>
                    <m:r>
                      <a:rPr lang="tr-TR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𝐷𝐹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  =</m:t>
                    </m:r>
                    <m:f>
                      <m:f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tr-T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417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+…+</m:t>
                        </m:r>
                        <m:sSup>
                          <m:sSup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658.3</m:t>
                            </m:r>
                          </m:e>
                          <m:sup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tr-TR" b="0" i="1" smtClean="0">
                        <a:latin typeface="Cambria Math" panose="02040503050406030204" pitchFamily="18" charset="0"/>
                      </a:rPr>
                      <m:t>−295402.9=11662.5</m:t>
                    </m:r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5781431"/>
                <a:ext cx="11244309" cy="583365"/>
              </a:xfrm>
              <a:prstGeom prst="rect">
                <a:avLst/>
              </a:prstGeom>
              <a:blipFill>
                <a:blip r:embed="rId5"/>
                <a:stretch>
                  <a:fillRect l="-43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344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7564"/>
          </a:xfrm>
        </p:spPr>
        <p:txBody>
          <a:bodyPr>
            <a:noAutofit/>
          </a:bodyPr>
          <a:lstStyle/>
          <a:p>
            <a:pPr algn="ctr"/>
            <a:r>
              <a:rPr lang="tr-T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BÖLÜNEN BÖLÜNMÜŞ PARSELLER DENEME DESENİ </a:t>
            </a:r>
            <a:br>
              <a:rPr lang="tr-T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Varyans</a:t>
            </a:r>
            <a:r>
              <a:rPr lang="tr-T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Analizi</a:t>
            </a:r>
            <a:endParaRPr lang="tr-TR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38199" y="1729565"/>
                <a:ext cx="892353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2000" dirty="0" smtClean="0"/>
                  <a:t>4f.</a:t>
                </a:r>
                <a14:m>
                  <m:oMath xmlns:m="http://schemas.openxmlformats.org/officeDocument/2006/math">
                    <m:r>
                      <a:rPr lang="tr-TR" sz="2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ö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𝑛𝑡𝑒𝑚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000" i="1">
                        <a:latin typeface="Cambria Math" panose="02040503050406030204" pitchFamily="18" charset="0"/>
                      </a:rPr>
                      <m:t>𝐾𝑇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𝑑𝑒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h𝑒𝑠𝑎𝑝𝑙𝑎𝑛𝑚𝚤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ş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𝑡𝚤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=3659.9</m:t>
                    </m:r>
                  </m:oMath>
                </a14:m>
                <a:endParaRPr lang="tr-TR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1729565"/>
                <a:ext cx="8923538" cy="400110"/>
              </a:xfrm>
              <a:prstGeom prst="rect">
                <a:avLst/>
              </a:prstGeom>
              <a:blipFill>
                <a:blip r:embed="rId2"/>
                <a:stretch>
                  <a:fillRect l="-683" t="-9231" b="-2769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26377" y="2231839"/>
                <a:ext cx="892353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2000" dirty="0" smtClean="0"/>
                  <a:t>4g.</a:t>
                </a:r>
                <a14:m>
                  <m:oMath xmlns:m="http://schemas.openxmlformats.org/officeDocument/2006/math">
                    <m:r>
                      <a:rPr lang="tr-TR" sz="2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ö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𝑛𝑡𝑒𝑚𝑥𝑆𝚤𝑘𝑙𝚤𝑘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 İ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𝑛𝑡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tr-TR" sz="2000" i="1">
                        <a:latin typeface="Cambria Math" panose="02040503050406030204" pitchFamily="18" charset="0"/>
                      </a:rPr>
                      <m:t>𝐾𝑇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=6225.5</m:t>
                    </m:r>
                  </m:oMath>
                </a14:m>
                <a:endParaRPr lang="tr-TR" sz="2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377" y="2231839"/>
                <a:ext cx="8923538" cy="400110"/>
              </a:xfrm>
              <a:prstGeom prst="rect">
                <a:avLst/>
              </a:prstGeom>
              <a:blipFill>
                <a:blip r:embed="rId3"/>
                <a:stretch>
                  <a:fillRect l="-752" t="-7576" b="-2575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26377" y="3515411"/>
                <a:ext cx="11244309" cy="916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dirty="0" smtClean="0"/>
                  <a:t>4i.</a:t>
                </a:r>
                <a14:m>
                  <m:oMath xmlns:m="http://schemas.openxmlformats.org/officeDocument/2006/math">
                    <m:r>
                      <a:rPr lang="tr-TR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𝐻𝑎𝑡𝑎</m:t>
                    </m:r>
                    <m:r>
                      <a:rPr lang="tr-TR" b="0" i="1" baseline="-2500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𝐾𝑇</m:t>
                    </m:r>
                    <m:d>
                      <m:d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𝐵𝑙𝑜𝑘𝑥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Ç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ş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𝑖𝑡𝑥𝑌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ö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𝑛𝑡𝑒𝑚𝑥𝑆𝚤𝑘𝑙𝚤𝑘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 İ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𝑛𝑡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.</m:t>
                        </m:r>
                      </m:e>
                    </m:d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𝐺𝐾𝑇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𝐵𝑙𝑜𝑘𝐾𝑇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−Ç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ş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𝑖𝑡𝐾𝑇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ö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𝑛𝑡𝑒𝑚𝐾𝑇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𝑆𝚤𝑘𝑙𝚤𝑘𝐾𝑇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−Ç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ş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𝑖𝑡𝑥𝑌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ö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𝑛𝑡𝑒𝑚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𝑖𝑛𝑡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𝐾𝑇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−Ç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ş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𝑖𝑡𝑥𝑆𝚤𝑘𝑙𝚤𝑘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𝑖𝑛𝑡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𝐾𝑇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ö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𝑛𝑡𝑒𝑚𝑥𝑆𝚤𝑘𝑙𝚤𝑘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𝑖𝑛𝑡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𝐾𝑇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−Ç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ş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𝑖𝑡𝑥𝑌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ö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𝑛𝑡𝑒𝑚𝑥𝑆𝚤𝑘𝑙𝚤𝑘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𝑖𝑛𝑡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𝐾𝑇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𝐻𝑎𝑡𝑎</m:t>
                    </m:r>
                    <m:r>
                      <a:rPr lang="tr-TR" b="0" i="1" baseline="-2500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𝐾𝑇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𝐻𝑎𝑡𝑎</m:t>
                    </m:r>
                    <m:r>
                      <a:rPr lang="tr-TR" b="0" i="1" baseline="-2500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𝐾𝑇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=1037.35</m:t>
                    </m:r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377" y="3515411"/>
                <a:ext cx="11244309" cy="916982"/>
              </a:xfrm>
              <a:prstGeom prst="rect">
                <a:avLst/>
              </a:prstGeom>
              <a:blipFill>
                <a:blip r:embed="rId4"/>
                <a:stretch>
                  <a:fillRect l="-488" t="-400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38200" y="2713118"/>
                <a:ext cx="1098685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2000" dirty="0" smtClean="0"/>
                  <a:t>4h.</a:t>
                </a:r>
                <a14:m>
                  <m:oMath xmlns:m="http://schemas.openxmlformats.org/officeDocument/2006/math">
                    <m:r>
                      <a:rPr lang="tr-TR" sz="2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 Ç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ş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𝑖𝑡𝑥𝑌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ö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𝑛𝑡𝑒𝑚𝑥𝑆𝚤𝑘𝑙𝚤𝑘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 İ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𝑛𝑡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tr-TR" sz="2000" i="1">
                        <a:latin typeface="Cambria Math" panose="02040503050406030204" pitchFamily="18" charset="0"/>
                      </a:rPr>
                      <m:t>𝐾𝑇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𝐴𝑙𝑡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𝑎𝑙𝑡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𝑃𝑎𝑟𝑠𝑒𝑙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𝐾𝑇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−Ç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ş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𝑖𝑡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𝐾𝑇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ö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𝑛𝑡𝑒𝑚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𝐾𝑇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𝑆𝚤𝑘𝑙𝚤𝑘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𝐾𝑇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−Ç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ş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𝑖𝑡𝑥𝑆𝚤𝑘𝑙𝚤𝑘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𝐾𝑇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−Ç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ş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𝑖𝑡𝑥𝑌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ö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𝑛𝑡𝑒𝑚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𝐾𝑇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𝑆𝚤𝑘𝑙𝚤𝑘𝑥𝑌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ö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𝑛𝑡𝑒𝑚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𝐾𝑇</m:t>
                    </m:r>
                    <m:r>
                      <a:rPr lang="tr-TR" sz="2000" b="0" i="1" smtClean="0">
                        <a:latin typeface="Cambria Math" panose="02040503050406030204" pitchFamily="18" charset="0"/>
                      </a:rPr>
                      <m:t>=470.3</m:t>
                    </m:r>
                  </m:oMath>
                </a14:m>
                <a:endParaRPr lang="tr-TR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713118"/>
                <a:ext cx="10986856" cy="707886"/>
              </a:xfrm>
              <a:prstGeom prst="rect">
                <a:avLst/>
              </a:prstGeom>
              <a:blipFill>
                <a:blip r:embed="rId5"/>
                <a:stretch>
                  <a:fillRect l="-610" t="-4310" b="-775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838200" y="4618153"/>
            <a:ext cx="8537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Hesaplanan bu analiz değerleri </a:t>
            </a:r>
            <a:r>
              <a:rPr lang="tr-TR" dirty="0" err="1" smtClean="0"/>
              <a:t>varyans</a:t>
            </a:r>
            <a:r>
              <a:rPr lang="tr-TR" dirty="0" smtClean="0"/>
              <a:t> analiz çizelgesinde toplu halde gösterilecek olursa;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309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8796"/>
            <a:ext cx="10515600" cy="673561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BÖLÜNEN BÖLÜNMÜŞ PARSELLER DENEME DESENİ </a:t>
            </a:r>
            <a:br>
              <a:rPr lang="tr-T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Varyans</a:t>
            </a:r>
            <a:r>
              <a:rPr lang="tr-T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Analiz Çizelgesi</a:t>
            </a:r>
            <a:endParaRPr lang="tr-TR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7154084"/>
              </p:ext>
            </p:extLst>
          </p:nvPr>
        </p:nvGraphicFramePr>
        <p:xfrm>
          <a:off x="278906" y="910848"/>
          <a:ext cx="8014971" cy="5852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577095726"/>
                    </a:ext>
                  </a:extLst>
                </a:gridCol>
                <a:gridCol w="1951355">
                  <a:extLst>
                    <a:ext uri="{9D8B030D-6E8A-4147-A177-3AD203B41FA5}">
                      <a16:colId xmlns:a16="http://schemas.microsoft.com/office/drawing/2014/main" val="1718967065"/>
                    </a:ext>
                  </a:extLst>
                </a:gridCol>
                <a:gridCol w="467043">
                  <a:extLst>
                    <a:ext uri="{9D8B030D-6E8A-4147-A177-3AD203B41FA5}">
                      <a16:colId xmlns:a16="http://schemas.microsoft.com/office/drawing/2014/main" val="530612778"/>
                    </a:ext>
                  </a:extLst>
                </a:gridCol>
                <a:gridCol w="1103630">
                  <a:extLst>
                    <a:ext uri="{9D8B030D-6E8A-4147-A177-3AD203B41FA5}">
                      <a16:colId xmlns:a16="http://schemas.microsoft.com/office/drawing/2014/main" val="2903076250"/>
                    </a:ext>
                  </a:extLst>
                </a:gridCol>
                <a:gridCol w="987743">
                  <a:extLst>
                    <a:ext uri="{9D8B030D-6E8A-4147-A177-3AD203B41FA5}">
                      <a16:colId xmlns:a16="http://schemas.microsoft.com/office/drawing/2014/main" val="371121371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807224809"/>
                    </a:ext>
                  </a:extLst>
                </a:gridCol>
              </a:tblGrid>
              <a:tr h="320064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Varyasyon</a:t>
                      </a:r>
                      <a:r>
                        <a:rPr lang="tr-TR" baseline="0" dirty="0" smtClean="0"/>
                        <a:t> K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SD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KT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KO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F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319838"/>
                  </a:ext>
                </a:extLst>
              </a:tr>
              <a:tr h="320064"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Genel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(rxyxsxç-1)</a:t>
                      </a:r>
                      <a:endParaRPr lang="tr-TR" i="1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79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285190"/>
                  </a:ext>
                </a:extLst>
              </a:tr>
              <a:tr h="320064">
                <a:tc>
                  <a:txBody>
                    <a:bodyPr/>
                    <a:lstStyle/>
                    <a:p>
                      <a:pPr algn="l"/>
                      <a:r>
                        <a:rPr lang="tr-TR" b="1" dirty="0" smtClean="0"/>
                        <a:t>Ana Parsel</a:t>
                      </a:r>
                      <a:endParaRPr lang="tr-TR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i="1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tr-TR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034369"/>
                  </a:ext>
                </a:extLst>
              </a:tr>
              <a:tr h="320064">
                <a:tc>
                  <a:txBody>
                    <a:bodyPr/>
                    <a:lstStyle/>
                    <a:p>
                      <a:pPr marL="355600" indent="0" algn="l">
                        <a:tabLst>
                          <a:tab pos="355600" algn="l"/>
                        </a:tabLst>
                      </a:pPr>
                      <a:r>
                        <a:rPr lang="tr-TR" dirty="0" smtClean="0"/>
                        <a:t>Blok (R)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(r-1)</a:t>
                      </a:r>
                      <a:endParaRPr lang="tr-TR" i="1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278.10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92.70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1.90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356610"/>
                  </a:ext>
                </a:extLst>
              </a:tr>
              <a:tr h="320064">
                <a:tc>
                  <a:txBody>
                    <a:bodyPr/>
                    <a:lstStyle/>
                    <a:p>
                      <a:pPr marL="355600" indent="0" algn="l"/>
                      <a:r>
                        <a:rPr lang="tr-TR" dirty="0" smtClean="0"/>
                        <a:t>Çeşit (Ç)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(ç-1)</a:t>
                      </a:r>
                      <a:endParaRPr lang="tr-TR" i="1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3148.80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3148.80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43.97**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766260"/>
                  </a:ext>
                </a:extLst>
              </a:tr>
              <a:tr h="320064">
                <a:tc>
                  <a:txBody>
                    <a:bodyPr/>
                    <a:lstStyle/>
                    <a:p>
                      <a:pPr marL="355600" indent="0" algn="l"/>
                      <a:r>
                        <a:rPr lang="tr-TR" dirty="0" smtClean="0"/>
                        <a:t>Hata</a:t>
                      </a:r>
                      <a:r>
                        <a:rPr lang="tr-TR" baseline="-25000" dirty="0" smtClean="0"/>
                        <a:t>1</a:t>
                      </a:r>
                      <a:r>
                        <a:rPr lang="tr-TR" dirty="0" smtClean="0"/>
                        <a:t> (H</a:t>
                      </a:r>
                      <a:r>
                        <a:rPr lang="tr-TR" baseline="-25000" dirty="0" smtClean="0"/>
                        <a:t>1</a:t>
                      </a:r>
                      <a:r>
                        <a:rPr lang="tr-TR" dirty="0" smtClean="0"/>
                        <a:t>)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(r-1)x(ç-1)</a:t>
                      </a:r>
                      <a:endParaRPr lang="tr-TR" i="1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214.80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71.60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770786"/>
                  </a:ext>
                </a:extLst>
              </a:tr>
              <a:tr h="320064">
                <a:tc>
                  <a:txBody>
                    <a:bodyPr/>
                    <a:lstStyle/>
                    <a:p>
                      <a:pPr algn="l"/>
                      <a:r>
                        <a:rPr lang="tr-TR" b="1" dirty="0" smtClean="0"/>
                        <a:t>Alt Parsel</a:t>
                      </a:r>
                      <a:endParaRPr lang="tr-TR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i="1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243241"/>
                  </a:ext>
                </a:extLst>
              </a:tr>
              <a:tr h="320064">
                <a:tc>
                  <a:txBody>
                    <a:bodyPr/>
                    <a:lstStyle/>
                    <a:p>
                      <a:pPr marL="355600" indent="0" algn="l"/>
                      <a:r>
                        <a:rPr lang="tr-TR" dirty="0" smtClean="0"/>
                        <a:t>Yöntem (Y)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(y-1)</a:t>
                      </a:r>
                      <a:endParaRPr lang="tr-TR" i="1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3659.90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3659.90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12.62*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150018"/>
                  </a:ext>
                </a:extLst>
              </a:tr>
              <a:tr h="320064">
                <a:tc>
                  <a:txBody>
                    <a:bodyPr/>
                    <a:lstStyle/>
                    <a:p>
                      <a:pPr marL="355600" indent="0" algn="l"/>
                      <a:r>
                        <a:rPr lang="tr-TR" dirty="0" err="1" smtClean="0"/>
                        <a:t>ÇxY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İnt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(ç-1)x(y-1)</a:t>
                      </a:r>
                      <a:endParaRPr lang="tr-TR" i="1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193.71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193.71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0.66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071052"/>
                  </a:ext>
                </a:extLst>
              </a:tr>
              <a:tr h="320064">
                <a:tc>
                  <a:txBody>
                    <a:bodyPr/>
                    <a:lstStyle/>
                    <a:p>
                      <a:pPr marL="355600" indent="0" algn="l"/>
                      <a:r>
                        <a:rPr lang="tr-TR" dirty="0" smtClean="0"/>
                        <a:t>Hata</a:t>
                      </a:r>
                      <a:r>
                        <a:rPr lang="tr-TR" baseline="-25000" dirty="0" smtClean="0"/>
                        <a:t>2</a:t>
                      </a:r>
                      <a:r>
                        <a:rPr lang="tr-TR" dirty="0" smtClean="0"/>
                        <a:t> (H</a:t>
                      </a:r>
                      <a:r>
                        <a:rPr lang="tr-TR" baseline="-25000" dirty="0" smtClean="0"/>
                        <a:t>2</a:t>
                      </a:r>
                      <a:r>
                        <a:rPr lang="tr-TR" dirty="0" smtClean="0"/>
                        <a:t>)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(r-1)x(y-1)</a:t>
                      </a:r>
                      <a:r>
                        <a:rPr lang="tr-TR" i="1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xç</a:t>
                      </a:r>
                      <a:endParaRPr lang="tr-TR" i="1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6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1739.74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289.95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030490"/>
                  </a:ext>
                </a:extLst>
              </a:tr>
              <a:tr h="320064">
                <a:tc>
                  <a:txBody>
                    <a:bodyPr/>
                    <a:lstStyle/>
                    <a:p>
                      <a:pPr algn="l"/>
                      <a:r>
                        <a:rPr lang="tr-TR" b="1" dirty="0" smtClean="0"/>
                        <a:t>Alt-alt Parsel</a:t>
                      </a:r>
                      <a:endParaRPr lang="tr-TR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i="1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972505"/>
                  </a:ext>
                </a:extLst>
              </a:tr>
              <a:tr h="320064">
                <a:tc>
                  <a:txBody>
                    <a:bodyPr/>
                    <a:lstStyle/>
                    <a:p>
                      <a:pPr marL="355600" indent="0" algn="l"/>
                      <a:r>
                        <a:rPr lang="tr-TR" dirty="0" smtClean="0"/>
                        <a:t>Sıklık (S)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(s-1)</a:t>
                      </a:r>
                      <a:endParaRPr lang="tr-TR" i="1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17777.20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444.30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20.56**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477267"/>
                  </a:ext>
                </a:extLst>
              </a:tr>
              <a:tr h="320064">
                <a:tc>
                  <a:txBody>
                    <a:bodyPr/>
                    <a:lstStyle/>
                    <a:p>
                      <a:pPr marL="355600" indent="0" algn="l"/>
                      <a:r>
                        <a:rPr lang="tr-TR" dirty="0" err="1" smtClean="0"/>
                        <a:t>SxY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İnt</a:t>
                      </a:r>
                      <a:r>
                        <a:rPr lang="tr-TR" dirty="0" smtClean="0"/>
                        <a:t>.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(s-1)x(y-1)</a:t>
                      </a:r>
                      <a:endParaRPr lang="tr-TR" i="1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6225.50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1556.37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72.02**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434406"/>
                  </a:ext>
                </a:extLst>
              </a:tr>
              <a:tr h="320064">
                <a:tc>
                  <a:txBody>
                    <a:bodyPr/>
                    <a:lstStyle/>
                    <a:p>
                      <a:pPr marL="355600" indent="0" algn="l"/>
                      <a:r>
                        <a:rPr lang="tr-TR" dirty="0" err="1" smtClean="0"/>
                        <a:t>SxÇ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İnt</a:t>
                      </a:r>
                      <a:r>
                        <a:rPr lang="tr-TR" dirty="0" smtClean="0"/>
                        <a:t>.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(s-1)x(ç-1)</a:t>
                      </a:r>
                      <a:endParaRPr lang="tr-TR" i="1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208.80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52.20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2.41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258817"/>
                  </a:ext>
                </a:extLst>
              </a:tr>
              <a:tr h="320064">
                <a:tc>
                  <a:txBody>
                    <a:bodyPr/>
                    <a:lstStyle/>
                    <a:p>
                      <a:pPr marL="355600" indent="0" algn="l"/>
                      <a:r>
                        <a:rPr lang="tr-TR" dirty="0" err="1" smtClean="0"/>
                        <a:t>SxÇxY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İnt</a:t>
                      </a:r>
                      <a:r>
                        <a:rPr lang="tr-TR" dirty="0" smtClean="0"/>
                        <a:t>.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(s-1)x(ç-1)x(y-1)</a:t>
                      </a:r>
                      <a:endParaRPr lang="tr-TR" i="1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470.30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117.70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5.44**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111074"/>
                  </a:ext>
                </a:extLst>
              </a:tr>
              <a:tr h="320064">
                <a:tc>
                  <a:txBody>
                    <a:bodyPr/>
                    <a:lstStyle/>
                    <a:p>
                      <a:pPr marL="355600" indent="0" algn="l"/>
                      <a:r>
                        <a:rPr lang="tr-TR" dirty="0" smtClean="0"/>
                        <a:t>Hata</a:t>
                      </a:r>
                      <a:r>
                        <a:rPr lang="tr-TR" baseline="-25000" dirty="0" smtClean="0"/>
                        <a:t>3</a:t>
                      </a:r>
                      <a:r>
                        <a:rPr lang="tr-TR" dirty="0" smtClean="0"/>
                        <a:t> (H</a:t>
                      </a:r>
                      <a:r>
                        <a:rPr lang="tr-TR" baseline="-25000" dirty="0" smtClean="0"/>
                        <a:t>3</a:t>
                      </a:r>
                      <a:r>
                        <a:rPr lang="tr-TR" dirty="0" smtClean="0"/>
                        <a:t>)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(r-1)x(s-1)</a:t>
                      </a:r>
                      <a:r>
                        <a:rPr lang="tr-TR" i="1" dirty="0" err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xçxy</a:t>
                      </a:r>
                      <a:endParaRPr lang="tr-TR" i="1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48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1037.35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dirty="0" smtClean="0"/>
                        <a:t>21.61</a:t>
                      </a:r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tr-TR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998929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8442664" y="910847"/>
            <a:ext cx="3551068" cy="335931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r-TR" dirty="0" smtClean="0">
                <a:solidFill>
                  <a:schemeClr val="tx1"/>
                </a:solidFill>
              </a:rPr>
              <a:t>Yapılan F kontrolü sonucu çeltik verimine çeşitlerin, sıklığın, </a:t>
            </a:r>
            <a:r>
              <a:rPr lang="tr-TR" dirty="0" err="1" smtClean="0">
                <a:solidFill>
                  <a:schemeClr val="tx1"/>
                </a:solidFill>
              </a:rPr>
              <a:t>çeşitxsıklık</a:t>
            </a:r>
            <a:r>
              <a:rPr lang="tr-TR" dirty="0" smtClean="0">
                <a:solidFill>
                  <a:schemeClr val="tx1"/>
                </a:solidFill>
              </a:rPr>
              <a:t> ve </a:t>
            </a:r>
            <a:r>
              <a:rPr lang="tr-TR" dirty="0" err="1" smtClean="0">
                <a:solidFill>
                  <a:schemeClr val="tx1"/>
                </a:solidFill>
              </a:rPr>
              <a:t>çeşitxsıklıkxyöntem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interaksiyonunun</a:t>
            </a:r>
            <a:r>
              <a:rPr lang="tr-TR" dirty="0" smtClean="0">
                <a:solidFill>
                  <a:schemeClr val="tx1"/>
                </a:solidFill>
              </a:rPr>
              <a:t> çok önemli, yöntemlerin ise önemli etkisi olduğu sonucuna varılır. Değerlendirmeler bölünmüş parsellerde olduğu gibi yapılır. Her faktör kendi hatası ile kontrol edilir. </a:t>
            </a:r>
          </a:p>
          <a:p>
            <a:endParaRPr lang="tr-TR" dirty="0">
              <a:solidFill>
                <a:schemeClr val="tx1"/>
              </a:solidFill>
            </a:endParaRPr>
          </a:p>
          <a:p>
            <a:r>
              <a:rPr lang="tr-TR" smtClean="0">
                <a:solidFill>
                  <a:schemeClr val="tx1"/>
                </a:solidFill>
              </a:rPr>
              <a:t>Analizleri MSTATC ve JMP ile yapınız.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73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3886</TotalTime>
  <Words>742</Words>
  <Application>Microsoft Office PowerPoint</Application>
  <PresentationFormat>Widescreen</PresentationFormat>
  <Paragraphs>186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BÖLÜNEN BÖLÜNMÜŞ PARSELLER DENEME DESENİ  Varyans Analizi</vt:lpstr>
      <vt:lpstr>BÖLÜNEN BÖLÜNMÜŞ PARSELLER DENEME DESENİ  Varyans Analizi</vt:lpstr>
      <vt:lpstr>BÖLÜNEN BÖLÜNMÜŞ PARSELLER DENEME DESENİ  Varyans Analizi</vt:lpstr>
      <vt:lpstr>BÖLÜNEN BÖLÜNMÜŞ PARSELLER DENEME DESENİ  Varyans Analizi</vt:lpstr>
      <vt:lpstr>BÖLÜNEN BÖLÜNMÜŞ PARSELLER DENEME DESENİ  Varyans Analizi</vt:lpstr>
      <vt:lpstr>BÖLÜNEN BÖLÜNMÜŞ PARSELLER DENEME DESENİ  Varyans Analizi</vt:lpstr>
      <vt:lpstr>BÖLÜNEN BÖLÜNMÜŞ PARSELLER DENEME DESENİ  Varyans Analizi</vt:lpstr>
      <vt:lpstr>BÖLÜNEN BÖLÜNMÜŞ PARSELLER DENEME DESENİ  Varyans Analiz Çizelgesi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Tarla Denemelerinin Planlanması ve Değerlendirilmesi</dc:title>
  <dc:creator>Cengiz Sancak</dc:creator>
  <cp:lastModifiedBy>Cengiz.Sancak</cp:lastModifiedBy>
  <cp:revision>402</cp:revision>
  <dcterms:created xsi:type="dcterms:W3CDTF">2017-12-08T08:49:30Z</dcterms:created>
  <dcterms:modified xsi:type="dcterms:W3CDTF">2020-05-23T12:13:57Z</dcterms:modified>
</cp:coreProperties>
</file>